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47"/>
  </p:notesMasterIdLst>
  <p:handoutMasterIdLst>
    <p:handoutMasterId r:id="rId48"/>
  </p:handoutMasterIdLst>
  <p:sldIdLst>
    <p:sldId id="435" r:id="rId5"/>
    <p:sldId id="547" r:id="rId6"/>
    <p:sldId id="2005" r:id="rId7"/>
    <p:sldId id="548" r:id="rId8"/>
    <p:sldId id="439" r:id="rId9"/>
    <p:sldId id="2008" r:id="rId10"/>
    <p:sldId id="2002" r:id="rId11"/>
    <p:sldId id="460" r:id="rId12"/>
    <p:sldId id="461" r:id="rId13"/>
    <p:sldId id="2010" r:id="rId14"/>
    <p:sldId id="440" r:id="rId15"/>
    <p:sldId id="449" r:id="rId16"/>
    <p:sldId id="465" r:id="rId17"/>
    <p:sldId id="450" r:id="rId18"/>
    <p:sldId id="2011" r:id="rId19"/>
    <p:sldId id="549" r:id="rId20"/>
    <p:sldId id="512" r:id="rId21"/>
    <p:sldId id="491" r:id="rId22"/>
    <p:sldId id="452" r:id="rId23"/>
    <p:sldId id="451" r:id="rId24"/>
    <p:sldId id="2013" r:id="rId25"/>
    <p:sldId id="550" r:id="rId26"/>
    <p:sldId id="530" r:id="rId27"/>
    <p:sldId id="551" r:id="rId28"/>
    <p:sldId id="534" r:id="rId29"/>
    <p:sldId id="540" r:id="rId30"/>
    <p:sldId id="537" r:id="rId31"/>
    <p:sldId id="544" r:id="rId32"/>
    <p:sldId id="536" r:id="rId33"/>
    <p:sldId id="541" r:id="rId34"/>
    <p:sldId id="542" r:id="rId35"/>
    <p:sldId id="479" r:id="rId36"/>
    <p:sldId id="563" r:id="rId37"/>
    <p:sldId id="2004" r:id="rId38"/>
    <p:sldId id="482" r:id="rId39"/>
    <p:sldId id="2006" r:id="rId40"/>
    <p:sldId id="2012" r:id="rId41"/>
    <p:sldId id="2003" r:id="rId42"/>
    <p:sldId id="2014" r:id="rId43"/>
    <p:sldId id="2016" r:id="rId44"/>
    <p:sldId id="2017" r:id="rId45"/>
    <p:sldId id="45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D6C019-91DC-1134-13DF-BEA65729D85A}" name="Enrique Javier Nieto Anton" initials="EN" userId="S::enrique@rural-pact.eu::0fbea418-e78a-4a7a-927d-0d5b09865d83" providerId="AD"/>
  <p188:author id="{1B19AD1E-97A5-8E2B-00EA-9CD76CC883F8}" name="BLANC Haude (AGRI)" initials="HB" userId="S::Haude.BLANC@ec.europa.eu::0190f83c-eff3-4ec9-97b1-4dadf2098451" providerId="AD"/>
  <p188:author id="{AF41342F-0A98-D287-0052-4C97CE0F237A}" name="HOUT LEDO Sami (REGIO)" initials="HLS(" userId="S::Sami.HOUT-LEDO@ec.europa.eu::7f96a0b5-bc01-4037-8414-3f062c143e5f" providerId="AD"/>
  <p188:author id="{6A3E3033-5385-B1E1-705D-948F73C65340}" name="Urszula Budzich Tabor" initials="UB" userId="S::ubt@aeidl.eu::46f10ef8-0180-4aec-8acb-c3eb4eab94b7" providerId="AD"/>
  <p188:author id="{03B60C44-8492-CA7F-50DB-0BF8F378C28B}" name="Gaia Marchesini" initials="GM" userId="S::gaiam@rural-pact.eu::b825c124-19bc-4bf1-9995-2d6eef08b03a" providerId="AD"/>
  <p188:author id="{C89E4445-BDD0-03E8-7D1E-9E1DF82F76BC}" name="BLANC Haude (AGRI)" initials="B(" userId="S::haude.blanc@ec.europa.eu::0190f83c-eff3-4ec9-97b1-4dadf2098451" providerId="AD"/>
  <p188:author id="{AEB38274-3999-2F78-C319-C1404E0BF33D}" name="Enrique Javier Nieto Anton" initials="EN" userId="S::eni@aeidl.eu::d908c7ea-9ca3-4122-9756-792329f2be1c" providerId="AD"/>
  <p188:author id="{DA328985-FC38-B91F-ABD6-6F9A12705B45}" name="Veneta Paneva" initials="VP" userId="S::veneta@rural-pact.eu::3b3ac6ee-bf9c-4fa5-b535-f69055deb68f" providerId="AD"/>
  <p188:author id="{4EA911AB-E6A3-FDEF-B26D-115AEC1BA0C9}" name="LAMBERT Marie (AGRI)" initials="L(" userId="S::marie.lambert@ec.europa.eu::4aec79b6-fe34-407d-8bac-04151dc72e1a" providerId="AD"/>
  <p188:author id="{B61984F2-9422-B2E7-8928-8EBD763EE02F}" name="Pawel Krzeczunowicz" initials="PK" userId="S::pawel@rural-pact.eu::3f9f33d0-8c65-4f9a-818c-511bbd1eb824" providerId="AD"/>
  <p188:author id="{0C9C32F6-21F9-6033-6336-9BF55E3156F0}" name="Anja Fortuna" initials="AF" userId="S::anja@rural-pact.eu::07c2ef80-8c99-4f47-88cf-ef00e04742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A76"/>
    <a:srgbClr val="F7B44B"/>
    <a:srgbClr val="6DC7F1"/>
    <a:srgbClr val="00A388"/>
    <a:srgbClr val="FFFFFF"/>
    <a:srgbClr val="1C726F"/>
    <a:srgbClr val="0000FF"/>
    <a:srgbClr val="FEFAEC"/>
    <a:srgbClr val="FCF3D0"/>
    <a:srgbClr val="E63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63E5D7-4E4B-495C-BA00-66FF2A7765EB}" v="102" dt="2026-04-27T14:14:47.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neta Paneva" userId="3b3ac6ee-bf9c-4fa5-b535-f69055deb68f" providerId="ADAL" clId="{FD61AD0B-0F4D-47A0-AC9E-9B6AFE86FEBB}"/>
    <pc:docChg chg="modSld">
      <pc:chgData name="Veneta Paneva" userId="3b3ac6ee-bf9c-4fa5-b535-f69055deb68f" providerId="ADAL" clId="{FD61AD0B-0F4D-47A0-AC9E-9B6AFE86FEBB}" dt="2026-04-23T07:59:25.710" v="88" actId="20577"/>
      <pc:docMkLst>
        <pc:docMk/>
      </pc:docMkLst>
      <pc:sldChg chg="modSp mod">
        <pc:chgData name="Veneta Paneva" userId="3b3ac6ee-bf9c-4fa5-b535-f69055deb68f" providerId="ADAL" clId="{FD61AD0B-0F4D-47A0-AC9E-9B6AFE86FEBB}" dt="2026-03-27T11:21:47.338" v="0" actId="13926"/>
        <pc:sldMkLst>
          <pc:docMk/>
          <pc:sldMk cId="170895648" sldId="435"/>
        </pc:sldMkLst>
        <pc:spChg chg="mod">
          <ac:chgData name="Veneta Paneva" userId="3b3ac6ee-bf9c-4fa5-b535-f69055deb68f" providerId="ADAL" clId="{FD61AD0B-0F4D-47A0-AC9E-9B6AFE86FEBB}" dt="2026-03-27T11:21:47.338" v="0" actId="13926"/>
          <ac:spMkLst>
            <pc:docMk/>
            <pc:sldMk cId="170895648" sldId="435"/>
            <ac:spMk id="19" creationId="{9F922FBF-52C0-A2A8-5649-216100137A48}"/>
          </ac:spMkLst>
        </pc:spChg>
      </pc:sldChg>
      <pc:sldChg chg="modNotesTx">
        <pc:chgData name="Veneta Paneva" userId="3b3ac6ee-bf9c-4fa5-b535-f69055deb68f" providerId="ADAL" clId="{FD61AD0B-0F4D-47A0-AC9E-9B6AFE86FEBB}" dt="2026-04-09T07:32:21.987" v="38" actId="20577"/>
        <pc:sldMkLst>
          <pc:docMk/>
          <pc:sldMk cId="4250306514" sldId="450"/>
        </pc:sldMkLst>
      </pc:sldChg>
      <pc:sldChg chg="modSp mod">
        <pc:chgData name="Veneta Paneva" userId="3b3ac6ee-bf9c-4fa5-b535-f69055deb68f" providerId="ADAL" clId="{FD61AD0B-0F4D-47A0-AC9E-9B6AFE86FEBB}" dt="2026-03-27T11:25:17.379" v="7" actId="13926"/>
        <pc:sldMkLst>
          <pc:docMk/>
          <pc:sldMk cId="2660234220" sldId="451"/>
        </pc:sldMkLst>
        <pc:spChg chg="mod">
          <ac:chgData name="Veneta Paneva" userId="3b3ac6ee-bf9c-4fa5-b535-f69055deb68f" providerId="ADAL" clId="{FD61AD0B-0F4D-47A0-AC9E-9B6AFE86FEBB}" dt="2026-03-27T11:25:09.929" v="6" actId="13926"/>
          <ac:spMkLst>
            <pc:docMk/>
            <pc:sldMk cId="2660234220" sldId="451"/>
            <ac:spMk id="1105" creationId="{5A21B4D6-CFD5-EE86-25A8-CCC7910BCDEE}"/>
          </ac:spMkLst>
        </pc:spChg>
        <pc:spChg chg="mod">
          <ac:chgData name="Veneta Paneva" userId="3b3ac6ee-bf9c-4fa5-b535-f69055deb68f" providerId="ADAL" clId="{FD61AD0B-0F4D-47A0-AC9E-9B6AFE86FEBB}" dt="2026-03-27T11:25:17.379" v="7" actId="13926"/>
          <ac:spMkLst>
            <pc:docMk/>
            <pc:sldMk cId="2660234220" sldId="451"/>
            <ac:spMk id="1144" creationId="{5C303063-775F-C1DD-7C91-BF07BECB8329}"/>
          </ac:spMkLst>
        </pc:spChg>
      </pc:sldChg>
      <pc:sldChg chg="modSp mod">
        <pc:chgData name="Veneta Paneva" userId="3b3ac6ee-bf9c-4fa5-b535-f69055deb68f" providerId="ADAL" clId="{FD61AD0B-0F4D-47A0-AC9E-9B6AFE86FEBB}" dt="2026-03-27T11:29:16.998" v="25" actId="13926"/>
        <pc:sldMkLst>
          <pc:docMk/>
          <pc:sldMk cId="3021701386" sldId="479"/>
        </pc:sldMkLst>
        <pc:graphicFrameChg chg="modGraphic">
          <ac:chgData name="Veneta Paneva" userId="3b3ac6ee-bf9c-4fa5-b535-f69055deb68f" providerId="ADAL" clId="{FD61AD0B-0F4D-47A0-AC9E-9B6AFE86FEBB}" dt="2026-03-27T11:29:16.998" v="25" actId="13926"/>
          <ac:graphicFrameMkLst>
            <pc:docMk/>
            <pc:sldMk cId="3021701386" sldId="479"/>
            <ac:graphicFrameMk id="4" creationId="{31E369A1-B423-102F-9D55-75598CDC4E3C}"/>
          </ac:graphicFrameMkLst>
        </pc:graphicFrameChg>
      </pc:sldChg>
      <pc:sldChg chg="modSp mod">
        <pc:chgData name="Veneta Paneva" userId="3b3ac6ee-bf9c-4fa5-b535-f69055deb68f" providerId="ADAL" clId="{FD61AD0B-0F4D-47A0-AC9E-9B6AFE86FEBB}" dt="2026-03-27T11:24:21.271" v="5" actId="13926"/>
        <pc:sldMkLst>
          <pc:docMk/>
          <pc:sldMk cId="2348158700" sldId="512"/>
        </pc:sldMkLst>
        <pc:spChg chg="mod">
          <ac:chgData name="Veneta Paneva" userId="3b3ac6ee-bf9c-4fa5-b535-f69055deb68f" providerId="ADAL" clId="{FD61AD0B-0F4D-47A0-AC9E-9B6AFE86FEBB}" dt="2026-03-27T11:24:21.271" v="5" actId="13926"/>
          <ac:spMkLst>
            <pc:docMk/>
            <pc:sldMk cId="2348158700" sldId="512"/>
            <ac:spMk id="16" creationId="{FBB5081B-18C5-4A54-7359-9981CE7C0BF0}"/>
          </ac:spMkLst>
        </pc:spChg>
      </pc:sldChg>
      <pc:sldChg chg="modSp mod">
        <pc:chgData name="Veneta Paneva" userId="3b3ac6ee-bf9c-4fa5-b535-f69055deb68f" providerId="ADAL" clId="{FD61AD0B-0F4D-47A0-AC9E-9B6AFE86FEBB}" dt="2026-03-27T11:27:08.537" v="9" actId="13926"/>
        <pc:sldMkLst>
          <pc:docMk/>
          <pc:sldMk cId="1395567858" sldId="530"/>
        </pc:sldMkLst>
        <pc:spChg chg="mod">
          <ac:chgData name="Veneta Paneva" userId="3b3ac6ee-bf9c-4fa5-b535-f69055deb68f" providerId="ADAL" clId="{FD61AD0B-0F4D-47A0-AC9E-9B6AFE86FEBB}" dt="2026-03-27T11:27:08.537" v="9" actId="13926"/>
          <ac:spMkLst>
            <pc:docMk/>
            <pc:sldMk cId="1395567858" sldId="530"/>
            <ac:spMk id="3" creationId="{921D86E2-7E2D-1A20-F6B0-F5F90345F933}"/>
          </ac:spMkLst>
        </pc:spChg>
      </pc:sldChg>
      <pc:sldChg chg="modSp mod">
        <pc:chgData name="Veneta Paneva" userId="3b3ac6ee-bf9c-4fa5-b535-f69055deb68f" providerId="ADAL" clId="{FD61AD0B-0F4D-47A0-AC9E-9B6AFE86FEBB}" dt="2026-03-27T11:27:32.914" v="12" actId="13926"/>
        <pc:sldMkLst>
          <pc:docMk/>
          <pc:sldMk cId="2197261404" sldId="534"/>
        </pc:sldMkLst>
        <pc:spChg chg="mod">
          <ac:chgData name="Veneta Paneva" userId="3b3ac6ee-bf9c-4fa5-b535-f69055deb68f" providerId="ADAL" clId="{FD61AD0B-0F4D-47A0-AC9E-9B6AFE86FEBB}" dt="2026-03-27T11:27:29.294" v="11" actId="13926"/>
          <ac:spMkLst>
            <pc:docMk/>
            <pc:sldMk cId="2197261404" sldId="534"/>
            <ac:spMk id="15" creationId="{9D7AD3FD-C5BD-02A4-0FA6-91F00C2D02F9}"/>
          </ac:spMkLst>
        </pc:spChg>
        <pc:spChg chg="mod">
          <ac:chgData name="Veneta Paneva" userId="3b3ac6ee-bf9c-4fa5-b535-f69055deb68f" providerId="ADAL" clId="{FD61AD0B-0F4D-47A0-AC9E-9B6AFE86FEBB}" dt="2026-03-27T11:27:32.914" v="12" actId="13926"/>
          <ac:spMkLst>
            <pc:docMk/>
            <pc:sldMk cId="2197261404" sldId="534"/>
            <ac:spMk id="21" creationId="{1A235B5E-B4D9-1A41-F3FB-128A3D3351B9}"/>
          </ac:spMkLst>
        </pc:spChg>
      </pc:sldChg>
      <pc:sldChg chg="modSp mod">
        <pc:chgData name="Veneta Paneva" userId="3b3ac6ee-bf9c-4fa5-b535-f69055deb68f" providerId="ADAL" clId="{FD61AD0B-0F4D-47A0-AC9E-9B6AFE86FEBB}" dt="2026-03-27T11:28:29.517" v="19" actId="13926"/>
        <pc:sldMkLst>
          <pc:docMk/>
          <pc:sldMk cId="202268251" sldId="536"/>
        </pc:sldMkLst>
        <pc:spChg chg="mod">
          <ac:chgData name="Veneta Paneva" userId="3b3ac6ee-bf9c-4fa5-b535-f69055deb68f" providerId="ADAL" clId="{FD61AD0B-0F4D-47A0-AC9E-9B6AFE86FEBB}" dt="2026-03-27T11:28:29.517" v="19" actId="13926"/>
          <ac:spMkLst>
            <pc:docMk/>
            <pc:sldMk cId="202268251" sldId="536"/>
            <ac:spMk id="11" creationId="{D2D27927-9CE6-07E3-C1E5-5FE6E5ADDF47}"/>
          </ac:spMkLst>
        </pc:spChg>
      </pc:sldChg>
      <pc:sldChg chg="modSp mod">
        <pc:chgData name="Veneta Paneva" userId="3b3ac6ee-bf9c-4fa5-b535-f69055deb68f" providerId="ADAL" clId="{FD61AD0B-0F4D-47A0-AC9E-9B6AFE86FEBB}" dt="2026-03-27T11:27:53.208" v="17" actId="13926"/>
        <pc:sldMkLst>
          <pc:docMk/>
          <pc:sldMk cId="2777964160" sldId="540"/>
        </pc:sldMkLst>
        <pc:spChg chg="mod">
          <ac:chgData name="Veneta Paneva" userId="3b3ac6ee-bf9c-4fa5-b535-f69055deb68f" providerId="ADAL" clId="{FD61AD0B-0F4D-47A0-AC9E-9B6AFE86FEBB}" dt="2026-03-27T11:27:50.461" v="16" actId="13926"/>
          <ac:spMkLst>
            <pc:docMk/>
            <pc:sldMk cId="2777964160" sldId="540"/>
            <ac:spMk id="18" creationId="{4B7E5A0E-BFFE-4BAC-393D-778A9399B11B}"/>
          </ac:spMkLst>
        </pc:spChg>
        <pc:spChg chg="mod">
          <ac:chgData name="Veneta Paneva" userId="3b3ac6ee-bf9c-4fa5-b535-f69055deb68f" providerId="ADAL" clId="{FD61AD0B-0F4D-47A0-AC9E-9B6AFE86FEBB}" dt="2026-03-27T11:27:53.208" v="17" actId="13926"/>
          <ac:spMkLst>
            <pc:docMk/>
            <pc:sldMk cId="2777964160" sldId="540"/>
            <ac:spMk id="25" creationId="{1CB86665-358F-799D-E304-E1FD5E47DEF3}"/>
          </ac:spMkLst>
        </pc:spChg>
        <pc:spChg chg="mod">
          <ac:chgData name="Veneta Paneva" userId="3b3ac6ee-bf9c-4fa5-b535-f69055deb68f" providerId="ADAL" clId="{FD61AD0B-0F4D-47A0-AC9E-9B6AFE86FEBB}" dt="2026-03-27T11:27:47.877" v="15" actId="13926"/>
          <ac:spMkLst>
            <pc:docMk/>
            <pc:sldMk cId="2777964160" sldId="540"/>
            <ac:spMk id="52" creationId="{7AB429AB-DB76-3A06-A294-4337105C1618}"/>
          </ac:spMkLst>
        </pc:spChg>
        <pc:spChg chg="mod">
          <ac:chgData name="Veneta Paneva" userId="3b3ac6ee-bf9c-4fa5-b535-f69055deb68f" providerId="ADAL" clId="{FD61AD0B-0F4D-47A0-AC9E-9B6AFE86FEBB}" dt="2026-03-27T11:27:45.422" v="14" actId="13926"/>
          <ac:spMkLst>
            <pc:docMk/>
            <pc:sldMk cId="2777964160" sldId="540"/>
            <ac:spMk id="55" creationId="{EDFF6C82-E6BA-599F-68CA-116EB14B6B86}"/>
          </ac:spMkLst>
        </pc:spChg>
        <pc:spChg chg="mod">
          <ac:chgData name="Veneta Paneva" userId="3b3ac6ee-bf9c-4fa5-b535-f69055deb68f" providerId="ADAL" clId="{FD61AD0B-0F4D-47A0-AC9E-9B6AFE86FEBB}" dt="2026-03-27T11:27:43.273" v="13" actId="13926"/>
          <ac:spMkLst>
            <pc:docMk/>
            <pc:sldMk cId="2777964160" sldId="540"/>
            <ac:spMk id="56" creationId="{66B7CC9C-ADFB-7B6E-03B1-1050C8DFE4DB}"/>
          </ac:spMkLst>
        </pc:spChg>
      </pc:sldChg>
      <pc:sldChg chg="modSp mod">
        <pc:chgData name="Veneta Paneva" userId="3b3ac6ee-bf9c-4fa5-b535-f69055deb68f" providerId="ADAL" clId="{FD61AD0B-0F4D-47A0-AC9E-9B6AFE86FEBB}" dt="2026-03-27T11:29:00.311" v="23" actId="13926"/>
        <pc:sldMkLst>
          <pc:docMk/>
          <pc:sldMk cId="1450275613" sldId="541"/>
        </pc:sldMkLst>
        <pc:spChg chg="mod">
          <ac:chgData name="Veneta Paneva" userId="3b3ac6ee-bf9c-4fa5-b535-f69055deb68f" providerId="ADAL" clId="{FD61AD0B-0F4D-47A0-AC9E-9B6AFE86FEBB}" dt="2026-03-27T11:29:00.311" v="23" actId="13926"/>
          <ac:spMkLst>
            <pc:docMk/>
            <pc:sldMk cId="1450275613" sldId="541"/>
            <ac:spMk id="31" creationId="{DA4EE3B8-312A-765B-043B-1C11FD36D477}"/>
          </ac:spMkLst>
        </pc:spChg>
        <pc:spChg chg="mod">
          <ac:chgData name="Veneta Paneva" userId="3b3ac6ee-bf9c-4fa5-b535-f69055deb68f" providerId="ADAL" clId="{FD61AD0B-0F4D-47A0-AC9E-9B6AFE86FEBB}" dt="2026-03-27T11:28:46.882" v="20" actId="13926"/>
          <ac:spMkLst>
            <pc:docMk/>
            <pc:sldMk cId="1450275613" sldId="541"/>
            <ac:spMk id="33" creationId="{5A45C468-53B3-C1E9-CE2A-B4A1DD31CA6F}"/>
          </ac:spMkLst>
        </pc:spChg>
        <pc:spChg chg="mod">
          <ac:chgData name="Veneta Paneva" userId="3b3ac6ee-bf9c-4fa5-b535-f69055deb68f" providerId="ADAL" clId="{FD61AD0B-0F4D-47A0-AC9E-9B6AFE86FEBB}" dt="2026-03-27T11:28:49.182" v="21" actId="13926"/>
          <ac:spMkLst>
            <pc:docMk/>
            <pc:sldMk cId="1450275613" sldId="541"/>
            <ac:spMk id="36" creationId="{111545E5-9249-5AEB-F6E3-7CEDD8CAE4B7}"/>
          </ac:spMkLst>
        </pc:spChg>
        <pc:spChg chg="mod">
          <ac:chgData name="Veneta Paneva" userId="3b3ac6ee-bf9c-4fa5-b535-f69055deb68f" providerId="ADAL" clId="{FD61AD0B-0F4D-47A0-AC9E-9B6AFE86FEBB}" dt="2026-03-27T11:28:51.573" v="22" actId="13926"/>
          <ac:spMkLst>
            <pc:docMk/>
            <pc:sldMk cId="1450275613" sldId="541"/>
            <ac:spMk id="37" creationId="{42FDEEEC-B577-F177-8ED6-DC94B2A66EDF}"/>
          </ac:spMkLst>
        </pc:spChg>
      </pc:sldChg>
      <pc:sldChg chg="modSp mod">
        <pc:chgData name="Veneta Paneva" userId="3b3ac6ee-bf9c-4fa5-b535-f69055deb68f" providerId="ADAL" clId="{FD61AD0B-0F4D-47A0-AC9E-9B6AFE86FEBB}" dt="2026-04-09T07:34:47.718" v="85" actId="1076"/>
        <pc:sldMkLst>
          <pc:docMk/>
          <pc:sldMk cId="3584186827" sldId="542"/>
        </pc:sldMkLst>
        <pc:spChg chg="mod">
          <ac:chgData name="Veneta Paneva" userId="3b3ac6ee-bf9c-4fa5-b535-f69055deb68f" providerId="ADAL" clId="{FD61AD0B-0F4D-47A0-AC9E-9B6AFE86FEBB}" dt="2026-04-09T07:34:17.386" v="67" actId="1035"/>
          <ac:spMkLst>
            <pc:docMk/>
            <pc:sldMk cId="3584186827" sldId="542"/>
            <ac:spMk id="20" creationId="{1A539F20-1725-7D0A-31BA-C49D0AA5FED8}"/>
          </ac:spMkLst>
        </pc:spChg>
        <pc:grpChg chg="mod">
          <ac:chgData name="Veneta Paneva" userId="3b3ac6ee-bf9c-4fa5-b535-f69055deb68f" providerId="ADAL" clId="{FD61AD0B-0F4D-47A0-AC9E-9B6AFE86FEBB}" dt="2026-04-09T07:34:47.718" v="85" actId="1076"/>
          <ac:grpSpMkLst>
            <pc:docMk/>
            <pc:sldMk cId="3584186827" sldId="542"/>
            <ac:grpSpMk id="29" creationId="{D0AED2F7-B8EF-E768-808D-C26631343C41}"/>
          </ac:grpSpMkLst>
        </pc:grpChg>
        <pc:picChg chg="mod">
          <ac:chgData name="Veneta Paneva" userId="3b3ac6ee-bf9c-4fa5-b535-f69055deb68f" providerId="ADAL" clId="{FD61AD0B-0F4D-47A0-AC9E-9B6AFE86FEBB}" dt="2026-04-09T07:34:37.066" v="83" actId="14100"/>
          <ac:picMkLst>
            <pc:docMk/>
            <pc:sldMk cId="3584186827" sldId="542"/>
            <ac:picMk id="5" creationId="{5662D9FD-0360-A819-598A-A67DF9A951D7}"/>
          </ac:picMkLst>
        </pc:picChg>
        <pc:picChg chg="mod">
          <ac:chgData name="Veneta Paneva" userId="3b3ac6ee-bf9c-4fa5-b535-f69055deb68f" providerId="ADAL" clId="{FD61AD0B-0F4D-47A0-AC9E-9B6AFE86FEBB}" dt="2026-04-09T07:34:40.392" v="84" actId="1076"/>
          <ac:picMkLst>
            <pc:docMk/>
            <pc:sldMk cId="3584186827" sldId="542"/>
            <ac:picMk id="7" creationId="{29F485AB-86C9-A814-FC90-9106AFFF53DF}"/>
          </ac:picMkLst>
        </pc:picChg>
      </pc:sldChg>
      <pc:sldChg chg="modSp mod">
        <pc:chgData name="Veneta Paneva" userId="3b3ac6ee-bf9c-4fa5-b535-f69055deb68f" providerId="ADAL" clId="{FD61AD0B-0F4D-47A0-AC9E-9B6AFE86FEBB}" dt="2026-03-27T11:28:20.943" v="18" actId="13926"/>
        <pc:sldMkLst>
          <pc:docMk/>
          <pc:sldMk cId="2767865190" sldId="544"/>
        </pc:sldMkLst>
        <pc:spChg chg="mod">
          <ac:chgData name="Veneta Paneva" userId="3b3ac6ee-bf9c-4fa5-b535-f69055deb68f" providerId="ADAL" clId="{FD61AD0B-0F4D-47A0-AC9E-9B6AFE86FEBB}" dt="2026-03-27T11:28:20.943" v="18" actId="13926"/>
          <ac:spMkLst>
            <pc:docMk/>
            <pc:sldMk cId="2767865190" sldId="544"/>
            <ac:spMk id="50" creationId="{75625205-07D1-01B7-697D-60E622163051}"/>
          </ac:spMkLst>
        </pc:spChg>
      </pc:sldChg>
      <pc:sldChg chg="modSp mod">
        <pc:chgData name="Veneta Paneva" userId="3b3ac6ee-bf9c-4fa5-b535-f69055deb68f" providerId="ADAL" clId="{FD61AD0B-0F4D-47A0-AC9E-9B6AFE86FEBB}" dt="2026-03-27T11:27:17.950" v="10" actId="13926"/>
        <pc:sldMkLst>
          <pc:docMk/>
          <pc:sldMk cId="2381894986" sldId="551"/>
        </pc:sldMkLst>
        <pc:spChg chg="mod">
          <ac:chgData name="Veneta Paneva" userId="3b3ac6ee-bf9c-4fa5-b535-f69055deb68f" providerId="ADAL" clId="{FD61AD0B-0F4D-47A0-AC9E-9B6AFE86FEBB}" dt="2026-03-27T11:27:17.950" v="10" actId="13926"/>
          <ac:spMkLst>
            <pc:docMk/>
            <pc:sldMk cId="2381894986" sldId="551"/>
            <ac:spMk id="100" creationId="{CC2282E8-696C-6F6E-93F0-86AEFFC9CC96}"/>
          </ac:spMkLst>
        </pc:spChg>
      </pc:sldChg>
      <pc:sldChg chg="modSp mod">
        <pc:chgData name="Veneta Paneva" userId="3b3ac6ee-bf9c-4fa5-b535-f69055deb68f" providerId="ADAL" clId="{FD61AD0B-0F4D-47A0-AC9E-9B6AFE86FEBB}" dt="2026-03-27T11:22:32.721" v="3" actId="13926"/>
        <pc:sldMkLst>
          <pc:docMk/>
          <pc:sldMk cId="273054098" sldId="2002"/>
        </pc:sldMkLst>
        <pc:spChg chg="mod">
          <ac:chgData name="Veneta Paneva" userId="3b3ac6ee-bf9c-4fa5-b535-f69055deb68f" providerId="ADAL" clId="{FD61AD0B-0F4D-47A0-AC9E-9B6AFE86FEBB}" dt="2026-03-27T11:22:27.095" v="2" actId="13926"/>
          <ac:spMkLst>
            <pc:docMk/>
            <pc:sldMk cId="273054098" sldId="2002"/>
            <ac:spMk id="3" creationId="{51E86479-7632-C63E-6A1C-82C32F1C81A9}"/>
          </ac:spMkLst>
        </pc:spChg>
        <pc:spChg chg="mod">
          <ac:chgData name="Veneta Paneva" userId="3b3ac6ee-bf9c-4fa5-b535-f69055deb68f" providerId="ADAL" clId="{FD61AD0B-0F4D-47A0-AC9E-9B6AFE86FEBB}" dt="2026-03-27T11:22:32.721" v="3" actId="13926"/>
          <ac:spMkLst>
            <pc:docMk/>
            <pc:sldMk cId="273054098" sldId="2002"/>
            <ac:spMk id="8" creationId="{0F4C4A94-98D4-8812-1996-43DF6E8E3B6E}"/>
          </ac:spMkLst>
        </pc:spChg>
      </pc:sldChg>
      <pc:sldChg chg="modSp mod">
        <pc:chgData name="Veneta Paneva" userId="3b3ac6ee-bf9c-4fa5-b535-f69055deb68f" providerId="ADAL" clId="{FD61AD0B-0F4D-47A0-AC9E-9B6AFE86FEBB}" dt="2026-03-27T11:29:44.331" v="28" actId="13926"/>
        <pc:sldMkLst>
          <pc:docMk/>
          <pc:sldMk cId="4168019514" sldId="2003"/>
        </pc:sldMkLst>
        <pc:spChg chg="mod">
          <ac:chgData name="Veneta Paneva" userId="3b3ac6ee-bf9c-4fa5-b535-f69055deb68f" providerId="ADAL" clId="{FD61AD0B-0F4D-47A0-AC9E-9B6AFE86FEBB}" dt="2026-03-27T11:29:44.331" v="28" actId="13926"/>
          <ac:spMkLst>
            <pc:docMk/>
            <pc:sldMk cId="4168019514" sldId="2003"/>
            <ac:spMk id="7" creationId="{4AC1B5F2-13E0-E6A1-7C12-BEED6F91D6BE}"/>
          </ac:spMkLst>
        </pc:spChg>
        <pc:spChg chg="mod">
          <ac:chgData name="Veneta Paneva" userId="3b3ac6ee-bf9c-4fa5-b535-f69055deb68f" providerId="ADAL" clId="{FD61AD0B-0F4D-47A0-AC9E-9B6AFE86FEBB}" dt="2026-03-27T11:29:40.584" v="27" actId="13926"/>
          <ac:spMkLst>
            <pc:docMk/>
            <pc:sldMk cId="4168019514" sldId="2003"/>
            <ac:spMk id="10" creationId="{899085B3-F82F-B8F9-C246-F387B78D3809}"/>
          </ac:spMkLst>
        </pc:spChg>
      </pc:sldChg>
      <pc:sldChg chg="modSp mod">
        <pc:chgData name="Veneta Paneva" userId="3b3ac6ee-bf9c-4fa5-b535-f69055deb68f" providerId="ADAL" clId="{FD61AD0B-0F4D-47A0-AC9E-9B6AFE86FEBB}" dt="2026-03-27T11:29:32.322" v="26" actId="13926"/>
        <pc:sldMkLst>
          <pc:docMk/>
          <pc:sldMk cId="4247863579" sldId="2006"/>
        </pc:sldMkLst>
        <pc:spChg chg="mod">
          <ac:chgData name="Veneta Paneva" userId="3b3ac6ee-bf9c-4fa5-b535-f69055deb68f" providerId="ADAL" clId="{FD61AD0B-0F4D-47A0-AC9E-9B6AFE86FEBB}" dt="2026-03-27T11:29:32.322" v="26" actId="13926"/>
          <ac:spMkLst>
            <pc:docMk/>
            <pc:sldMk cId="4247863579" sldId="2006"/>
            <ac:spMk id="5" creationId="{CE9BBBF3-D478-248B-3014-5015009B5105}"/>
          </ac:spMkLst>
        </pc:spChg>
      </pc:sldChg>
      <pc:sldChg chg="modSp mod">
        <pc:chgData name="Veneta Paneva" userId="3b3ac6ee-bf9c-4fa5-b535-f69055deb68f" providerId="ADAL" clId="{FD61AD0B-0F4D-47A0-AC9E-9B6AFE86FEBB}" dt="2026-03-27T11:23:28.199" v="4" actId="13926"/>
        <pc:sldMkLst>
          <pc:docMk/>
          <pc:sldMk cId="4151854786" sldId="2010"/>
        </pc:sldMkLst>
        <pc:spChg chg="mod">
          <ac:chgData name="Veneta Paneva" userId="3b3ac6ee-bf9c-4fa5-b535-f69055deb68f" providerId="ADAL" clId="{FD61AD0B-0F4D-47A0-AC9E-9B6AFE86FEBB}" dt="2026-03-27T11:23:28.199" v="4" actId="13926"/>
          <ac:spMkLst>
            <pc:docMk/>
            <pc:sldMk cId="4151854786" sldId="2010"/>
            <ac:spMk id="12" creationId="{358F6661-6B0D-5BA8-E47F-16F505A5AA97}"/>
          </ac:spMkLst>
        </pc:spChg>
      </pc:sldChg>
      <pc:sldChg chg="modNotesTx">
        <pc:chgData name="Veneta Paneva" userId="3b3ac6ee-bf9c-4fa5-b535-f69055deb68f" providerId="ADAL" clId="{FD61AD0B-0F4D-47A0-AC9E-9B6AFE86FEBB}" dt="2026-04-09T07:32:48.949" v="47" actId="20577"/>
        <pc:sldMkLst>
          <pc:docMk/>
          <pc:sldMk cId="699386902" sldId="2011"/>
        </pc:sldMkLst>
      </pc:sldChg>
      <pc:sldChg chg="modSp mod">
        <pc:chgData name="Veneta Paneva" userId="3b3ac6ee-bf9c-4fa5-b535-f69055deb68f" providerId="ADAL" clId="{FD61AD0B-0F4D-47A0-AC9E-9B6AFE86FEBB}" dt="2026-03-27T11:25:42.374" v="8" actId="13926"/>
        <pc:sldMkLst>
          <pc:docMk/>
          <pc:sldMk cId="25754992" sldId="2013"/>
        </pc:sldMkLst>
        <pc:spChg chg="mod">
          <ac:chgData name="Veneta Paneva" userId="3b3ac6ee-bf9c-4fa5-b535-f69055deb68f" providerId="ADAL" clId="{FD61AD0B-0F4D-47A0-AC9E-9B6AFE86FEBB}" dt="2026-03-27T11:25:42.374" v="8" actId="13926"/>
          <ac:spMkLst>
            <pc:docMk/>
            <pc:sldMk cId="25754992" sldId="2013"/>
            <ac:spMk id="7" creationId="{F688F9F7-D2E1-C297-FCBE-6468FFAF41CE}"/>
          </ac:spMkLst>
        </pc:spChg>
      </pc:sldChg>
      <pc:sldChg chg="modSp mod">
        <pc:chgData name="Veneta Paneva" userId="3b3ac6ee-bf9c-4fa5-b535-f69055deb68f" providerId="ADAL" clId="{FD61AD0B-0F4D-47A0-AC9E-9B6AFE86FEBB}" dt="2026-03-27T11:30:19.017" v="32" actId="13926"/>
        <pc:sldMkLst>
          <pc:docMk/>
          <pc:sldMk cId="3696883426" sldId="2014"/>
        </pc:sldMkLst>
        <pc:spChg chg="mod">
          <ac:chgData name="Veneta Paneva" userId="3b3ac6ee-bf9c-4fa5-b535-f69055deb68f" providerId="ADAL" clId="{FD61AD0B-0F4D-47A0-AC9E-9B6AFE86FEBB}" dt="2026-03-27T11:30:16.546" v="31" actId="13926"/>
          <ac:spMkLst>
            <pc:docMk/>
            <pc:sldMk cId="3696883426" sldId="2014"/>
            <ac:spMk id="7" creationId="{0B923225-C271-D5ED-E09C-D73410512DC5}"/>
          </ac:spMkLst>
        </pc:spChg>
        <pc:spChg chg="mod">
          <ac:chgData name="Veneta Paneva" userId="3b3ac6ee-bf9c-4fa5-b535-f69055deb68f" providerId="ADAL" clId="{FD61AD0B-0F4D-47A0-AC9E-9B6AFE86FEBB}" dt="2026-03-27T11:30:19.017" v="32" actId="13926"/>
          <ac:spMkLst>
            <pc:docMk/>
            <pc:sldMk cId="3696883426" sldId="2014"/>
            <ac:spMk id="10" creationId="{BC53C57E-0B73-0B1A-3282-DF18CA0D02B2}"/>
          </ac:spMkLst>
        </pc:spChg>
      </pc:sldChg>
      <pc:sldChg chg="modNotesTx">
        <pc:chgData name="Veneta Paneva" userId="3b3ac6ee-bf9c-4fa5-b535-f69055deb68f" providerId="ADAL" clId="{FD61AD0B-0F4D-47A0-AC9E-9B6AFE86FEBB}" dt="2026-04-23T07:59:25.710" v="88" actId="20577"/>
        <pc:sldMkLst>
          <pc:docMk/>
          <pc:sldMk cId="1043260534" sldId="2017"/>
        </pc:sldMkLst>
      </pc:sldChg>
    </pc:docChg>
  </pc:docChgLst>
  <pc:docChgLst>
    <pc:chgData name="Haude Blanc" userId="ec239c5f-5f08-428f-b0c4-e7229130d6d9" providerId="ADAL" clId="{1F74D872-4559-46F3-8516-13103E310DD7}"/>
    <pc:docChg chg="modSld">
      <pc:chgData name="Haude Blanc" userId="ec239c5f-5f08-428f-b0c4-e7229130d6d9" providerId="ADAL" clId="{1F74D872-4559-46F3-8516-13103E310DD7}" dt="2026-04-27T14:14:47.931" v="101" actId="20577"/>
      <pc:docMkLst>
        <pc:docMk/>
      </pc:docMkLst>
      <pc:sldChg chg="modNotesTx">
        <pc:chgData name="Haude Blanc" userId="ec239c5f-5f08-428f-b0c4-e7229130d6d9" providerId="ADAL" clId="{1F74D872-4559-46F3-8516-13103E310DD7}" dt="2026-04-27T14:14:11.810" v="25" actId="20577"/>
        <pc:sldMkLst>
          <pc:docMk/>
          <pc:sldMk cId="1274265678" sldId="460"/>
        </pc:sldMkLst>
      </pc:sldChg>
      <pc:sldChg chg="modSp mod">
        <pc:chgData name="Haude Blanc" userId="ec239c5f-5f08-428f-b0c4-e7229130d6d9" providerId="ADAL" clId="{1F74D872-4559-46F3-8516-13103E310DD7}" dt="2026-04-27T12:55:10.287" v="18" actId="20577"/>
        <pc:sldMkLst>
          <pc:docMk/>
          <pc:sldMk cId="2777964160" sldId="540"/>
        </pc:sldMkLst>
        <pc:spChg chg="mod">
          <ac:chgData name="Haude Blanc" userId="ec239c5f-5f08-428f-b0c4-e7229130d6d9" providerId="ADAL" clId="{1F74D872-4559-46F3-8516-13103E310DD7}" dt="2026-04-27T12:55:10.287" v="18" actId="20577"/>
          <ac:spMkLst>
            <pc:docMk/>
            <pc:sldMk cId="2777964160" sldId="540"/>
            <ac:spMk id="55" creationId="{EDFF6C82-E6BA-599F-68CA-116EB14B6B86}"/>
          </ac:spMkLst>
        </pc:spChg>
      </pc:sldChg>
      <pc:sldChg chg="modNotesTx">
        <pc:chgData name="Haude Blanc" userId="ec239c5f-5f08-428f-b0c4-e7229130d6d9" providerId="ADAL" clId="{1F74D872-4559-46F3-8516-13103E310DD7}" dt="2026-04-27T14:14:47.931" v="101" actId="20577"/>
        <pc:sldMkLst>
          <pc:docMk/>
          <pc:sldMk cId="1450275613" sldId="54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486197-4AAB-B5C6-7917-8312BFC4AF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D979A5B-9C32-9AE1-AB23-E436653F0E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2B79D5-D1A6-4C96-A371-48EC856A4A55}" type="datetimeFigureOut">
              <a:rPr lang="en-GB" smtClean="0"/>
              <a:t>27/04/2026</a:t>
            </a:fld>
            <a:endParaRPr lang="en-GB"/>
          </a:p>
        </p:txBody>
      </p:sp>
      <p:sp>
        <p:nvSpPr>
          <p:cNvPr id="4" name="Footer Placeholder 3">
            <a:extLst>
              <a:ext uri="{FF2B5EF4-FFF2-40B4-BE49-F238E27FC236}">
                <a16:creationId xmlns:a16="http://schemas.microsoft.com/office/drawing/2014/main" id="{EF8F9FD2-0B87-BAB2-4115-D0CAD2A206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613AFD7-C3CA-320C-6396-4D8162CA2C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F6A09F-7FF7-4F09-850E-60100CBDD3F6}" type="slidenum">
              <a:rPr lang="en-GB" smtClean="0"/>
              <a:t>‹#›</a:t>
            </a:fld>
            <a:endParaRPr lang="en-GB"/>
          </a:p>
        </p:txBody>
      </p:sp>
    </p:spTree>
    <p:extLst>
      <p:ext uri="{BB962C8B-B14F-4D97-AF65-F5344CB8AC3E}">
        <p14:creationId xmlns:p14="http://schemas.microsoft.com/office/powerpoint/2010/main" val="4120097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F1499-360A-43DC-83BA-9CC51B1A4733}" type="datetimeFigureOut">
              <a:rPr lang="fr-BE" smtClean="0"/>
              <a:t>27-04-26</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13F67-51C8-4CFB-9E3C-6CC6536DE695}" type="slidenum">
              <a:rPr lang="fr-BE" smtClean="0"/>
              <a:t>‹#›</a:t>
            </a:fld>
            <a:endParaRPr lang="fr-BE"/>
          </a:p>
        </p:txBody>
      </p:sp>
    </p:spTree>
    <p:extLst>
      <p:ext uri="{BB962C8B-B14F-4D97-AF65-F5344CB8AC3E}">
        <p14:creationId xmlns:p14="http://schemas.microsoft.com/office/powerpoint/2010/main" val="237119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uralpact.rural-vision.europa.eu/node/8"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ruralpact.rural-vision.europa.eu/join-community-action_en" TargetMode="External"/><Relationship Id="rId5" Type="http://schemas.openxmlformats.org/officeDocument/2006/relationships/hyperlink" Target="https://ruralpact.rural-vision.europa.eu/node/3" TargetMode="External"/><Relationship Id="rId4" Type="http://schemas.openxmlformats.org/officeDocument/2006/relationships/hyperlink" Target="https://ruralpact.rural-vision.europa.eu/events/upcomin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rural-vision.europa.eu/action-plan_en"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ruralpact.rural-vision.europa.eu/index_en"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ur-lex.europa.eu/legal-content/EN/TXT/?uri=CELEX%3A52021DC034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ruralpact.rural-vision.europa.eu/publications/rural-pact-coordination-group-rpcg-declaration-future-rural-areas-and-rural_en"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ruralpact.rural-vision.europa.eu/RPCG_en"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c.europa.eu/transparency/documents-register/detail?ref=COM(2025)46&amp;lang=en"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agriculture.ec.europa.eu/vision-agriculture-food_en"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rural-vision.europa.eu/action-plan_en"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US" sz="1800" kern="1200">
                <a:solidFill>
                  <a:srgbClr val="000000"/>
                </a:solidFill>
                <a:effectLst/>
                <a:latin typeface="Calibri"/>
                <a:ea typeface="Calibri"/>
                <a:cs typeface="Calibri"/>
              </a:rPr>
              <a:t>Dear </a:t>
            </a:r>
            <a:r>
              <a:rPr lang="en-US" sz="1800">
                <a:solidFill>
                  <a:srgbClr val="000000"/>
                </a:solidFill>
                <a:latin typeface="Calibri"/>
                <a:ea typeface="Calibri"/>
                <a:cs typeface="Calibri"/>
              </a:rPr>
              <a:t>colleague</a:t>
            </a:r>
            <a:r>
              <a:rPr lang="en-US" sz="1800" kern="1200">
                <a:solidFill>
                  <a:srgbClr val="000000"/>
                </a:solidFill>
                <a:effectLst/>
                <a:latin typeface="Calibri"/>
                <a:ea typeface="Calibri"/>
                <a:cs typeface="Calibri"/>
              </a:rPr>
              <a:t> from the Rural Pact</a:t>
            </a:r>
            <a:r>
              <a:rPr lang="en-US" sz="1800">
                <a:solidFill>
                  <a:srgbClr val="000000"/>
                </a:solidFill>
                <a:latin typeface="Calibri"/>
                <a:ea typeface="Calibri"/>
                <a:cs typeface="Calibri"/>
              </a:rPr>
              <a:t>,</a:t>
            </a:r>
            <a:endParaRPr lang="en-GB">
              <a:effectLst/>
              <a:latin typeface="Calibri"/>
              <a:ea typeface="Calibri"/>
              <a:cs typeface="Calibri"/>
            </a:endParaRPr>
          </a:p>
          <a:p>
            <a:r>
              <a:rPr lang="en-US" sz="1800" kern="1200">
                <a:solidFill>
                  <a:srgbClr val="000000"/>
                </a:solidFill>
                <a:effectLst/>
                <a:latin typeface="Calibri"/>
                <a:ea typeface="Calibri"/>
                <a:cs typeface="Calibri"/>
              </a:rPr>
              <a:t>This presentation provides </a:t>
            </a:r>
            <a:r>
              <a:rPr lang="en-US" sz="1800">
                <a:solidFill>
                  <a:srgbClr val="000000"/>
                </a:solidFill>
                <a:latin typeface="Calibri"/>
                <a:ea typeface="Calibri"/>
                <a:cs typeface="Calibri"/>
              </a:rPr>
              <a:t>with </a:t>
            </a:r>
            <a:r>
              <a:rPr lang="en-US" sz="1800" kern="1200">
                <a:solidFill>
                  <a:srgbClr val="000000"/>
                </a:solidFill>
                <a:effectLst/>
                <a:latin typeface="Calibri"/>
                <a:ea typeface="Calibri"/>
                <a:cs typeface="Calibri"/>
              </a:rPr>
              <a:t>information about the long-term vision for EU’s rural areas (Rural Vision) and the Rural Pact. </a:t>
            </a:r>
            <a:endParaRPr lang="en-GB">
              <a:effectLst/>
              <a:latin typeface="Calibri"/>
              <a:ea typeface="Calibri"/>
              <a:cs typeface="Calibri"/>
            </a:endParaRPr>
          </a:p>
          <a:p>
            <a:r>
              <a:rPr lang="en-US" sz="1800" b="1" kern="1200">
                <a:solidFill>
                  <a:srgbClr val="000000"/>
                </a:solidFill>
                <a:effectLst/>
                <a:latin typeface="Calibri"/>
                <a:ea typeface="Calibri"/>
                <a:cs typeface="Calibri"/>
              </a:rPr>
              <a:t>You can use and modify these slides at your convenience</a:t>
            </a:r>
            <a:r>
              <a:rPr lang="en-US" sz="1800" kern="1200">
                <a:solidFill>
                  <a:srgbClr val="000000"/>
                </a:solidFill>
                <a:effectLst/>
                <a:latin typeface="Calibri"/>
                <a:ea typeface="Calibri"/>
                <a:cs typeface="Calibri"/>
              </a:rPr>
              <a:t> as they aim to help you build an understanding, but also to prepare your presentations when introducing the </a:t>
            </a:r>
            <a:r>
              <a:rPr lang="en-US" sz="1800">
                <a:solidFill>
                  <a:srgbClr val="000000"/>
                </a:solidFill>
                <a:latin typeface="Calibri"/>
                <a:ea typeface="Calibri"/>
                <a:cs typeface="Calibri"/>
              </a:rPr>
              <a:t>rural vision and the Rural</a:t>
            </a:r>
            <a:r>
              <a:rPr lang="en-US" sz="1800" kern="1200">
                <a:solidFill>
                  <a:srgbClr val="000000"/>
                </a:solidFill>
                <a:effectLst/>
                <a:latin typeface="Calibri"/>
                <a:ea typeface="Calibri"/>
                <a:cs typeface="Calibri"/>
              </a:rPr>
              <a:t> Pact. </a:t>
            </a:r>
          </a:p>
          <a:p>
            <a:pPr marL="0" algn="l" rtl="0" eaLnBrk="1" latinLnBrk="0" hangingPunct="1">
              <a:spcBef>
                <a:spcPts val="0"/>
              </a:spcBef>
              <a:spcAft>
                <a:spcPts val="0"/>
              </a:spcAft>
            </a:pPr>
            <a:r>
              <a:rPr lang="en-US" sz="1800" kern="1200">
                <a:solidFill>
                  <a:srgbClr val="000000"/>
                </a:solidFill>
                <a:effectLst/>
                <a:latin typeface="Calibri"/>
                <a:ea typeface="Calibri"/>
                <a:cs typeface="Calibri"/>
              </a:rPr>
              <a:t>Each slide has notes that provide further </a:t>
            </a:r>
            <a:r>
              <a:rPr lang="en-US" sz="1800">
                <a:solidFill>
                  <a:srgbClr val="000000"/>
                </a:solidFill>
                <a:latin typeface="Calibri"/>
                <a:ea typeface="Calibri"/>
                <a:cs typeface="Calibri"/>
              </a:rPr>
              <a:t>explanations</a:t>
            </a:r>
            <a:r>
              <a:rPr lang="en-US" sz="1800" kern="1200">
                <a:solidFill>
                  <a:srgbClr val="000000"/>
                </a:solidFill>
                <a:effectLst/>
                <a:latin typeface="Calibri"/>
                <a:ea typeface="Calibri"/>
                <a:cs typeface="Calibri"/>
              </a:rPr>
              <a:t> of the content included. </a:t>
            </a:r>
            <a:endParaRPr lang="en-GB">
              <a:effectLst/>
              <a:latin typeface="Calibri"/>
              <a:ea typeface="Calibri"/>
              <a:cs typeface="Calibri"/>
            </a:endParaRPr>
          </a:p>
          <a:p>
            <a:pPr marL="0" algn="l" rtl="0" eaLnBrk="1" latinLnBrk="0" hangingPunct="1">
              <a:spcBef>
                <a:spcPts val="0"/>
              </a:spcBef>
              <a:spcAft>
                <a:spcPts val="0"/>
              </a:spcAft>
            </a:pPr>
            <a:r>
              <a:rPr lang="en-US" sz="1800" kern="1200">
                <a:solidFill>
                  <a:srgbClr val="000000"/>
                </a:solidFill>
                <a:effectLst/>
                <a:latin typeface="Calibri"/>
                <a:ea typeface="Calibri"/>
                <a:cs typeface="Calibri"/>
              </a:rPr>
              <a:t>We hope you find them useful!</a:t>
            </a:r>
            <a:endParaRPr lang="en-GB">
              <a:effectLst/>
              <a:latin typeface="Calibri"/>
              <a:ea typeface="Calibri"/>
              <a:cs typeface="Calibri"/>
            </a:endParaRPr>
          </a:p>
          <a:p>
            <a:r>
              <a:rPr lang="en-US" sz="1800">
                <a:solidFill>
                  <a:srgbClr val="000000"/>
                </a:solidFill>
                <a:latin typeface="Calibri"/>
                <a:ea typeface="Calibri"/>
                <a:cs typeface="Calibri"/>
              </a:rPr>
              <a:t>The Rural</a:t>
            </a:r>
            <a:r>
              <a:rPr lang="en-US" sz="1800" kern="1200">
                <a:solidFill>
                  <a:srgbClr val="000000"/>
                </a:solidFill>
                <a:effectLst/>
                <a:latin typeface="Calibri"/>
                <a:ea typeface="Calibri"/>
                <a:cs typeface="Calibri"/>
              </a:rPr>
              <a:t> Pact Support </a:t>
            </a:r>
            <a:r>
              <a:rPr lang="en-US" sz="1800" kern="1200">
                <a:solidFill>
                  <a:srgbClr val="000000"/>
                </a:solidFill>
                <a:effectLst/>
                <a:highlight>
                  <a:srgbClr val="FFFF00"/>
                </a:highlight>
                <a:latin typeface="Calibri"/>
                <a:ea typeface="Calibri"/>
                <a:cs typeface="Calibri"/>
              </a:rPr>
              <a:t>Office</a:t>
            </a:r>
            <a:r>
              <a:rPr lang="en-US" sz="1800" kern="1200">
                <a:solidFill>
                  <a:srgbClr val="000000"/>
                </a:solidFill>
                <a:effectLst/>
                <a:latin typeface="Calibri"/>
                <a:ea typeface="Calibri"/>
                <a:cs typeface="Calibri"/>
              </a:rPr>
              <a:t> Team</a:t>
            </a:r>
            <a:endParaRPr lang="en-GB">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1</a:t>
            </a:fld>
            <a:endParaRPr lang="fr-BE"/>
          </a:p>
        </p:txBody>
      </p:sp>
    </p:spTree>
    <p:extLst>
      <p:ext uri="{BB962C8B-B14F-4D97-AF65-F5344CB8AC3E}">
        <p14:creationId xmlns:p14="http://schemas.microsoft.com/office/powerpoint/2010/main" val="1835842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a:solidFill>
                  <a:schemeClr val="tx1"/>
                </a:solidFill>
                <a:effectLst/>
                <a:latin typeface="+mn-lt"/>
                <a:ea typeface="+mn-ea"/>
                <a:cs typeface="+mn-cs"/>
              </a:rPr>
              <a:t>The rural action plan contains </a:t>
            </a:r>
            <a:r>
              <a:rPr lang="en-GB" sz="1200" b="1" kern="1200">
                <a:solidFill>
                  <a:schemeClr val="tx1"/>
                </a:solidFill>
                <a:effectLst/>
                <a:latin typeface="+mn-lt"/>
                <a:ea typeface="+mn-ea"/>
                <a:cs typeface="+mn-cs"/>
              </a:rPr>
              <a:t>30 actions:  24 thematic actions </a:t>
            </a:r>
            <a:r>
              <a:rPr lang="en-GB" sz="1200" kern="1200">
                <a:solidFill>
                  <a:schemeClr val="tx1"/>
                </a:solidFill>
                <a:effectLst/>
                <a:latin typeface="+mn-lt"/>
                <a:ea typeface="+mn-ea"/>
                <a:cs typeface="+mn-cs"/>
              </a:rPr>
              <a:t>and </a:t>
            </a:r>
            <a:r>
              <a:rPr lang="en-GB" sz="1200" b="1" kern="1200">
                <a:solidFill>
                  <a:schemeClr val="tx1"/>
                </a:solidFill>
                <a:effectLst/>
                <a:latin typeface="+mn-lt"/>
                <a:ea typeface="+mn-ea"/>
                <a:cs typeface="+mn-cs"/>
              </a:rPr>
              <a:t>6 horizontal actions to support implementation and improve governance</a:t>
            </a:r>
            <a:r>
              <a:rPr lang="en-GB" sz="1200" kern="1200">
                <a:solidFill>
                  <a:schemeClr val="tx1"/>
                </a:solidFill>
                <a:effectLst/>
                <a:latin typeface="+mn-lt"/>
                <a:ea typeface="+mn-ea"/>
                <a:cs typeface="+mn-cs"/>
              </a:rPr>
              <a:t>.</a:t>
            </a:r>
          </a:p>
          <a:p>
            <a:pPr marL="0" lvl="0" indent="0">
              <a:buFont typeface="Arial" panose="020B0604020202020204" pitchFamily="34" charset="0"/>
              <a:buNone/>
            </a:pPr>
            <a:endParaRPr lang="en-GB" sz="1200" kern="1200">
              <a:solidFill>
                <a:schemeClr val="tx1"/>
              </a:solidFill>
              <a:effectLst/>
              <a:latin typeface="+mn-lt"/>
              <a:ea typeface="+mn-ea"/>
              <a:cs typeface="+mn-cs"/>
            </a:endParaRPr>
          </a:p>
          <a:p>
            <a:pPr marL="0" lvl="0" indent="0">
              <a:buFont typeface="Arial" panose="020B0604020202020204" pitchFamily="34" charset="0"/>
              <a:buNone/>
            </a:pPr>
            <a:r>
              <a:rPr lang="en-GB" sz="1200" kern="1200">
                <a:solidFill>
                  <a:schemeClr val="tx1"/>
                </a:solidFill>
                <a:effectLst/>
                <a:latin typeface="+mn-lt"/>
                <a:ea typeface="+mn-ea"/>
                <a:cs typeface="+mn-cs"/>
              </a:rPr>
              <a:t>The thematic actions are structured around the </a:t>
            </a:r>
            <a:r>
              <a:rPr lang="en-GB" sz="1200" b="1" kern="1200">
                <a:solidFill>
                  <a:schemeClr val="tx1"/>
                </a:solidFill>
                <a:effectLst/>
                <a:latin typeface="+mn-lt"/>
                <a:ea typeface="+mn-ea"/>
                <a:cs typeface="+mn-cs"/>
              </a:rPr>
              <a:t>four blocks of action of the vision</a:t>
            </a:r>
            <a:r>
              <a:rPr lang="en-GB" sz="1200" kern="1200">
                <a:solidFill>
                  <a:schemeClr val="tx1"/>
                </a:solidFill>
                <a:effectLst/>
                <a:latin typeface="+mn-lt"/>
                <a:ea typeface="+mn-ea"/>
                <a:cs typeface="+mn-cs"/>
              </a:rPr>
              <a:t>. They include: </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9 flagships: these are bigger initiatives or groups of initiatives. </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And 15 accompanying actions: these are more specific things, such as organising networking for LEADER and smart villages, or conducting specific studies.</a:t>
            </a:r>
          </a:p>
          <a:p>
            <a:pPr marL="457200" lvl="1" indent="0">
              <a:buFont typeface="Arial" panose="020B0604020202020204" pitchFamily="34" charset="0"/>
              <a:buNone/>
            </a:pPr>
            <a:endParaRPr lang="en-GB" sz="1200" kern="1200">
              <a:solidFill>
                <a:schemeClr val="tx1"/>
              </a:solidFill>
              <a:effectLst/>
              <a:latin typeface="+mn-lt"/>
              <a:ea typeface="+mn-ea"/>
              <a:cs typeface="+mn-cs"/>
            </a:endParaRPr>
          </a:p>
          <a:p>
            <a:pPr marL="0" lvl="0" indent="0">
              <a:buFont typeface="Arial" panose="020B0604020202020204" pitchFamily="34" charset="0"/>
              <a:buNone/>
            </a:pPr>
            <a:r>
              <a:rPr lang="en-GB" sz="1200" kern="1200">
                <a:solidFill>
                  <a:schemeClr val="tx1"/>
                </a:solidFill>
                <a:effectLst/>
                <a:latin typeface="+mn-lt"/>
                <a:ea typeface="+mn-ea"/>
                <a:cs typeface="+mn-cs"/>
              </a:rPr>
              <a:t>The big novelty is that these actions involve </a:t>
            </a:r>
            <a:r>
              <a:rPr lang="en-GB" sz="1200" b="1" kern="1200">
                <a:solidFill>
                  <a:schemeClr val="tx1"/>
                </a:solidFill>
                <a:effectLst/>
                <a:latin typeface="+mn-lt"/>
                <a:ea typeface="+mn-ea"/>
                <a:cs typeface="+mn-cs"/>
              </a:rPr>
              <a:t>14</a:t>
            </a:r>
            <a:r>
              <a:rPr lang="en-GB" sz="1200" kern="1200">
                <a:solidFill>
                  <a:schemeClr val="tx1"/>
                </a:solidFill>
                <a:effectLst/>
                <a:latin typeface="+mn-lt"/>
                <a:ea typeface="+mn-ea"/>
                <a:cs typeface="+mn-cs"/>
              </a:rPr>
              <a:t> </a:t>
            </a:r>
            <a:r>
              <a:rPr lang="en-GB" sz="1200" b="1" kern="1200">
                <a:solidFill>
                  <a:schemeClr val="tx1"/>
                </a:solidFill>
                <a:effectLst/>
                <a:latin typeface="+mn-lt"/>
                <a:ea typeface="+mn-ea"/>
                <a:cs typeface="+mn-cs"/>
              </a:rPr>
              <a:t>different Commission departments </a:t>
            </a:r>
            <a:r>
              <a:rPr lang="en-GB" sz="1200" kern="1200">
                <a:solidFill>
                  <a:schemeClr val="tx1"/>
                </a:solidFill>
                <a:effectLst/>
                <a:latin typeface="+mn-lt"/>
                <a:ea typeface="+mn-ea"/>
                <a:cs typeface="+mn-cs"/>
              </a:rPr>
              <a:t>(like ministries) and the Commission organises </a:t>
            </a:r>
            <a:r>
              <a:rPr lang="en-GB" sz="1200" b="1" kern="1200">
                <a:solidFill>
                  <a:schemeClr val="tx1"/>
                </a:solidFill>
                <a:effectLst/>
                <a:latin typeface="+mn-lt"/>
                <a:ea typeface="+mn-ea"/>
                <a:cs typeface="+mn-cs"/>
              </a:rPr>
              <a:t>coordination between them</a:t>
            </a:r>
            <a:r>
              <a:rPr lang="en-GB" sz="1200" kern="1200">
                <a:solidFill>
                  <a:schemeClr val="tx1"/>
                </a:solidFill>
                <a:effectLst/>
                <a:latin typeface="+mn-lt"/>
                <a:ea typeface="+mn-ea"/>
                <a:cs typeface="+mn-cs"/>
              </a:rPr>
              <a:t>.</a:t>
            </a:r>
          </a:p>
          <a:p>
            <a:pPr marL="0" lvl="0" indent="0">
              <a:buFont typeface="Arial" panose="020B0604020202020204" pitchFamily="34" charset="0"/>
              <a:buNone/>
            </a:pPr>
            <a:endParaRPr lang="en-GB" sz="1200" kern="1200">
              <a:solidFill>
                <a:schemeClr val="tx1"/>
              </a:solidFill>
              <a:effectLst/>
              <a:latin typeface="+mn-lt"/>
              <a:ea typeface="+mn-ea"/>
              <a:cs typeface="+mn-cs"/>
            </a:endParaRPr>
          </a:p>
          <a:p>
            <a:pPr marL="0" lvl="0" indent="0">
              <a:buFont typeface="Arial" panose="020B0604020202020204" pitchFamily="34" charset="0"/>
              <a:buNone/>
            </a:pPr>
            <a:r>
              <a:rPr lang="en-GB"/>
              <a:t>The rural action plan sets out </a:t>
            </a:r>
            <a:r>
              <a:rPr lang="en-GB" b="1"/>
              <a:t>actions that the European Commission commits to undertake itself</a:t>
            </a:r>
            <a:r>
              <a:rPr lang="en-GB"/>
              <a:t>. It is not a list of demands or instructions addressed to Member States. Rather, it outlines how the Commission intends to contribute to achieving the objectives of the rural vision and can serve as an example or inspiration for other actors wishing to support rural development.</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12</a:t>
            </a:fld>
            <a:endParaRPr lang="fr-BE"/>
          </a:p>
        </p:txBody>
      </p:sp>
    </p:spTree>
    <p:extLst>
      <p:ext uri="{BB962C8B-B14F-4D97-AF65-F5344CB8AC3E}">
        <p14:creationId xmlns:p14="http://schemas.microsoft.com/office/powerpoint/2010/main" val="70763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This slide presents some of the </a:t>
            </a:r>
            <a:r>
              <a:rPr lang="en-GB" sz="1200" b="1" kern="1200">
                <a:solidFill>
                  <a:schemeClr val="tx1"/>
                </a:solidFill>
                <a:effectLst/>
                <a:latin typeface="+mn-lt"/>
                <a:ea typeface="+mn-ea"/>
                <a:cs typeface="+mn-cs"/>
              </a:rPr>
              <a:t>key achievements </a:t>
            </a:r>
            <a:r>
              <a:rPr lang="en-GB" sz="1200" kern="1200">
                <a:solidFill>
                  <a:schemeClr val="tx1"/>
                </a:solidFill>
                <a:effectLst/>
                <a:latin typeface="+mn-lt"/>
                <a:ea typeface="+mn-ea"/>
                <a:cs typeface="+mn-cs"/>
              </a:rPr>
              <a:t>under the EU Rural action plan between 2021 and 2024. </a:t>
            </a:r>
          </a:p>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All actions are ongoing or completed, some even continuing after what had been initially planned has been done.</a:t>
            </a:r>
            <a:endParaRPr lang="en-GB" sz="1200" kern="1200">
              <a:solidFill>
                <a:schemeClr val="tx1"/>
              </a:solidFill>
              <a:effectLst/>
              <a:latin typeface="+mn-lt"/>
              <a:ea typeface="Calibri"/>
              <a:cs typeface="Calibri"/>
            </a:endParaRPr>
          </a:p>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This slides shows the wide variety of themes that are covered by the rural vision and the involvement of 14 Commission departments.  </a:t>
            </a:r>
            <a:endParaRPr lang="en-GB" sz="1200" kern="1200">
              <a:solidFill>
                <a:schemeClr val="tx1"/>
              </a:solidFill>
              <a:effectLst/>
              <a:latin typeface="+mn-lt"/>
              <a:ea typeface="Calibri"/>
              <a:cs typeface="Calibri"/>
            </a:endParaRPr>
          </a:p>
          <a:p>
            <a:pPr marL="0" lvl="0" indent="0">
              <a:buSzPts val="1000"/>
              <a:buFont typeface="Symbol" panose="05050102010706020507" pitchFamily="18" charset="2"/>
              <a:buNone/>
              <a:tabLst>
                <a:tab pos="457200" algn="l"/>
              </a:tabLst>
            </a:pPr>
            <a:endParaRPr lang="en-GB" sz="1200" kern="1200">
              <a:solidFill>
                <a:schemeClr val="tx1"/>
              </a:solidFill>
              <a:effectLst/>
              <a:latin typeface="+mn-lt"/>
              <a:ea typeface="+mn-ea"/>
              <a:cs typeface="+mn-cs"/>
            </a:endParaRPr>
          </a:p>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Even if the Rural Vision did not come with new funds, a substantial amount of money coming from EU funded programmes has been targeted to rural areas, like for example:</a:t>
            </a:r>
            <a:endParaRPr lang="en-GB" sz="1200" kern="1200">
              <a:solidFill>
                <a:schemeClr val="tx1"/>
              </a:solidFill>
              <a:effectLst/>
              <a:latin typeface="+mn-lt"/>
              <a:ea typeface="Calibri"/>
              <a:cs typeface="Calibri"/>
            </a:endParaRPr>
          </a:p>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 </a:t>
            </a:r>
            <a:r>
              <a:rPr lang="en-GB" sz="1200" b="1" kern="1200">
                <a:solidFill>
                  <a:schemeClr val="tx1"/>
                </a:solidFill>
                <a:effectLst/>
                <a:latin typeface="+mn-lt"/>
                <a:ea typeface="+mn-ea"/>
                <a:cs typeface="+mn-cs"/>
              </a:rPr>
              <a:t>research and innovation </a:t>
            </a:r>
            <a:r>
              <a:rPr lang="en-GB" sz="1200" kern="1200">
                <a:solidFill>
                  <a:schemeClr val="tx1"/>
                </a:solidFill>
                <a:effectLst/>
                <a:latin typeface="+mn-lt"/>
                <a:ea typeface="+mn-ea"/>
                <a:cs typeface="+mn-cs"/>
              </a:rPr>
              <a:t>(253 million for over 60 projects). </a:t>
            </a:r>
            <a:endParaRPr lang="en-GB" sz="1200" kern="1200">
              <a:solidFill>
                <a:schemeClr val="tx1"/>
              </a:solidFill>
              <a:effectLst/>
              <a:latin typeface="+mn-lt"/>
              <a:ea typeface="Calibri"/>
              <a:cs typeface="Calibri"/>
            </a:endParaRPr>
          </a:p>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 the flagging of </a:t>
            </a:r>
            <a:r>
              <a:rPr lang="en-GB" sz="1200" b="1" kern="1200">
                <a:solidFill>
                  <a:schemeClr val="tx1"/>
                </a:solidFill>
                <a:effectLst/>
                <a:latin typeface="+mn-lt"/>
                <a:ea typeface="+mn-ea"/>
                <a:cs typeface="+mn-cs"/>
              </a:rPr>
              <a:t>€23.5 billion to improve connectivity</a:t>
            </a:r>
            <a:r>
              <a:rPr lang="en-GB" sz="1200" kern="1200">
                <a:solidFill>
                  <a:schemeClr val="tx1"/>
                </a:solidFill>
                <a:effectLst/>
                <a:latin typeface="+mn-lt"/>
                <a:ea typeface="+mn-ea"/>
                <a:cs typeface="+mn-cs"/>
              </a:rPr>
              <a:t>, mostly in areas where markets fail to deliver (i.e. rural areas). </a:t>
            </a:r>
            <a:endParaRPr lang="en-GB" sz="1200" kern="1200">
              <a:solidFill>
                <a:schemeClr val="tx1"/>
              </a:solidFill>
              <a:effectLst/>
              <a:latin typeface="+mn-lt"/>
              <a:ea typeface="Calibri"/>
              <a:cs typeface="Calibri"/>
            </a:endParaRPr>
          </a:p>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 technical assistance provided to support </a:t>
            </a:r>
            <a:r>
              <a:rPr lang="en-GB" sz="1200" b="1" kern="1200">
                <a:solidFill>
                  <a:schemeClr val="tx1"/>
                </a:solidFill>
                <a:effectLst/>
                <a:latin typeface="+mn-lt"/>
                <a:ea typeface="+mn-ea"/>
                <a:cs typeface="+mn-cs"/>
              </a:rPr>
              <a:t>networking activities for LEADER and smart villages</a:t>
            </a:r>
            <a:r>
              <a:rPr lang="en-GB" sz="1200" kern="1200">
                <a:solidFill>
                  <a:schemeClr val="tx1"/>
                </a:solidFill>
                <a:effectLst/>
                <a:latin typeface="+mn-lt"/>
                <a:ea typeface="+mn-ea"/>
                <a:cs typeface="+mn-cs"/>
              </a:rPr>
              <a:t>, creating </a:t>
            </a:r>
            <a:r>
              <a:rPr lang="en-GB" sz="1200" b="1" kern="1200">
                <a:solidFill>
                  <a:schemeClr val="tx1"/>
                </a:solidFill>
                <a:effectLst/>
                <a:latin typeface="+mn-lt"/>
                <a:ea typeface="+mn-ea"/>
                <a:cs typeface="+mn-cs"/>
              </a:rPr>
              <a:t>energy communities</a:t>
            </a:r>
            <a:r>
              <a:rPr lang="en-GB" sz="1200" kern="1200">
                <a:solidFill>
                  <a:schemeClr val="tx1"/>
                </a:solidFill>
                <a:effectLst/>
                <a:latin typeface="+mn-lt"/>
                <a:ea typeface="+mn-ea"/>
                <a:cs typeface="+mn-cs"/>
              </a:rPr>
              <a:t>, a </a:t>
            </a:r>
            <a:r>
              <a:rPr lang="en-GB" sz="1200" b="1" kern="1200">
                <a:solidFill>
                  <a:schemeClr val="tx1"/>
                </a:solidFill>
                <a:effectLst/>
                <a:latin typeface="+mn-lt"/>
                <a:ea typeface="+mn-ea"/>
                <a:cs typeface="+mn-cs"/>
              </a:rPr>
              <a:t>mobility network</a:t>
            </a:r>
            <a:r>
              <a:rPr lang="en-GB" sz="1200" kern="1200">
                <a:solidFill>
                  <a:schemeClr val="tx1"/>
                </a:solidFill>
                <a:effectLst/>
                <a:latin typeface="+mn-lt"/>
                <a:ea typeface="+mn-ea"/>
                <a:cs typeface="+mn-cs"/>
              </a:rPr>
              <a:t> or </a:t>
            </a:r>
            <a:r>
              <a:rPr lang="en-GB" sz="1200" b="1" kern="1200">
                <a:solidFill>
                  <a:schemeClr val="tx1"/>
                </a:solidFill>
                <a:effectLst/>
                <a:latin typeface="+mn-lt"/>
                <a:ea typeface="+mn-ea"/>
                <a:cs typeface="+mn-cs"/>
              </a:rPr>
              <a:t>social economy consortia </a:t>
            </a:r>
            <a:r>
              <a:rPr lang="en-GB" sz="1200" kern="1200">
                <a:solidFill>
                  <a:schemeClr val="tx1"/>
                </a:solidFill>
                <a:effectLst/>
                <a:latin typeface="+mn-lt"/>
                <a:ea typeface="+mn-ea"/>
                <a:cs typeface="+mn-cs"/>
              </a:rPr>
              <a:t>in rural areas.</a:t>
            </a:r>
            <a:endParaRPr lang="en-GB" sz="1200" kern="1200">
              <a:solidFill>
                <a:schemeClr val="tx1"/>
              </a:solidFill>
              <a:effectLst/>
              <a:latin typeface="+mn-lt"/>
              <a:ea typeface="Calibri"/>
              <a:cs typeface="Calibri"/>
            </a:endParaRPr>
          </a:p>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 technical assistance to conduct studies or assemble working groups on </a:t>
            </a:r>
            <a:r>
              <a:rPr lang="en-GB" sz="1200" b="1" kern="1200">
                <a:solidFill>
                  <a:schemeClr val="tx1"/>
                </a:solidFill>
                <a:effectLst/>
                <a:latin typeface="+mn-lt"/>
                <a:ea typeface="+mn-ea"/>
                <a:cs typeface="+mn-cs"/>
              </a:rPr>
              <a:t>rural youth</a:t>
            </a:r>
            <a:r>
              <a:rPr lang="en-GB" sz="1200" kern="1200">
                <a:solidFill>
                  <a:schemeClr val="tx1"/>
                </a:solidFill>
                <a:effectLst/>
                <a:latin typeface="+mn-lt"/>
                <a:ea typeface="+mn-ea"/>
                <a:cs typeface="+mn-cs"/>
              </a:rPr>
              <a:t>, or </a:t>
            </a:r>
            <a:r>
              <a:rPr lang="en-GB" sz="1200" b="1" kern="1200">
                <a:solidFill>
                  <a:schemeClr val="tx1"/>
                </a:solidFill>
                <a:effectLst/>
                <a:latin typeface="+mn-lt"/>
                <a:ea typeface="+mn-ea"/>
                <a:cs typeface="+mn-cs"/>
              </a:rPr>
              <a:t>working conditions of farm employees</a:t>
            </a:r>
            <a:r>
              <a:rPr lang="en-GB" sz="1200" kern="1200">
                <a:solidFill>
                  <a:schemeClr val="tx1"/>
                </a:solidFill>
                <a:effectLst/>
                <a:latin typeface="+mn-lt"/>
                <a:ea typeface="+mn-ea"/>
                <a:cs typeface="+mn-cs"/>
              </a:rPr>
              <a:t>, or forestry, and improve our understanding of what is happening in rural areas.</a:t>
            </a:r>
            <a:endParaRPr lang="en-GB" sz="1200" kern="1200">
              <a:solidFill>
                <a:schemeClr val="tx1"/>
              </a:solidFill>
              <a:effectLst/>
              <a:latin typeface="+mn-lt"/>
              <a:ea typeface="Calibri"/>
              <a:cs typeface="Calibri"/>
            </a:endParaRPr>
          </a:p>
          <a:p>
            <a:pPr marL="0" lvl="0" indent="0">
              <a:buSzPts val="1000"/>
              <a:buFont typeface="Symbol" panose="05050102010706020507" pitchFamily="18" charset="2"/>
              <a:buNone/>
              <a:tabLst>
                <a:tab pos="457200" algn="l"/>
              </a:tabLst>
            </a:pPr>
            <a:endParaRPr lang="en-GB" sz="1200" kern="1200">
              <a:solidFill>
                <a:schemeClr val="tx1"/>
              </a:solidFill>
              <a:effectLst/>
              <a:latin typeface="+mn-lt"/>
              <a:ea typeface="+mn-ea"/>
              <a:cs typeface="+mn-cs"/>
            </a:endParaRPr>
          </a:p>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Some of these actions are more geared to </a:t>
            </a:r>
            <a:r>
              <a:rPr lang="en-GB" sz="1200" b="1" kern="1200">
                <a:solidFill>
                  <a:schemeClr val="tx1"/>
                </a:solidFill>
                <a:effectLst/>
                <a:latin typeface="+mn-lt"/>
                <a:ea typeface="+mn-ea"/>
                <a:cs typeface="+mn-cs"/>
              </a:rPr>
              <a:t>creating opportunities for rural citizens</a:t>
            </a:r>
            <a:r>
              <a:rPr lang="en-GB" sz="1200" kern="1200">
                <a:solidFill>
                  <a:schemeClr val="tx1"/>
                </a:solidFill>
                <a:effectLst/>
                <a:latin typeface="+mn-lt"/>
                <a:ea typeface="+mn-ea"/>
                <a:cs typeface="+mn-cs"/>
              </a:rPr>
              <a:t>, like making sure their needs are taken care of in </a:t>
            </a:r>
            <a:r>
              <a:rPr lang="en-GB" sz="1200" b="1" kern="1200">
                <a:solidFill>
                  <a:schemeClr val="tx1"/>
                </a:solidFill>
                <a:effectLst/>
                <a:latin typeface="+mn-lt"/>
                <a:ea typeface="+mn-ea"/>
                <a:cs typeface="+mn-cs"/>
              </a:rPr>
              <a:t>revised urban mobility plans</a:t>
            </a:r>
            <a:r>
              <a:rPr lang="en-GB" sz="1200" kern="1200">
                <a:solidFill>
                  <a:schemeClr val="tx1"/>
                </a:solidFill>
                <a:effectLst/>
                <a:latin typeface="+mn-lt"/>
                <a:ea typeface="+mn-ea"/>
                <a:cs typeface="+mn-cs"/>
              </a:rPr>
              <a:t> or inviting Member States to act in their areas of competence such as </a:t>
            </a:r>
            <a:r>
              <a:rPr lang="en-GB" sz="1200" b="1" kern="1200">
                <a:solidFill>
                  <a:schemeClr val="tx1"/>
                </a:solidFill>
                <a:effectLst/>
                <a:latin typeface="+mn-lt"/>
                <a:ea typeface="+mn-ea"/>
                <a:cs typeface="+mn-cs"/>
              </a:rPr>
              <a:t>care</a:t>
            </a:r>
            <a:r>
              <a:rPr lang="en-GB" sz="1200" kern="1200">
                <a:solidFill>
                  <a:schemeClr val="tx1"/>
                </a:solidFill>
                <a:effectLst/>
                <a:latin typeface="+mn-lt"/>
                <a:ea typeface="+mn-ea"/>
                <a:cs typeface="+mn-cs"/>
              </a:rPr>
              <a:t> or </a:t>
            </a:r>
            <a:r>
              <a:rPr lang="en-GB" sz="1200" b="1" kern="1200">
                <a:solidFill>
                  <a:schemeClr val="tx1"/>
                </a:solidFill>
                <a:effectLst/>
                <a:latin typeface="+mn-lt"/>
                <a:ea typeface="+mn-ea"/>
                <a:cs typeface="+mn-cs"/>
              </a:rPr>
              <a:t>digital skills, </a:t>
            </a:r>
            <a:r>
              <a:rPr lang="en-GB" sz="1200" b="0" kern="1200">
                <a:solidFill>
                  <a:schemeClr val="tx1"/>
                </a:solidFill>
                <a:effectLst/>
                <a:latin typeface="+mn-lt"/>
                <a:ea typeface="+mn-ea"/>
                <a:cs typeface="+mn-cs"/>
              </a:rPr>
              <a:t>through Council recommendations</a:t>
            </a:r>
            <a:r>
              <a:rPr lang="en-GB" sz="1200" b="1" kern="1200">
                <a:solidFill>
                  <a:schemeClr val="tx1"/>
                </a:solidFill>
                <a:effectLst/>
                <a:latin typeface="+mn-lt"/>
                <a:ea typeface="+mn-ea"/>
                <a:cs typeface="+mn-cs"/>
              </a:rPr>
              <a:t>. </a:t>
            </a:r>
            <a:endParaRPr lang="en-GB" sz="1200" b="1" kern="1200">
              <a:solidFill>
                <a:schemeClr val="tx1"/>
              </a:solidFill>
              <a:effectLst/>
              <a:latin typeface="+mn-lt"/>
              <a:ea typeface="Calibri"/>
              <a:cs typeface="Calibri"/>
            </a:endParaRPr>
          </a:p>
          <a:p>
            <a:pPr marL="0" lvl="0" indent="0">
              <a:buSzPts val="1000"/>
              <a:buFont typeface="Symbol" panose="05050102010706020507" pitchFamily="18" charset="2"/>
              <a:buNone/>
              <a:tabLst>
                <a:tab pos="457200" algn="l"/>
              </a:tabLst>
            </a:pPr>
            <a:endParaRPr lang="en-GB" sz="1200" kern="1200">
              <a:solidFill>
                <a:schemeClr val="tx1"/>
              </a:solidFill>
              <a:effectLst/>
              <a:latin typeface="+mn-lt"/>
              <a:ea typeface="+mn-ea"/>
              <a:cs typeface="+mn-cs"/>
            </a:endParaRPr>
          </a:p>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The Commission report on the rural vision (March 2024) and the rural vision website provide more information on each of the actions.</a:t>
            </a:r>
            <a:endParaRPr lang="en-GB" sz="1200" kern="1200">
              <a:solidFill>
                <a:schemeClr val="tx1"/>
              </a:solidFill>
              <a:effectLst/>
              <a:latin typeface="+mn-lt"/>
              <a:ea typeface="Calibri"/>
              <a:cs typeface="Calibri"/>
            </a:endParaRPr>
          </a:p>
          <a:p>
            <a:pPr marL="0" lvl="0" indent="0">
              <a:buSzPts val="1000"/>
              <a:buFont typeface="Symbol" panose="05050102010706020507" pitchFamily="18" charset="2"/>
              <a:buNone/>
              <a:tabLst>
                <a:tab pos="457200" algn="l"/>
              </a:tabLst>
            </a:pPr>
            <a:endParaRPr lang="en-GB" sz="1200" kern="1200">
              <a:solidFill>
                <a:schemeClr val="tx1"/>
              </a:solidFill>
              <a:effectLst/>
              <a:latin typeface="+mn-lt"/>
              <a:ea typeface="+mn-ea"/>
              <a:cs typeface="+mn-cs"/>
            </a:endParaRPr>
          </a:p>
          <a:p>
            <a:pPr>
              <a:buSzPts val="1000"/>
              <a:tabLst>
                <a:tab pos="457200" algn="l"/>
              </a:tabLst>
            </a:pPr>
            <a:r>
              <a:rPr lang="en-GB" sz="1200" kern="1200">
                <a:solidFill>
                  <a:schemeClr val="tx1"/>
                </a:solidFill>
                <a:effectLst/>
                <a:latin typeface="+mn-lt"/>
                <a:ea typeface="+mn-ea"/>
                <a:cs typeface="+mn-cs"/>
              </a:rPr>
              <a:t>As announced in the new Vision on Agriculture and Food, the Commission will </a:t>
            </a:r>
            <a:r>
              <a:rPr lang="en-GB"/>
              <a:t>in </a:t>
            </a:r>
            <a:r>
              <a:rPr lang="en-GB">
                <a:highlight>
                  <a:srgbClr val="FFFF00"/>
                </a:highlight>
              </a:rPr>
              <a:t>2026</a:t>
            </a:r>
            <a:r>
              <a:rPr lang="en-GB"/>
              <a:t> </a:t>
            </a:r>
            <a:r>
              <a:rPr lang="en-GB" sz="1200" kern="1200">
                <a:solidFill>
                  <a:schemeClr val="tx1"/>
                </a:solidFill>
                <a:effectLst/>
                <a:latin typeface="+mn-lt"/>
                <a:ea typeface="+mn-ea"/>
                <a:cs typeface="+mn-cs"/>
              </a:rPr>
              <a:t>launch an updated EU Rural Action Plan that will be consolidated with projects, initiatives and actions from numerous policies of the EU to respond to the new European policy priorities post-2027.</a:t>
            </a:r>
            <a:endParaRPr lang="en-GB" sz="1200" kern="1200">
              <a:solidFill>
                <a:schemeClr val="tx1"/>
              </a:solidFill>
              <a:effectLst/>
              <a:latin typeface="+mn-lt"/>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32798-053D-4AA3-9E86-E9FF8756D8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27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a:cs typeface="Calibri" panose="020F0502020204030204"/>
              </a:rPr>
              <a:t>Similarly, all Horizontal actions are also launched. </a:t>
            </a:r>
          </a:p>
          <a:p>
            <a:pPr marL="171450" indent="-171450">
              <a:buFont typeface="Arial"/>
              <a:buChar char="•"/>
            </a:pPr>
            <a:endParaRPr lang="en-US">
              <a:cs typeface="Calibri" panose="020F0502020204030204"/>
            </a:endParaRPr>
          </a:p>
          <a:p>
            <a:pPr marL="0" indent="0">
              <a:buFont typeface="Arial"/>
              <a:buNone/>
            </a:pPr>
            <a:r>
              <a:rPr lang="en-US">
                <a:cs typeface="Calibri" panose="020F0502020204030204"/>
              </a:rPr>
              <a:t>1. </a:t>
            </a:r>
            <a:r>
              <a:rPr lang="en-US" b="1">
                <a:cs typeface="Calibri" panose="020F0502020204030204"/>
              </a:rPr>
              <a:t>(First action: the EU Rural Observatory) </a:t>
            </a:r>
          </a:p>
          <a:p>
            <a:pPr marL="0" indent="0">
              <a:buFont typeface="Arial"/>
              <a:buNone/>
            </a:pPr>
            <a:r>
              <a:rPr lang="en-US">
                <a:cs typeface="Calibri" panose="020F0502020204030204"/>
              </a:rPr>
              <a:t>First, the Rural Observatory which is coordinated by the Joint Research Centre (JRC) of the European Commission. It was set up with one clear ambition: give everyone access to essential data about rural areas to foster a better understanding of their circumstances and diversities, hence increasing the analytical capacities for evidence-based policies. A hundred indicators from multiple sources are included, covering economic, social and environmental dimensions at different levels of granularity. Please, browse through it if you have not done so yet.</a:t>
            </a:r>
          </a:p>
          <a:p>
            <a:pPr marL="0" indent="0">
              <a:buFont typeface="Arial"/>
              <a:buNone/>
            </a:pPr>
            <a:r>
              <a:rPr lang="en-US">
                <a:cs typeface="Calibri" panose="020F0502020204030204"/>
              </a:rPr>
              <a:t>Website:  https://observatory.rural-vision.europa.eu/?lng=en&amp;ctx=RUROBS    </a:t>
            </a:r>
          </a:p>
          <a:p>
            <a:pPr marL="171450" indent="-171450">
              <a:buFont typeface="Arial"/>
              <a:buChar char="•"/>
            </a:pPr>
            <a:endParaRPr lang="en-US">
              <a:cs typeface="Calibri" panose="020F0502020204030204"/>
            </a:endParaRPr>
          </a:p>
          <a:p>
            <a:pPr marL="0" indent="0">
              <a:buFont typeface="Arial"/>
              <a:buNone/>
            </a:pPr>
            <a:r>
              <a:rPr lang="en-US">
                <a:cs typeface="Calibri" panose="020F0502020204030204"/>
              </a:rPr>
              <a:t>2. </a:t>
            </a:r>
            <a:r>
              <a:rPr lang="en-US" b="1">
                <a:cs typeface="Calibri" panose="020F0502020204030204"/>
              </a:rPr>
              <a:t>(Second action: Statistics on rural areas)</a:t>
            </a:r>
          </a:p>
          <a:p>
            <a:pPr marL="0" indent="0">
              <a:buFont typeface="Arial"/>
              <a:buNone/>
            </a:pPr>
            <a:r>
              <a:rPr lang="en-GB" noProof="0">
                <a:cs typeface="Calibri" panose="020F0502020204030204"/>
              </a:rPr>
              <a:t>Before making them accessible in a centralised platform, data needs to be collected. To understand the complexity of the issues at stake more and better-quality data on rural areas are needed. This is why the European Commission has launched a second action, working with the statistics departments of Member States on improving statistics on rural areas. A new regulation is being discussed on population statistics, and experimental datasets on healthcare and education facilities have been published. All this to make the Rural Observatory even more comprehensive.</a:t>
            </a:r>
          </a:p>
          <a:p>
            <a:pPr marL="0" indent="0">
              <a:buFont typeface="Arial"/>
              <a:buNone/>
            </a:pPr>
            <a:endParaRPr lang="en-US">
              <a:cs typeface="Calibri" panose="020F0502020204030204"/>
            </a:endParaRPr>
          </a:p>
          <a:p>
            <a:pPr marL="0" indent="0">
              <a:buFont typeface="Arial"/>
              <a:buNone/>
            </a:pPr>
            <a:r>
              <a:rPr lang="en-US">
                <a:cs typeface="Calibri" panose="020F0502020204030204"/>
              </a:rPr>
              <a:t>3. </a:t>
            </a:r>
            <a:r>
              <a:rPr lang="en-US" b="1">
                <a:cs typeface="Calibri" panose="020F0502020204030204"/>
              </a:rPr>
              <a:t>(Third action: definition of functional rural areas)</a:t>
            </a:r>
          </a:p>
          <a:p>
            <a:pPr marL="0" indent="0">
              <a:buFont typeface="Arial"/>
              <a:buNone/>
            </a:pPr>
            <a:r>
              <a:rPr lang="en-US">
                <a:cs typeface="Calibri" panose="020F0502020204030204"/>
              </a:rPr>
              <a:t>A third action is the application of the Functional Areas concept to the rural environment. Functional Areas seek to go beyond administrative boundaries through a better understanding of population and service flows, among other things. A first methodology of Functional Rural Areas has already been prepared by the Commission’s Joint Research Centre and DG REGIO. Meanwhile, the Commission, and the World Bank are working on a pilot project on Functional Areas, combining cities, towns and suburbs as well as rural areas. Indeed, the rural-urban space is understood as an interlinked continuum.</a:t>
            </a:r>
          </a:p>
          <a:p>
            <a:pPr marL="171450" indent="-171450">
              <a:buFont typeface="Arial"/>
              <a:buChar char="•"/>
            </a:pPr>
            <a:endParaRPr lang="en-US">
              <a:cs typeface="Calibri" panose="020F0502020204030204"/>
            </a:endParaRPr>
          </a:p>
          <a:p>
            <a:pPr marL="0" indent="0">
              <a:buFont typeface="Arial"/>
              <a:buNone/>
            </a:pPr>
            <a:r>
              <a:rPr lang="en-US">
                <a:cs typeface="Calibri" panose="020F0502020204030204"/>
              </a:rPr>
              <a:t>4. </a:t>
            </a:r>
            <a:r>
              <a:rPr lang="en-US" b="1">
                <a:cs typeface="Calibri" panose="020F0502020204030204"/>
              </a:rPr>
              <a:t>(Fourth action: rural proofing at EU level)  </a:t>
            </a:r>
          </a:p>
          <a:p>
            <a:pPr marL="0" indent="0">
              <a:buFont typeface="Arial"/>
              <a:buNone/>
            </a:pPr>
            <a:r>
              <a:rPr lang="en-US">
                <a:cs typeface="Calibri" panose="020F0502020204030204"/>
              </a:rPr>
              <a:t>The European Commission are promoting the mainstreaming of rural areas concerns and issues — hence our fourth action, rural proofing. It is about taking a rural lens to new policy making. In November 2021, the European Commission updated the guidelines that all Commission services use to build new initiatives. Services are encouraged to explore whether initiatives will have differential impacts on territories, and if so, ensure mitigation measures. For legislatives initiatives, Territorial Impact Assessment is the procedure in place. The European Commission has also run a thematic group on rural proofing at national and regional levels, so to get to rural-proof national legislation too. </a:t>
            </a:r>
          </a:p>
          <a:p>
            <a:pPr marL="171450" indent="-171450">
              <a:buFont typeface="Arial"/>
              <a:buChar char="•"/>
            </a:pPr>
            <a:endParaRPr lang="en-US">
              <a:cs typeface="Calibri" panose="020F0502020204030204"/>
            </a:endParaRPr>
          </a:p>
          <a:p>
            <a:pPr marL="0" indent="0">
              <a:buFont typeface="Arial"/>
              <a:buNone/>
            </a:pPr>
            <a:r>
              <a:rPr lang="en-US">
                <a:cs typeface="Calibri" panose="020F0502020204030204"/>
              </a:rPr>
              <a:t>5. </a:t>
            </a:r>
            <a:r>
              <a:rPr lang="en-US" b="1">
                <a:cs typeface="Calibri" panose="020F0502020204030204"/>
              </a:rPr>
              <a:t>(Fifth action: toolkit on EU funding) </a:t>
            </a:r>
          </a:p>
          <a:p>
            <a:pPr marL="0" indent="0">
              <a:buFont typeface="Arial"/>
              <a:buNone/>
            </a:pPr>
            <a:r>
              <a:rPr lang="en-US">
                <a:cs typeface="Calibri" panose="020F0502020204030204"/>
              </a:rPr>
              <a:t>The European Commission has developed a toolkit oriented to practitioners on how to make full use and combine the various EU funds to support rural projects, beyond CAP and Cohesion Policy. The toolkit has been launched on 6 February 2024, after having been discussed in stakeholder events in June and October 2023, with the support of the JRC. </a:t>
            </a:r>
          </a:p>
          <a:p>
            <a:pPr marL="0" indent="0">
              <a:buFont typeface="Arial"/>
              <a:buNone/>
            </a:pPr>
            <a:r>
              <a:rPr lang="en-US">
                <a:cs typeface="Calibri" panose="020F0502020204030204"/>
              </a:rPr>
              <a:t>Attached to the toolkit are various tools such as STRAT-BOARD, or the Handbook on territorial development strategies, also prepared by the Joint Research Centre with a focus on Cohesion Policy. </a:t>
            </a:r>
          </a:p>
          <a:p>
            <a:pPr marL="0" indent="0">
              <a:buFont typeface="Arial"/>
              <a:buNone/>
            </a:pPr>
            <a:endParaRPr lang="en-US">
              <a:cs typeface="Calibri" panose="020F0502020204030204"/>
            </a:endParaRPr>
          </a:p>
          <a:p>
            <a:pPr marL="0" indent="0">
              <a:buFont typeface="Arial"/>
              <a:buNone/>
            </a:pPr>
            <a:r>
              <a:rPr lang="en-US">
                <a:cs typeface="Calibri" panose="020F0502020204030204"/>
              </a:rPr>
              <a:t>6. </a:t>
            </a:r>
            <a:r>
              <a:rPr lang="en-US" b="1">
                <a:cs typeface="Calibri" panose="020F0502020204030204"/>
              </a:rPr>
              <a:t>(Sixth action: Rural Pact): </a:t>
            </a:r>
            <a:r>
              <a:rPr lang="en-US" b="0">
                <a:cs typeface="Calibri" panose="020F0502020204030204"/>
              </a:rPr>
              <a:t>To propose and facilitate</a:t>
            </a:r>
            <a:r>
              <a:rPr lang="en-US" b="0" baseline="0">
                <a:cs typeface="Calibri" panose="020F0502020204030204"/>
              </a:rPr>
              <a:t> </a:t>
            </a:r>
            <a:r>
              <a:rPr lang="en-US" b="0">
                <a:cs typeface="Calibri" panose="020F0502020204030204"/>
              </a:rPr>
              <a:t>the Rural Pact, which we detail in the next slides.</a:t>
            </a:r>
          </a:p>
        </p:txBody>
      </p:sp>
      <p:sp>
        <p:nvSpPr>
          <p:cNvPr id="4" name="Slide Number Placeholder 3"/>
          <p:cNvSpPr>
            <a:spLocks noGrp="1"/>
          </p:cNvSpPr>
          <p:nvPr>
            <p:ph type="sldNum" sz="quarter" idx="5"/>
          </p:nvPr>
        </p:nvSpPr>
        <p:spPr/>
        <p:txBody>
          <a:bodyPr/>
          <a:lstStyle/>
          <a:p>
            <a:fld id="{0A113F67-51C8-4CFB-9E3C-6CC6536DE695}" type="slidenum">
              <a:rPr lang="fr-BE" smtClean="0"/>
              <a:t>14</a:t>
            </a:fld>
            <a:endParaRPr lang="fr-BE"/>
          </a:p>
        </p:txBody>
      </p:sp>
    </p:spTree>
    <p:extLst>
      <p:ext uri="{BB962C8B-B14F-4D97-AF65-F5344CB8AC3E}">
        <p14:creationId xmlns:p14="http://schemas.microsoft.com/office/powerpoint/2010/main" val="1960326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79297-B036-6784-713D-005E60405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ED1F45-92D5-9039-7FCE-B3804EC4DB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9C16A-3458-7453-B780-45D41A35D906}"/>
              </a:ext>
            </a:extLst>
          </p:cNvPr>
          <p:cNvSpPr>
            <a:spLocks noGrp="1"/>
          </p:cNvSpPr>
          <p:nvPr>
            <p:ph type="body" idx="1"/>
          </p:nvPr>
        </p:nvSpPr>
        <p:spPr/>
        <p:txBody>
          <a:bodyPr/>
          <a:lstStyle/>
          <a:p>
            <a:pPr marL="0" indent="0">
              <a:buFont typeface="Arial"/>
              <a:buNone/>
            </a:pPr>
            <a:r>
              <a:rPr lang="en-US">
                <a:cs typeface="Calibri" panose="020F0502020204030204"/>
              </a:rPr>
              <a:t>The Rural Observatory is coordinated by the Joint Research Centre (JRC) of the European Commission. </a:t>
            </a:r>
          </a:p>
          <a:p>
            <a:r>
              <a:rPr lang="en-US">
                <a:cs typeface="Calibri" panose="020F0502020204030204"/>
              </a:rPr>
              <a:t>It was </a:t>
            </a:r>
            <a:r>
              <a:rPr lang="en-US">
                <a:highlight>
                  <a:srgbClr val="FFFF00"/>
                </a:highlight>
                <a:cs typeface="Calibri" panose="020F0502020204030204"/>
              </a:rPr>
              <a:t>launched </a:t>
            </a:r>
            <a:r>
              <a:rPr lang="en-US">
                <a:cs typeface="Calibri" panose="020F0502020204030204"/>
              </a:rPr>
              <a:t>with one clear ambition: give everyone access to essential data about rural areas to foster a better understanding of their circumstances and diversities, hence increasing the analytical capacities for evidence-based policies. </a:t>
            </a:r>
            <a:endParaRPr lang="en-US">
              <a:ea typeface="Calibri"/>
              <a:cs typeface="Calibri" panose="020F0502020204030204"/>
            </a:endParaRPr>
          </a:p>
          <a:p>
            <a:pPr marL="0" indent="0">
              <a:buFont typeface="Arial"/>
              <a:buNone/>
            </a:pPr>
            <a:r>
              <a:rPr lang="en-US">
                <a:cs typeface="Calibri" panose="020F0502020204030204"/>
              </a:rPr>
              <a:t>A hundred indicators from multiple sources are included, covering economic, social and environmental dimensions at different levels of granularity.</a:t>
            </a:r>
            <a:endParaRPr lang="en-US">
              <a:ea typeface="Calibri"/>
              <a:cs typeface="Calibri" panose="020F0502020204030204"/>
            </a:endParaRPr>
          </a:p>
          <a:p>
            <a:pPr marL="0" indent="0">
              <a:buFont typeface="Arial"/>
              <a:buNone/>
            </a:pPr>
            <a:endParaRPr lang="en-US">
              <a:cs typeface="Calibri" panose="020F0502020204030204"/>
            </a:endParaRPr>
          </a:p>
          <a:p>
            <a:pPr marL="0" indent="0">
              <a:buFont typeface="Arial"/>
              <a:buNone/>
            </a:pPr>
            <a:r>
              <a:rPr lang="en-US">
                <a:cs typeface="Calibri" panose="020F0502020204030204"/>
              </a:rPr>
              <a:t>Website:  https://observatory.rural-vision.europa.eu/?lng=en&amp;ctx=RUROBS    </a:t>
            </a:r>
            <a:endParaRPr lang="en-US">
              <a:ea typeface="Calibri"/>
              <a:cs typeface="Calibri" panose="020F0502020204030204"/>
            </a:endParaRPr>
          </a:p>
          <a:p>
            <a:pPr marL="0" indent="0">
              <a:buFont typeface="Arial"/>
              <a:buNone/>
            </a:pPr>
            <a:endParaRPr lang="en-US">
              <a:cs typeface="Calibri" panose="020F0502020204030204"/>
            </a:endParaRPr>
          </a:p>
          <a:p>
            <a:pPr marL="0" indent="0">
              <a:buFont typeface="Arial"/>
              <a:buNone/>
            </a:pPr>
            <a:endParaRPr lang="en-US">
              <a:cs typeface="Calibri" panose="020F0502020204030204"/>
            </a:endParaRPr>
          </a:p>
          <a:p>
            <a:pPr marL="0" indent="0">
              <a:buFont typeface="Arial"/>
              <a:buNone/>
            </a:pPr>
            <a:r>
              <a:rPr lang="en-US">
                <a:cs typeface="Calibri" panose="020F0502020204030204"/>
              </a:rPr>
              <a:t>The Rural toolkit on EU funding was launched on 6 February 2024 by the European Commission’s Joint Research Centre (JRC) to support practitioners with making use of and combining the various EU funds for rural areas, beyond the CAP and Cohesion Policy. </a:t>
            </a:r>
            <a:endParaRPr lang="en-US">
              <a:ea typeface="Calibri"/>
              <a:cs typeface="Calibri" panose="020F0502020204030204"/>
            </a:endParaRPr>
          </a:p>
          <a:p>
            <a:pPr marL="0" indent="0">
              <a:buFont typeface="Arial"/>
              <a:buNone/>
            </a:pPr>
            <a:endParaRPr lang="en-US">
              <a:cs typeface="Calibri" panose="020F0502020204030204"/>
            </a:endParaRPr>
          </a:p>
          <a:p>
            <a:pPr marL="0" indent="0">
              <a:buFont typeface="Arial"/>
              <a:buNone/>
            </a:pPr>
            <a:r>
              <a:rPr lang="en-US">
                <a:cs typeface="Calibri" panose="020F0502020204030204"/>
              </a:rPr>
              <a:t>Website: https://funding.rural-vision.europa.eu/?lng=en</a:t>
            </a:r>
            <a:endParaRPr lang="en-US">
              <a:ea typeface="Calibri"/>
              <a:cs typeface="Calibri" panose="020F0502020204030204"/>
            </a:endParaRPr>
          </a:p>
        </p:txBody>
      </p:sp>
      <p:sp>
        <p:nvSpPr>
          <p:cNvPr id="4" name="Slide Number Placeholder 3">
            <a:extLst>
              <a:ext uri="{FF2B5EF4-FFF2-40B4-BE49-F238E27FC236}">
                <a16:creationId xmlns:a16="http://schemas.microsoft.com/office/drawing/2014/main" id="{67FA92EC-37D5-ECDA-3A11-10F5D4088733}"/>
              </a:ext>
            </a:extLst>
          </p:cNvPr>
          <p:cNvSpPr>
            <a:spLocks noGrp="1"/>
          </p:cNvSpPr>
          <p:nvPr>
            <p:ph type="sldNum" sz="quarter" idx="5"/>
          </p:nvPr>
        </p:nvSpPr>
        <p:spPr/>
        <p:txBody>
          <a:bodyPr/>
          <a:lstStyle/>
          <a:p>
            <a:fld id="{0A113F67-51C8-4CFB-9E3C-6CC6536DE695}" type="slidenum">
              <a:rPr lang="fr-BE" smtClean="0"/>
              <a:t>15</a:t>
            </a:fld>
            <a:endParaRPr lang="fr-BE"/>
          </a:p>
        </p:txBody>
      </p:sp>
    </p:spTree>
    <p:extLst>
      <p:ext uri="{BB962C8B-B14F-4D97-AF65-F5344CB8AC3E}">
        <p14:creationId xmlns:p14="http://schemas.microsoft.com/office/powerpoint/2010/main" val="3923740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cs typeface="Calibri" panose="020F0502020204030204"/>
              </a:rPr>
              <a:t>The European Commission set up the </a:t>
            </a:r>
            <a:r>
              <a:rPr lang="en-US" b="1">
                <a:cs typeface="Calibri" panose="020F0502020204030204"/>
              </a:rPr>
              <a:t>Rural Pact in December 2021, together with the Rural Pact community</a:t>
            </a:r>
            <a:r>
              <a:rPr lang="en-US">
                <a:cs typeface="Calibri" panose="020F0502020204030204"/>
              </a:rPr>
              <a:t>. It has then worked with the community and a </a:t>
            </a:r>
            <a:r>
              <a:rPr lang="en-US" b="1">
                <a:cs typeface="Calibri" panose="020F0502020204030204"/>
              </a:rPr>
              <a:t>Rural Pact preparatory group </a:t>
            </a:r>
            <a:r>
              <a:rPr lang="en-US" b="0">
                <a:cs typeface="Calibri" panose="020F0502020204030204"/>
              </a:rPr>
              <a:t>and come up with a proposal </a:t>
            </a:r>
            <a:r>
              <a:rPr lang="en-US" b="1">
                <a:cs typeface="Calibri" panose="020F0502020204030204"/>
              </a:rPr>
              <a:t>that was endorsed</a:t>
            </a:r>
            <a:r>
              <a:rPr lang="en-US" b="1" baseline="0">
                <a:cs typeface="Calibri" panose="020F0502020204030204"/>
              </a:rPr>
              <a:t> </a:t>
            </a:r>
            <a:r>
              <a:rPr lang="en-US" b="1">
                <a:cs typeface="Calibri" panose="020F0502020204030204"/>
              </a:rPr>
              <a:t>at the Rural Pact Conference on 15-16 June 2022. </a:t>
            </a:r>
            <a:endParaRPr lang="en-GB" b="1">
              <a:cs typeface="Calibri"/>
            </a:endParaRPr>
          </a:p>
          <a:p>
            <a:pPr marL="0" indent="0">
              <a:buFont typeface="Arial" panose="020B0604020202020204" pitchFamily="34" charset="0"/>
              <a:buNone/>
            </a:pPr>
            <a:endParaRPr lang="en-GB">
              <a:cs typeface="Calibri"/>
            </a:endParaRPr>
          </a:p>
          <a:p>
            <a:pPr marL="0" indent="0">
              <a:buFont typeface="Arial" panose="020B0604020202020204" pitchFamily="34" charset="0"/>
              <a:buNone/>
            </a:pPr>
            <a:r>
              <a:rPr lang="en-GB">
                <a:cs typeface="Calibri"/>
              </a:rPr>
              <a:t>The Rural Pact is a </a:t>
            </a:r>
            <a:r>
              <a:rPr lang="en-GB" b="1">
                <a:cs typeface="Calibri"/>
              </a:rPr>
              <a:t>formal space and framework to boost cooperation between national, regional and local governments, civil society organisations, businesses, academics and citizens </a:t>
            </a:r>
            <a:r>
              <a:rPr lang="en-GB">
                <a:cs typeface="Calibri"/>
              </a:rPr>
              <a:t>to act towards the shared goals of the Rural Vision. </a:t>
            </a:r>
          </a:p>
          <a:p>
            <a:pPr marL="171450" indent="-171450">
              <a:buFont typeface="Arial" panose="020B0604020202020204" pitchFamily="34" charset="0"/>
              <a:buChar cha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cs typeface="Calibri" panose="020F0502020204030204"/>
              </a:rPr>
              <a:t>It is this diverse community that will seize this opportunity for a European rural agora for discussion and interaction. </a:t>
            </a:r>
            <a:r>
              <a:rPr lang="en-US" b="1">
                <a:cs typeface="Calibri" panose="020F0502020204030204"/>
              </a:rPr>
              <a:t>The Rural Pact belongs to all actors willing to make the difference in EU’s rural areas </a:t>
            </a:r>
            <a:r>
              <a:rPr lang="en-US">
                <a:cs typeface="Calibri" panose="020F0502020204030204"/>
              </a:rPr>
              <a:t>and aims to act as a network for governance of rural issues, complementing the Commission Rural Action Plan, amplifying rural voices and giving them direct access to EU level.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cs typeface="Calibri" panose="020F0502020204030204"/>
            </a:endParaRPr>
          </a:p>
          <a:p>
            <a:r>
              <a:rPr lang="en-GB" noProof="0"/>
              <a:t>The Rural Pact has </a:t>
            </a:r>
            <a:r>
              <a:rPr lang="en-GB" b="1" noProof="0"/>
              <a:t>three objectives</a:t>
            </a:r>
            <a:r>
              <a:rPr lang="en-GB" noProof="0"/>
              <a:t>: </a:t>
            </a:r>
          </a:p>
          <a:p>
            <a:endParaRPr lang="en-GB" noProof="0"/>
          </a:p>
          <a:p>
            <a:pPr marL="228600" indent="-228600">
              <a:buFont typeface="+mj-lt"/>
              <a:buAutoNum type="arabicPeriod"/>
            </a:pPr>
            <a:r>
              <a:rPr lang="en-GB" b="1" noProof="0"/>
              <a:t>Amplifying</a:t>
            </a:r>
            <a:r>
              <a:rPr lang="en-GB" b="1" baseline="0" noProof="0"/>
              <a:t> rural voices by b</a:t>
            </a:r>
            <a:r>
              <a:rPr lang="en-GB" b="1" noProof="0"/>
              <a:t>ringing up key rural concerns in the policy agendas and making these voices</a:t>
            </a:r>
            <a:r>
              <a:rPr lang="en-GB" b="1" baseline="0" noProof="0"/>
              <a:t> acted upon</a:t>
            </a:r>
            <a:r>
              <a:rPr lang="en-GB" b="1" noProof="0"/>
              <a:t>.</a:t>
            </a:r>
          </a:p>
          <a:p>
            <a:pPr marL="228600" indent="-228600">
              <a:buFont typeface="+mj-lt"/>
              <a:buAutoNum type="arabicPeriod"/>
            </a:pPr>
            <a:r>
              <a:rPr lang="en-GB" b="1" noProof="0"/>
              <a:t>Networking, collaboration &amp; mutual learning</a:t>
            </a:r>
          </a:p>
          <a:p>
            <a:pPr marL="228600" indent="-228600">
              <a:buFont typeface="+mj-lt"/>
              <a:buAutoNum type="arabicPeriod"/>
            </a:pPr>
            <a:r>
              <a:rPr lang="en-GB" b="1" noProof="0">
                <a:solidFill>
                  <a:srgbClr val="C00000"/>
                </a:solidFill>
              </a:rPr>
              <a:t>Encourage voluntary actions for the rural vision</a:t>
            </a:r>
            <a:r>
              <a:rPr lang="en-GB" b="1" noProof="0"/>
              <a:t>: </a:t>
            </a:r>
            <a:r>
              <a:rPr lang="en-GB" b="0" noProof="0"/>
              <a:t>t</a:t>
            </a:r>
            <a:r>
              <a:rPr lang="en-GB" noProof="0"/>
              <a:t>hese specific actions submitted to the Rural Pact by individuals and organisations. For instance, a rural municipality is implementing a renewable energy community to support the green transition of the area, involving and mobilising 200 citizens and businesses. </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cs typeface="Calibri" panose="020F0502020204030204"/>
            </a:endParaRPr>
          </a:p>
          <a:p>
            <a:r>
              <a:rPr lang="en-GB">
                <a:cs typeface="Calibri"/>
              </a:rPr>
              <a:t>The value of the Rural Pact was confirmed in the Vision for Agriculture and Food (Feb 2025) which proposes that it be strengthened: https://agriculture.ec.europa.eu/overview-vision-agriculture-food/vision-agriculture-and-food_en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13F67-51C8-4CFB-9E3C-6CC6536DE695}"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654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b="0">
                <a:cs typeface="Calibri"/>
              </a:rPr>
              <a:t>At the core of the </a:t>
            </a:r>
            <a:r>
              <a:rPr lang="en-GB" b="1">
                <a:cs typeface="Calibri"/>
              </a:rPr>
              <a:t>Rural Pact are its members</a:t>
            </a:r>
            <a:r>
              <a:rPr lang="en-GB" b="0">
                <a:cs typeface="Calibri"/>
              </a:rPr>
              <a:t>, which is composed of public authorities, civil society organisations, researchers, business and citizens. </a:t>
            </a:r>
          </a:p>
          <a:p>
            <a:pPr marL="0" indent="0">
              <a:buFont typeface="Arial"/>
              <a:buNone/>
            </a:pPr>
            <a:r>
              <a:rPr lang="en-GB" b="0">
                <a:cs typeface="Calibri"/>
              </a:rPr>
              <a:t>The Rural Pact is animated by the </a:t>
            </a:r>
            <a:r>
              <a:rPr lang="en-GB" b="1">
                <a:cs typeface="Calibri"/>
              </a:rPr>
              <a:t>Rural Pact Support Office</a:t>
            </a:r>
            <a:r>
              <a:rPr lang="en-GB" b="0">
                <a:cs typeface="Calibri"/>
              </a:rPr>
              <a:t>. https://ruralpact.rural-vision.europa.eu/RPSO_en</a:t>
            </a:r>
            <a:endParaRPr lang="en-GB" b="0">
              <a:ea typeface="Calibri"/>
              <a:cs typeface="Calibri"/>
            </a:endParaRPr>
          </a:p>
          <a:p>
            <a:pPr marL="0" indent="0">
              <a:buFont typeface="Arial"/>
              <a:buNone/>
            </a:pPr>
            <a:endParaRPr lang="en-GB" b="0">
              <a:cs typeface="Calibri"/>
            </a:endParaRPr>
          </a:p>
          <a:p>
            <a:pPr algn="l">
              <a:buNone/>
            </a:pPr>
            <a:r>
              <a:rPr lang="en-GB" b="1">
                <a:cs typeface="Calibri"/>
              </a:rPr>
              <a:t>Rural Pact Coordination Group</a:t>
            </a:r>
            <a:r>
              <a:rPr lang="en-GB">
                <a:cs typeface="Calibri"/>
              </a:rPr>
              <a:t>: To steer the process, organisations involved in the preparation of the Rural Pact considered useful to create an </a:t>
            </a:r>
            <a:r>
              <a:rPr lang="en-GB" b="1">
                <a:cs typeface="Calibri"/>
              </a:rPr>
              <a:t>informal group</a:t>
            </a:r>
            <a:r>
              <a:rPr lang="en-GB">
                <a:cs typeface="Calibri"/>
              </a:rPr>
              <a:t>, representative of the participants in the pact to further develop it and steer its process. The group was established as a Commission special group steering the Rural Pact process. The lead DG is DG Agriculture and rural development, and the co-lead DG is DG Regional and urban policy.</a:t>
            </a:r>
          </a:p>
          <a:p>
            <a:pPr algn="l">
              <a:buNone/>
            </a:pPr>
            <a:endParaRPr lang="en-GB">
              <a:cs typeface="Calibri"/>
            </a:endParaRPr>
          </a:p>
          <a:p>
            <a:pPr marL="0" indent="0">
              <a:buFont typeface="Arial"/>
              <a:buNone/>
            </a:pPr>
            <a:r>
              <a:rPr lang="en-GB" b="1">
                <a:cs typeface="Calibri"/>
              </a:rPr>
              <a:t>Rural Pact Community Platform</a:t>
            </a:r>
            <a:r>
              <a:rPr lang="en-GB">
                <a:cs typeface="Calibri"/>
              </a:rPr>
              <a:t>: </a:t>
            </a:r>
            <a:r>
              <a:rPr lang="es-ES" err="1">
                <a:cs typeface="Calibri"/>
              </a:rPr>
              <a:t>It</a:t>
            </a:r>
            <a:r>
              <a:rPr lang="es-ES">
                <a:cs typeface="Calibri"/>
              </a:rPr>
              <a:t> </a:t>
            </a:r>
            <a:r>
              <a:rPr lang="es-ES" err="1">
                <a:cs typeface="Calibri"/>
              </a:rPr>
              <a:t>is</a:t>
            </a:r>
            <a:r>
              <a:rPr lang="es-ES">
                <a:cs typeface="Calibri"/>
              </a:rPr>
              <a:t> </a:t>
            </a:r>
            <a:r>
              <a:rPr lang="en-US">
                <a:cs typeface="Calibri"/>
              </a:rPr>
              <a:t>online collaborative platform, where people can not only find out about the relevant </a:t>
            </a:r>
            <a:r>
              <a:rPr lang="en-US">
                <a:cs typeface="Calibri"/>
                <a:hlinkClick r:id="rId3">
                  <a:extLst>
                    <a:ext uri="{A12FA001-AC4F-418D-AE19-62706E023703}">
                      <ahyp:hlinkClr xmlns:ahyp="http://schemas.microsoft.com/office/drawing/2018/hyperlinkcolor" val="tx"/>
                    </a:ext>
                  </a:extLst>
                </a:hlinkClick>
              </a:rPr>
              <a:t>latest information</a:t>
            </a:r>
            <a:r>
              <a:rPr lang="en-US">
                <a:cs typeface="Calibri"/>
              </a:rPr>
              <a:t> and </a:t>
            </a:r>
            <a:r>
              <a:rPr lang="en-US">
                <a:cs typeface="Calibri"/>
                <a:hlinkClick r:id="rId4">
                  <a:extLst>
                    <a:ext uri="{A12FA001-AC4F-418D-AE19-62706E023703}">
                      <ahyp:hlinkClr xmlns:ahyp="http://schemas.microsoft.com/office/drawing/2018/hyperlinkcolor" val="tx"/>
                    </a:ext>
                  </a:extLst>
                </a:hlinkClick>
              </a:rPr>
              <a:t>events</a:t>
            </a:r>
            <a:r>
              <a:rPr lang="en-US">
                <a:cs typeface="Calibri"/>
              </a:rPr>
              <a:t> about the Rural Pact, but also share their own news, </a:t>
            </a:r>
            <a:r>
              <a:rPr lang="en-US">
                <a:cs typeface="Calibri"/>
                <a:hlinkClick r:id="rId5">
                  <a:extLst>
                    <a:ext uri="{A12FA001-AC4F-418D-AE19-62706E023703}">
                      <ahyp:hlinkClr xmlns:ahyp="http://schemas.microsoft.com/office/drawing/2018/hyperlinkcolor" val="tx"/>
                    </a:ext>
                  </a:extLst>
                </a:hlinkClick>
              </a:rPr>
              <a:t>connect with others</a:t>
            </a:r>
            <a:r>
              <a:rPr lang="en-US">
                <a:cs typeface="Calibri"/>
              </a:rPr>
              <a:t>, find good practices, create groups of people willing to act together and </a:t>
            </a:r>
            <a:r>
              <a:rPr lang="en-US">
                <a:cs typeface="Calibri"/>
                <a:hlinkClick r:id="rId6">
                  <a:extLst>
                    <a:ext uri="{A12FA001-AC4F-418D-AE19-62706E023703}">
                      <ahyp:hlinkClr xmlns:ahyp="http://schemas.microsoft.com/office/drawing/2018/hyperlinkcolor" val="tx"/>
                    </a:ext>
                  </a:extLst>
                </a:hlinkClick>
              </a:rPr>
              <a:t>exchange</a:t>
            </a:r>
            <a:r>
              <a:rPr lang="en-US">
                <a:cs typeface="Calibri"/>
              </a:rPr>
              <a:t> about their topics of interest.</a:t>
            </a:r>
            <a:endParaRPr lang="en-GB">
              <a:cs typeface="Calibri"/>
            </a:endParaRPr>
          </a:p>
          <a:p>
            <a:pPr marL="0" indent="0">
              <a:buFont typeface="Arial"/>
              <a:buNone/>
            </a:pPr>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13F67-51C8-4CFB-9E3C-6CC6536DE695}"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93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 is the Rural Pact coordinated ? </a:t>
            </a:r>
          </a:p>
          <a:p>
            <a:endParaRPr lang="en-GB"/>
          </a:p>
          <a:p>
            <a:pPr marL="0" indent="0" algn="l">
              <a:buFont typeface="Arial" panose="020B0604020202020204" pitchFamily="34" charset="0"/>
              <a:buNone/>
            </a:pPr>
            <a:r>
              <a:rPr lang="en-GB"/>
              <a:t>On the one hand, </a:t>
            </a:r>
            <a:r>
              <a:rPr lang="en-US"/>
              <a:t>the </a:t>
            </a:r>
            <a:r>
              <a:rPr lang="en-US" b="1"/>
              <a:t>Rural Pact Support Office</a:t>
            </a:r>
            <a:r>
              <a:rPr lang="en-US"/>
              <a:t> (RPSO) coordinates and implements the networking activities of the Rural Pact and its community with the ambition to achieve the Rural Pact objectives and the Long-term vision for EU’s rural areas (LTVRA). The RPSO builds synergies and complementarities with all relevant EU policy networks and initiatives working on and for rural development to jointly contribute to stronger, connected, prosperous and resilient rural areas in Europe, including the CAP Network, Broadband Competence Office Support Facility, Territorial Agenda 2030, Preparatory Action Smart Rural 21 &amp; 27, or with the Talent Booster Mechanism.  </a:t>
            </a:r>
          </a:p>
          <a:p>
            <a:endParaRPr lang="en-GB"/>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On the other hand, a </a:t>
            </a:r>
            <a:r>
              <a:rPr lang="en-US" b="1"/>
              <a:t>Rural Pact Coordination Group</a:t>
            </a:r>
            <a:r>
              <a:rPr lang="en-US"/>
              <a:t>, representative of the participants of the Pact is a special group of the European Commission which steers the Rural Pact process with a 3-year mandate. The lead DG is DG Agriculture and Rural Development, and the co-lead DG is DG Regional and Urban Policy. The Rural Pact Coordination Group overlooks the RPSO tasks and gives strategic orientations by making proposals to the European Commission. </a:t>
            </a:r>
          </a:p>
          <a:p>
            <a:pPr marL="457200" lvl="1" indent="0">
              <a:buFontTx/>
              <a:buNone/>
            </a:pPr>
            <a:endParaRPr lang="en-US"/>
          </a:p>
          <a:p>
            <a:pPr marL="0" lvl="0" indent="0">
              <a:buFontTx/>
              <a:buNone/>
            </a:pPr>
            <a:r>
              <a:rPr lang="en-US"/>
              <a:t>The Rural Pact Coordination Group meets twice a year, facilitated by the RPSO. </a:t>
            </a:r>
            <a:endParaRPr lang="en-GB"/>
          </a:p>
        </p:txBody>
      </p:sp>
      <p:sp>
        <p:nvSpPr>
          <p:cNvPr id="4" name="Slide Number Placeholder 3"/>
          <p:cNvSpPr>
            <a:spLocks noGrp="1"/>
          </p:cNvSpPr>
          <p:nvPr>
            <p:ph type="sldNum" sz="quarter" idx="5"/>
          </p:nvPr>
        </p:nvSpPr>
        <p:spPr/>
        <p:txBody>
          <a:bodyPr/>
          <a:lstStyle/>
          <a:p>
            <a:fld id="{0A113F67-51C8-4CFB-9E3C-6CC6536DE695}" type="slidenum">
              <a:rPr lang="fr-BE" smtClean="0"/>
              <a:t>19</a:t>
            </a:fld>
            <a:endParaRPr lang="fr-BE"/>
          </a:p>
        </p:txBody>
      </p:sp>
    </p:spTree>
    <p:extLst>
      <p:ext uri="{BB962C8B-B14F-4D97-AF65-F5344CB8AC3E}">
        <p14:creationId xmlns:p14="http://schemas.microsoft.com/office/powerpoint/2010/main" val="3732861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a:t>The Rural Pact Support Office</a:t>
            </a:r>
            <a:endParaRPr lang="en-GB" noProof="0"/>
          </a:p>
          <a:p>
            <a:endParaRPr lang="en-GB" b="1" noProof="0"/>
          </a:p>
          <a:p>
            <a:r>
              <a:rPr lang="en-GB" noProof="0"/>
              <a:t>The Rural Pact Support Office (RPSO) coordinates and implements the networking activities of the Rural Pact and its community with the ambition to achieve the Rural Pact objectives and the long-term vision for EU’s rural areas (LTVRA). </a:t>
            </a:r>
          </a:p>
          <a:p>
            <a:r>
              <a:rPr lang="en-GB" noProof="0"/>
              <a:t>The </a:t>
            </a:r>
            <a:r>
              <a:rPr lang="en-GB" b="1" noProof="0"/>
              <a:t>RPSO is tasked with</a:t>
            </a:r>
            <a:r>
              <a:rPr lang="en-GB" noProof="0"/>
              <a:t>:</a:t>
            </a:r>
            <a:endParaRPr lang="en-GB" noProof="0">
              <a:cs typeface="Calibri"/>
            </a:endParaRPr>
          </a:p>
          <a:p>
            <a:pPr marL="171450" indent="-171450">
              <a:buFont typeface="Arial" panose="020B0604020202020204" pitchFamily="34" charset="0"/>
              <a:buChar char="•"/>
            </a:pPr>
            <a:r>
              <a:rPr lang="en-GB" b="1" noProof="0"/>
              <a:t>animating the members of the community </a:t>
            </a:r>
            <a:r>
              <a:rPr lang="en-GB" noProof="0"/>
              <a:t>as well as encourage and promote </a:t>
            </a:r>
            <a:r>
              <a:rPr lang="en-GB">
                <a:solidFill>
                  <a:srgbClr val="FF0000"/>
                </a:solidFill>
                <a:highlight>
                  <a:srgbClr val="FFFF00"/>
                </a:highlight>
              </a:rPr>
              <a:t>actions </a:t>
            </a:r>
            <a:r>
              <a:rPr lang="en-GB"/>
              <a:t>to</a:t>
            </a:r>
            <a:r>
              <a:rPr lang="en-GB" noProof="0"/>
              <a:t> act; the RPSO is responsible for ensuring that the Rural Pact community is engaged and</a:t>
            </a:r>
            <a:r>
              <a:rPr lang="en-GB" noProof="0">
                <a:solidFill>
                  <a:srgbClr val="FF0000"/>
                </a:solidFill>
              </a:rPr>
              <a:t> </a:t>
            </a:r>
            <a:r>
              <a:rPr lang="en-GB">
                <a:solidFill>
                  <a:srgbClr val="FF0000"/>
                </a:solidFill>
                <a:highlight>
                  <a:srgbClr val="FFFF00"/>
                </a:highlight>
              </a:rPr>
              <a:t>proposes actions</a:t>
            </a:r>
            <a:r>
              <a:rPr lang="en-GB" noProof="0"/>
              <a:t> to fulfil the ambitions set out in the LTVRA. The RPSO interacts with stakeholders </a:t>
            </a:r>
            <a:r>
              <a:rPr lang="en-GB"/>
              <a:t>who</a:t>
            </a:r>
            <a:r>
              <a:rPr lang="en-GB">
                <a:solidFill>
                  <a:srgbClr val="FF0000"/>
                </a:solidFill>
                <a:highlight>
                  <a:srgbClr val="FFFF00"/>
                </a:highlight>
              </a:rPr>
              <a:t> act for </a:t>
            </a:r>
            <a:r>
              <a:rPr lang="en-GB" noProof="0">
                <a:solidFill>
                  <a:srgbClr val="FF0000"/>
                </a:solidFill>
                <a:highlight>
                  <a:srgbClr val="FFFF00"/>
                </a:highlight>
              </a:rPr>
              <a:t>the </a:t>
            </a:r>
            <a:r>
              <a:rPr lang="en-GB">
                <a:solidFill>
                  <a:srgbClr val="FF0000"/>
                </a:solidFill>
                <a:highlight>
                  <a:srgbClr val="FFFF00"/>
                </a:highlight>
              </a:rPr>
              <a:t>rural vision</a:t>
            </a:r>
            <a:r>
              <a:rPr lang="en-GB" noProof="0"/>
              <a:t> to evaluate their needs and accompany them as well to attract new members.</a:t>
            </a:r>
            <a:endParaRPr lang="en-GB" noProof="0">
              <a:ea typeface="Calibri"/>
              <a:cs typeface="Calibri"/>
            </a:endParaRPr>
          </a:p>
          <a:p>
            <a:pPr marL="171450" indent="-171450">
              <a:buFont typeface="Arial" panose="020B0604020202020204" pitchFamily="34" charset="0"/>
              <a:buChar char="•"/>
            </a:pPr>
            <a:r>
              <a:rPr lang="en-GB" b="1" noProof="0"/>
              <a:t>identifying and promoting good practices </a:t>
            </a:r>
            <a:r>
              <a:rPr lang="en-GB" noProof="0"/>
              <a:t>that can inspire action in rural areas;</a:t>
            </a:r>
            <a:endParaRPr lang="en-GB" noProof="0">
              <a:cs typeface="Calibri"/>
            </a:endParaRPr>
          </a:p>
          <a:p>
            <a:pPr marL="171450" indent="-171450">
              <a:buFont typeface="Arial" panose="020B0604020202020204" pitchFamily="34" charset="0"/>
              <a:buChar char="•"/>
            </a:pPr>
            <a:r>
              <a:rPr lang="en-GB" b="0" noProof="0"/>
              <a:t>organising webinars for </a:t>
            </a:r>
            <a:r>
              <a:rPr lang="en-GB" b="1" noProof="0"/>
              <a:t>capacity building and peer learning</a:t>
            </a:r>
            <a:r>
              <a:rPr lang="en-GB" noProof="0"/>
              <a:t>, as well as high-level </a:t>
            </a:r>
            <a:r>
              <a:rPr lang="en-GB" b="1" noProof="0"/>
              <a:t>policy events</a:t>
            </a:r>
            <a:r>
              <a:rPr lang="en-GB" noProof="0"/>
              <a:t>;</a:t>
            </a:r>
            <a:endParaRPr lang="en-GB" noProof="0">
              <a:cs typeface="Calibri"/>
            </a:endParaRPr>
          </a:p>
          <a:p>
            <a:pPr marL="171450" indent="-171450">
              <a:buFont typeface="Arial" panose="020B0604020202020204" pitchFamily="34" charset="0"/>
              <a:buChar char="•"/>
            </a:pPr>
            <a:r>
              <a:rPr lang="en-GB" noProof="0"/>
              <a:t>supporting the meetings of the </a:t>
            </a:r>
            <a:r>
              <a:rPr lang="en-GB" b="1" noProof="0"/>
              <a:t>Rural Pact Coordination Group</a:t>
            </a:r>
            <a:r>
              <a:rPr lang="en-GB" noProof="0"/>
              <a:t>;</a:t>
            </a:r>
            <a:endParaRPr lang="en-GB" noProof="0">
              <a:cs typeface="Calibri"/>
            </a:endParaRPr>
          </a:p>
          <a:p>
            <a:pPr marL="171450" indent="-171450">
              <a:buFont typeface="Arial" panose="020B0604020202020204" pitchFamily="34" charset="0"/>
              <a:buChar char="•"/>
            </a:pPr>
            <a:r>
              <a:rPr lang="en-GB" b="1" noProof="0"/>
              <a:t>keeping the community informed </a:t>
            </a:r>
            <a:r>
              <a:rPr lang="en-GB" noProof="0"/>
              <a:t>through the website, social media channels, the monthly newsletter and the annual Magazine;</a:t>
            </a:r>
          </a:p>
          <a:p>
            <a:pPr marL="171450" indent="-171450">
              <a:buFont typeface="Arial" panose="020B0604020202020204" pitchFamily="34" charset="0"/>
              <a:buChar char="•"/>
            </a:pPr>
            <a:r>
              <a:rPr lang="en-GB"/>
              <a:t>supporting </a:t>
            </a:r>
            <a:r>
              <a:rPr lang="en-GB" b="1"/>
              <a:t>Rural Pact implementation in EU Member States </a:t>
            </a:r>
            <a:r>
              <a:rPr lang="en-GB"/>
              <a:t>through cooperation with national partners, organisation of national dialogues, and “Rural Pact in my country” events to engage national and regional stakeholders.</a:t>
            </a:r>
            <a:endParaRPr lang="en-GB" noProof="0">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20</a:t>
            </a:fld>
            <a:endParaRPr lang="fr-BE"/>
          </a:p>
        </p:txBody>
      </p:sp>
    </p:spTree>
    <p:extLst>
      <p:ext uri="{BB962C8B-B14F-4D97-AF65-F5344CB8AC3E}">
        <p14:creationId xmlns:p14="http://schemas.microsoft.com/office/powerpoint/2010/main" val="3579149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664C2-154A-A391-AEEE-AC6DB13A4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87DCA-6CBE-A80F-60AE-DEE2F85E6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2EC5BB-FDF6-5E2D-C559-2080643998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a:t>The</a:t>
            </a:r>
            <a:r>
              <a:rPr lang="en-US" b="1"/>
              <a:t> Rural Pact Coordination Group</a:t>
            </a:r>
            <a:r>
              <a:rPr lang="en-US"/>
              <a:t>, representative of the participants of the Pact is a special group of the European Commission which steers the Rural Pact process with a 3-year mandate. The lead DG is DG Agriculture and Rural Development, and the co-lead DG is DG Regional and Urban Policy. </a:t>
            </a:r>
            <a:r>
              <a:rPr lang="en-US" b="0" i="0">
                <a:solidFill>
                  <a:srgbClr val="515560"/>
                </a:solidFill>
                <a:effectLst/>
                <a:latin typeface="arial" panose="020B0604020202020204" pitchFamily="34" charset="0"/>
              </a:rPr>
              <a:t>T</a:t>
            </a:r>
            <a:r>
              <a:rPr lang="en-US"/>
              <a:t>he Rural Pact Coordination Group overlooks the Rural Pact Support Office (RPSO</a:t>
            </a:r>
            <a:r>
              <a:rPr lang="en-US" b="0" i="0">
                <a:solidFill>
                  <a:srgbClr val="515560"/>
                </a:solidFill>
                <a:effectLst/>
                <a:latin typeface="arial" panose="020B0604020202020204" pitchFamily="34" charset="0"/>
              </a:rPr>
              <a:t>) </a:t>
            </a:r>
            <a:r>
              <a:rPr lang="en-US"/>
              <a:t>tasks and gives strategic orientations by making proposals to the European Commission. </a:t>
            </a:r>
          </a:p>
          <a:p>
            <a:pPr marL="0" lvl="0" indent="0">
              <a:buFontTx/>
              <a:buNone/>
            </a:pPr>
            <a:r>
              <a:rPr lang="en-US"/>
              <a:t>The Rural Pact Coordination Group meets twice a year, facilitated by the RPSO. </a:t>
            </a:r>
          </a:p>
          <a:p>
            <a:pPr marL="0" lvl="0" indent="0">
              <a:buFontTx/>
              <a:buNone/>
            </a:pPr>
            <a:endParaRPr lang="en-US" b="0" i="0">
              <a:solidFill>
                <a:srgbClr val="515560"/>
              </a:solidFill>
              <a:effectLst/>
              <a:latin typeface="arial" panose="020B0604020202020204" pitchFamily="34" charset="0"/>
              <a:cs typeface="Calibri"/>
            </a:endParaRPr>
          </a:p>
          <a:p>
            <a:r>
              <a:rPr lang="en-US"/>
              <a:t>The RPCG Declaration h</a:t>
            </a:r>
            <a:r>
              <a:rPr lang="en-GB" err="1"/>
              <a:t>igh</a:t>
            </a:r>
            <a:r>
              <a:rPr lang="en-GB" sz="1200" b="0" i="0" kern="1200" err="1">
                <a:solidFill>
                  <a:schemeClr val="tx1"/>
                </a:solidFill>
                <a:effectLst/>
                <a:latin typeface="+mn-lt"/>
                <a:ea typeface="+mn-ea"/>
                <a:cs typeface="+mn-cs"/>
              </a:rPr>
              <a:t>lights</a:t>
            </a:r>
            <a:r>
              <a:rPr lang="en-GB" sz="1200" b="0" i="0" kern="1200">
                <a:solidFill>
                  <a:schemeClr val="tx1"/>
                </a:solidFill>
                <a:effectLst/>
                <a:latin typeface="+mn-lt"/>
                <a:ea typeface="+mn-ea"/>
                <a:cs typeface="+mn-cs"/>
              </a:rPr>
              <a:t> the importance of rural areas and communities not only for rural inhabitants, but for the broader economic, environmental, and social well-being of the European Union as a whole. </a:t>
            </a:r>
          </a:p>
          <a:p>
            <a:r>
              <a:rPr lang="en-GB" sz="1200" b="0" i="0" kern="1200">
                <a:solidFill>
                  <a:schemeClr val="tx1"/>
                </a:solidFill>
                <a:effectLst/>
                <a:latin typeface="+mn-lt"/>
                <a:ea typeface="+mn-ea"/>
                <a:cs typeface="+mn-cs"/>
              </a:rPr>
              <a:t>It calls for:</a:t>
            </a:r>
          </a:p>
          <a:p>
            <a:pPr marL="171450" indent="-171450">
              <a:buFont typeface="Arial" panose="020B0604020202020204" pitchFamily="34" charset="0"/>
              <a:buChar char="•"/>
            </a:pPr>
            <a:r>
              <a:rPr lang="en-GB" sz="1200" b="1" i="0" kern="1200">
                <a:solidFill>
                  <a:schemeClr val="tx1"/>
                </a:solidFill>
                <a:effectLst/>
                <a:latin typeface="+mn-lt"/>
                <a:ea typeface="+mn-ea"/>
                <a:cs typeface="+mn-cs"/>
              </a:rPr>
              <a:t>Increased and streamlined funding for rural areas</a:t>
            </a:r>
            <a:r>
              <a:rPr lang="en-GB" sz="1200" b="0" i="0" kern="1200">
                <a:solidFill>
                  <a:schemeClr val="tx1"/>
                </a:solidFill>
                <a:effectLst/>
                <a:latin typeface="+mn-lt"/>
                <a:ea typeface="+mn-ea"/>
                <a:cs typeface="+mn-cs"/>
              </a:rPr>
              <a:t> through a compulsory minimum allocation to rural areas from all post-2027 EU funds and a better resourcing of community-led, place-based approaches, such as LEADER and Smart Villages;</a:t>
            </a:r>
          </a:p>
          <a:p>
            <a:pPr marL="171450" indent="-171450">
              <a:buFont typeface="Arial" panose="020B0604020202020204" pitchFamily="34" charset="0"/>
              <a:buChar char="•"/>
            </a:pPr>
            <a:r>
              <a:rPr lang="en-GB" sz="1200" b="1" i="0" kern="1200">
                <a:solidFill>
                  <a:schemeClr val="tx1"/>
                </a:solidFill>
                <a:effectLst/>
                <a:latin typeface="+mn-lt"/>
                <a:ea typeface="+mn-ea"/>
                <a:cs typeface="+mn-cs"/>
              </a:rPr>
              <a:t>Enhanced coordination</a:t>
            </a:r>
            <a:r>
              <a:rPr lang="en-GB" sz="1200" b="0" i="0" kern="1200">
                <a:solidFill>
                  <a:schemeClr val="tx1"/>
                </a:solidFill>
                <a:effectLst/>
                <a:latin typeface="+mn-lt"/>
                <a:ea typeface="+mn-ea"/>
                <a:cs typeface="+mn-cs"/>
              </a:rPr>
              <a:t> among relevant administrative bodies </a:t>
            </a:r>
            <a:r>
              <a:rPr lang="en-GB" sz="1200" b="1" i="0" kern="1200">
                <a:solidFill>
                  <a:schemeClr val="tx1"/>
                </a:solidFill>
                <a:effectLst/>
                <a:latin typeface="+mn-lt"/>
                <a:ea typeface="+mn-ea"/>
                <a:cs typeface="+mn-cs"/>
              </a:rPr>
              <a:t>at all governance levels</a:t>
            </a:r>
            <a:r>
              <a:rPr lang="en-GB" sz="1200" b="0" i="0" kern="1200">
                <a:solidFill>
                  <a:schemeClr val="tx1"/>
                </a:solidFill>
                <a:effectLst/>
                <a:latin typeface="+mn-lt"/>
                <a:ea typeface="+mn-ea"/>
                <a:cs typeface="+mn-cs"/>
              </a:rPr>
              <a:t>, </a:t>
            </a:r>
            <a:r>
              <a:rPr lang="en-GB" sz="1200" b="1" i="0" kern="1200">
                <a:solidFill>
                  <a:schemeClr val="tx1"/>
                </a:solidFill>
                <a:effectLst/>
                <a:latin typeface="+mn-lt"/>
                <a:ea typeface="+mn-ea"/>
                <a:cs typeface="+mn-cs"/>
              </a:rPr>
              <a:t>compulsory implementation of the Rural Pact model</a:t>
            </a:r>
            <a:r>
              <a:rPr lang="en-GB" sz="1200" b="0" i="0" kern="1200">
                <a:solidFill>
                  <a:schemeClr val="tx1"/>
                </a:solidFill>
                <a:effectLst/>
                <a:latin typeface="+mn-lt"/>
                <a:ea typeface="+mn-ea"/>
                <a:cs typeface="+mn-cs"/>
              </a:rPr>
              <a:t>, including multi-fund and multi-stakeholder coordination, and </a:t>
            </a:r>
            <a:r>
              <a:rPr lang="en-GB" sz="1200" b="1" i="0" kern="1200">
                <a:solidFill>
                  <a:schemeClr val="tx1"/>
                </a:solidFill>
                <a:effectLst/>
                <a:latin typeface="+mn-lt"/>
                <a:ea typeface="+mn-ea"/>
                <a:cs typeface="+mn-cs"/>
              </a:rPr>
              <a:t>guidance and training for the implementation of ‘rural proofing’</a:t>
            </a:r>
            <a:r>
              <a:rPr lang="en-GB" sz="1200" b="0" i="0" kern="1200">
                <a:solidFill>
                  <a:schemeClr val="tx1"/>
                </a:solidFill>
                <a:effectLst/>
                <a:latin typeface="+mn-lt"/>
                <a:ea typeface="+mn-ea"/>
                <a:cs typeface="+mn-cs"/>
              </a:rPr>
              <a:t>;</a:t>
            </a:r>
          </a:p>
          <a:p>
            <a:pPr marL="171450" indent="-171450">
              <a:buFont typeface="Arial" panose="020B0604020202020204" pitchFamily="34" charset="0"/>
              <a:buChar char="•"/>
            </a:pPr>
            <a:r>
              <a:rPr lang="en-GB" sz="1200" b="1" i="0" kern="1200">
                <a:solidFill>
                  <a:schemeClr val="tx1"/>
                </a:solidFill>
                <a:effectLst/>
                <a:latin typeface="+mn-lt"/>
                <a:ea typeface="+mn-ea"/>
                <a:cs typeface="+mn-cs"/>
              </a:rPr>
              <a:t>Capacity building for local actors</a:t>
            </a:r>
            <a:r>
              <a:rPr lang="en-GB" sz="1200" b="0" i="0" kern="1200">
                <a:solidFill>
                  <a:schemeClr val="tx1"/>
                </a:solidFill>
                <a:effectLst/>
                <a:latin typeface="+mn-lt"/>
                <a:ea typeface="+mn-ea"/>
                <a:cs typeface="+mn-cs"/>
              </a:rPr>
              <a:t>, including on access to funding, </a:t>
            </a:r>
            <a:r>
              <a:rPr lang="en-GB" sz="1200" b="1" i="0" kern="1200">
                <a:solidFill>
                  <a:schemeClr val="tx1"/>
                </a:solidFill>
                <a:effectLst/>
                <a:latin typeface="+mn-lt"/>
                <a:ea typeface="+mn-ea"/>
                <a:cs typeface="+mn-cs"/>
              </a:rPr>
              <a:t>tailored interventions</a:t>
            </a:r>
            <a:r>
              <a:rPr lang="en-GB" sz="1200" b="0" i="0" kern="1200">
                <a:solidFill>
                  <a:schemeClr val="tx1"/>
                </a:solidFill>
                <a:effectLst/>
                <a:latin typeface="+mn-lt"/>
                <a:ea typeface="+mn-ea"/>
                <a:cs typeface="+mn-cs"/>
              </a:rPr>
              <a:t> reflecting the diversity of rural areas and their particular needs, and extended use of data to inform evidence- and result-based future policies.</a:t>
            </a:r>
          </a:p>
          <a:p>
            <a:pPr marL="0" lvl="0" indent="0">
              <a:buFontTx/>
              <a:buNone/>
            </a:pPr>
            <a:endParaRPr lang="en-US">
              <a:cs typeface="Calibri"/>
            </a:endParaRPr>
          </a:p>
          <a:p>
            <a:pPr marL="0" lvl="0" indent="0">
              <a:buFontTx/>
              <a:buNone/>
            </a:pPr>
            <a:r>
              <a:rPr lang="en-US">
                <a:cs typeface="Calibri"/>
              </a:rPr>
              <a:t>https://ruralpact.rural-vision.europa.eu/publications/rural-pact-coordination-group-rpcg-declaration-future-rural-areas-and-rural_en</a:t>
            </a:r>
          </a:p>
        </p:txBody>
      </p:sp>
      <p:sp>
        <p:nvSpPr>
          <p:cNvPr id="4" name="Slide Number Placeholder 3">
            <a:extLst>
              <a:ext uri="{FF2B5EF4-FFF2-40B4-BE49-F238E27FC236}">
                <a16:creationId xmlns:a16="http://schemas.microsoft.com/office/drawing/2014/main" id="{60821EC8-661E-867A-06A6-DB3A6689E8DE}"/>
              </a:ext>
            </a:extLst>
          </p:cNvPr>
          <p:cNvSpPr>
            <a:spLocks noGrp="1"/>
          </p:cNvSpPr>
          <p:nvPr>
            <p:ph type="sldNum" sz="quarter" idx="5"/>
          </p:nvPr>
        </p:nvSpPr>
        <p:spPr/>
        <p:txBody>
          <a:bodyPr/>
          <a:lstStyle/>
          <a:p>
            <a:fld id="{0A113F67-51C8-4CFB-9E3C-6CC6536DE695}" type="slidenum">
              <a:rPr lang="fr-BE" smtClean="0"/>
              <a:t>21</a:t>
            </a:fld>
            <a:endParaRPr lang="fr-BE"/>
          </a:p>
        </p:txBody>
      </p:sp>
    </p:spTree>
    <p:extLst>
      <p:ext uri="{BB962C8B-B14F-4D97-AF65-F5344CB8AC3E}">
        <p14:creationId xmlns:p14="http://schemas.microsoft.com/office/powerpoint/2010/main" val="1917335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a:t>One of the biggest flagships is the </a:t>
            </a:r>
            <a:r>
              <a:rPr lang="en-GB" b="1" noProof="0"/>
              <a:t>Rural revitalisation platform </a:t>
            </a:r>
            <a:r>
              <a:rPr lang="en-GB" noProof="0"/>
              <a:t>which has been integrated in a broader platform serving all activities under the Rural Pact. </a:t>
            </a:r>
          </a:p>
          <a:p>
            <a:r>
              <a:rPr lang="en-GB" noProof="0"/>
              <a:t>Under this platform you can </a:t>
            </a:r>
            <a:r>
              <a:rPr lang="en-GB" b="1" noProof="0"/>
              <a:t>create your own profile</a:t>
            </a:r>
            <a:r>
              <a:rPr lang="en-GB" noProof="0"/>
              <a:t>, </a:t>
            </a:r>
            <a:r>
              <a:rPr lang="en-GB" b="1" noProof="0"/>
              <a:t>interact with others in community groups </a:t>
            </a:r>
            <a:r>
              <a:rPr lang="en-GB" noProof="0"/>
              <a:t>and </a:t>
            </a:r>
            <a:r>
              <a:rPr lang="en-GB" b="1" noProof="0"/>
              <a:t>access resources</a:t>
            </a:r>
            <a:r>
              <a:rPr lang="en-GB" noProof="0"/>
              <a:t>. </a:t>
            </a:r>
          </a:p>
          <a:p>
            <a:r>
              <a:rPr lang="en-GB" noProof="0"/>
              <a:t>Under </a:t>
            </a:r>
            <a:r>
              <a:rPr lang="en-GB" b="1" noProof="0"/>
              <a:t>resources</a:t>
            </a:r>
            <a:r>
              <a:rPr lang="en-GB" noProof="0"/>
              <a:t>, you can find a wealth of </a:t>
            </a:r>
            <a:r>
              <a:rPr lang="en-GB" b="1" noProof="0"/>
              <a:t>good practices</a:t>
            </a:r>
            <a:r>
              <a:rPr lang="en-GB" noProof="0"/>
              <a:t>. </a:t>
            </a:r>
          </a:p>
          <a:p>
            <a:endParaRPr lang="en-GB"/>
          </a:p>
        </p:txBody>
      </p:sp>
      <p:sp>
        <p:nvSpPr>
          <p:cNvPr id="4" name="Slide Number Placeholder 3"/>
          <p:cNvSpPr>
            <a:spLocks noGrp="1"/>
          </p:cNvSpPr>
          <p:nvPr>
            <p:ph type="sldNum" sz="quarter" idx="5"/>
          </p:nvPr>
        </p:nvSpPr>
        <p:spPr/>
        <p:txBody>
          <a:bodyPr/>
          <a:lstStyle/>
          <a:p>
            <a:fld id="{0A113F67-51C8-4CFB-9E3C-6CC6536DE695}" type="slidenum">
              <a:rPr lang="fr-BE" smtClean="0"/>
              <a:t>23</a:t>
            </a:fld>
            <a:endParaRPr lang="fr-BE"/>
          </a:p>
        </p:txBody>
      </p:sp>
    </p:spTree>
    <p:extLst>
      <p:ext uri="{BB962C8B-B14F-4D97-AF65-F5344CB8AC3E}">
        <p14:creationId xmlns:p14="http://schemas.microsoft.com/office/powerpoint/2010/main" val="287320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071A7-4C67-7D8F-95F8-664D079FB8D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52A6489-46A8-ECDA-2B3E-B7742FC88A8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54724F1-4B4E-6E00-2834-AE908AAED773}"/>
              </a:ext>
            </a:extLst>
          </p:cNvPr>
          <p:cNvSpPr>
            <a:spLocks noGrp="1"/>
          </p:cNvSpPr>
          <p:nvPr>
            <p:ph type="body" idx="1"/>
          </p:nvPr>
        </p:nvSpPr>
        <p:spPr/>
        <p:txBody>
          <a:bodyPr/>
          <a:lstStyle/>
          <a:p>
            <a:pPr>
              <a:lnSpc>
                <a:spcPct val="107000"/>
              </a:lnSpc>
              <a:spcAft>
                <a:spcPts val="800"/>
              </a:spcAft>
            </a:pPr>
            <a:r>
              <a:rPr lang="en-IE" sz="1200" kern="100">
                <a:effectLst/>
                <a:latin typeface="Calibri" panose="020F0502020204030204" pitchFamily="34" charset="0"/>
                <a:ea typeface="Calibri" panose="020F0502020204030204" pitchFamily="34" charset="0"/>
                <a:cs typeface="Calibri" panose="020F0502020204030204" pitchFamily="34" charset="0"/>
              </a:rPr>
              <a:t>The President of the Commission took the opportunity of </a:t>
            </a:r>
            <a:r>
              <a:rPr lang="en-IE" sz="1200" b="1" kern="100">
                <a:effectLst/>
                <a:latin typeface="Calibri" panose="020F0502020204030204" pitchFamily="34" charset="0"/>
                <a:ea typeface="Calibri" panose="020F0502020204030204" pitchFamily="34" charset="0"/>
                <a:cs typeface="Calibri" panose="020F0502020204030204" pitchFamily="34" charset="0"/>
              </a:rPr>
              <a:t>the publication of the report on the achievements and ways forward of the LTVRA </a:t>
            </a:r>
            <a:r>
              <a:rPr lang="en-IE" sz="1200" kern="100">
                <a:effectLst/>
                <a:latin typeface="Calibri" panose="020F0502020204030204" pitchFamily="34" charset="0"/>
                <a:ea typeface="Calibri" panose="020F0502020204030204" pitchFamily="34" charset="0"/>
                <a:cs typeface="Calibri" panose="020F0502020204030204" pitchFamily="34" charset="0"/>
              </a:rPr>
              <a:t>to reiterate her support to rural areas. </a:t>
            </a:r>
          </a:p>
          <a:p>
            <a:pPr>
              <a:lnSpc>
                <a:spcPct val="107000"/>
              </a:lnSpc>
              <a:spcAft>
                <a:spcPts val="800"/>
              </a:spcAft>
            </a:pP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kern="100">
                <a:effectLst/>
                <a:latin typeface="Calibri" panose="020F0502020204030204" pitchFamily="34" charset="0"/>
                <a:ea typeface="Calibri" panose="020F0502020204030204" pitchFamily="34" charset="0"/>
                <a:cs typeface="Calibri" panose="020F0502020204030204" pitchFamily="34" charset="0"/>
              </a:rPr>
              <a:t>She stressed that Europe is investing in them because their prospects are Europe’s future.</a:t>
            </a:r>
          </a:p>
          <a:p>
            <a:pPr>
              <a:lnSpc>
                <a:spcPct val="107000"/>
              </a:lnSpc>
              <a:spcAft>
                <a:spcPts val="800"/>
              </a:spcAft>
            </a:pP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kern="100">
                <a:effectLst/>
                <a:latin typeface="Calibri" panose="020F0502020204030204" pitchFamily="34" charset="0"/>
                <a:ea typeface="Calibri" panose="020F0502020204030204" pitchFamily="34" charset="0"/>
                <a:cs typeface="Calibri" panose="020F0502020204030204" pitchFamily="34" charset="0"/>
              </a:rPr>
              <a:t>And this reflects well the focus on the importance of rural areas that we have managed to achieve since the adoption of the rural vision.  </a:t>
            </a:r>
            <a:endParaRPr lang="en-IE" sz="1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35853D3F-AFDC-19D8-6F5A-A90FB6DD9F92}"/>
              </a:ext>
            </a:extLst>
          </p:cNvPr>
          <p:cNvSpPr>
            <a:spLocks noGrp="1"/>
          </p:cNvSpPr>
          <p:nvPr>
            <p:ph type="sldNum" sz="quarter" idx="5"/>
          </p:nvPr>
        </p:nvSpPr>
        <p:spPr/>
        <p:txBody>
          <a:bodyPr/>
          <a:lstStyle/>
          <a:p>
            <a:fld id="{0A113F67-51C8-4CFB-9E3C-6CC6536DE695}" type="slidenum">
              <a:rPr lang="fr-BE" smtClean="0"/>
              <a:t>2</a:t>
            </a:fld>
            <a:endParaRPr lang="fr-BE"/>
          </a:p>
        </p:txBody>
      </p:sp>
    </p:spTree>
    <p:extLst>
      <p:ext uri="{BB962C8B-B14F-4D97-AF65-F5344CB8AC3E}">
        <p14:creationId xmlns:p14="http://schemas.microsoft.com/office/powerpoint/2010/main" val="1083211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a:t>Rural Pact activities fall under four broad categories: networking and collaboration; policy participation and exchange; collection of information and resources; </a:t>
            </a:r>
            <a:r>
              <a:rPr lang="en-GB" noProof="0">
                <a:solidFill>
                  <a:srgbClr val="C00000"/>
                </a:solidFill>
                <a:highlight>
                  <a:srgbClr val="FFFF00"/>
                </a:highlight>
              </a:rPr>
              <a:t>actions</a:t>
            </a:r>
            <a:r>
              <a:rPr lang="en-GB" noProof="0"/>
              <a:t> towards the objectives of the rural vision.</a:t>
            </a:r>
          </a:p>
          <a:p>
            <a:r>
              <a:rPr lang="en-GB" noProof="0"/>
              <a:t>The following slides go into detail of each activity.</a:t>
            </a:r>
          </a:p>
        </p:txBody>
      </p:sp>
      <p:sp>
        <p:nvSpPr>
          <p:cNvPr id="4" name="Slide Number Placeholder 3"/>
          <p:cNvSpPr>
            <a:spLocks noGrp="1"/>
          </p:cNvSpPr>
          <p:nvPr>
            <p:ph type="sldNum" sz="quarter" idx="5"/>
          </p:nvPr>
        </p:nvSpPr>
        <p:spPr/>
        <p:txBody>
          <a:bodyPr/>
          <a:lstStyle/>
          <a:p>
            <a:fld id="{0A113F67-51C8-4CFB-9E3C-6CC6536DE695}" type="slidenum">
              <a:rPr lang="fr-BE" smtClean="0"/>
              <a:t>24</a:t>
            </a:fld>
            <a:endParaRPr lang="fr-BE"/>
          </a:p>
        </p:txBody>
      </p:sp>
    </p:spTree>
    <p:extLst>
      <p:ext uri="{BB962C8B-B14F-4D97-AF65-F5344CB8AC3E}">
        <p14:creationId xmlns:p14="http://schemas.microsoft.com/office/powerpoint/2010/main" val="3952061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952AB-5071-50ED-BB52-A629A0ED6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09DF6E-0A84-0456-EEEC-BC4FC4AF24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902D5A-466B-3F78-3E3A-D5F0115F58B2}"/>
              </a:ext>
            </a:extLst>
          </p:cNvPr>
          <p:cNvSpPr>
            <a:spLocks noGrp="1"/>
          </p:cNvSpPr>
          <p:nvPr>
            <p:ph type="body" idx="1"/>
          </p:nvPr>
        </p:nvSpPr>
        <p:spPr/>
        <p:txBody>
          <a:bodyPr/>
          <a:lstStyle/>
          <a:p>
            <a:r>
              <a:rPr lang="en-GB" noProof="0"/>
              <a:t>Online tools for peer exchange include the ‘user search’ and topical ‘community groups’ – only available to registered platform members.</a:t>
            </a:r>
          </a:p>
          <a:p>
            <a:r>
              <a:rPr lang="en-GB" noProof="0"/>
              <a:t>Become a member at: https://ruralpact.rural-vision.europa.eu/become-member_en</a:t>
            </a:r>
          </a:p>
        </p:txBody>
      </p:sp>
      <p:sp>
        <p:nvSpPr>
          <p:cNvPr id="4" name="Slide Number Placeholder 3">
            <a:extLst>
              <a:ext uri="{FF2B5EF4-FFF2-40B4-BE49-F238E27FC236}">
                <a16:creationId xmlns:a16="http://schemas.microsoft.com/office/drawing/2014/main" id="{C32B6FD0-E0D3-3BB5-3595-16EFD6329C76}"/>
              </a:ext>
            </a:extLst>
          </p:cNvPr>
          <p:cNvSpPr>
            <a:spLocks noGrp="1"/>
          </p:cNvSpPr>
          <p:nvPr>
            <p:ph type="sldNum" sz="quarter" idx="5"/>
          </p:nvPr>
        </p:nvSpPr>
        <p:spPr/>
        <p:txBody>
          <a:bodyPr/>
          <a:lstStyle/>
          <a:p>
            <a:fld id="{0A113F67-51C8-4CFB-9E3C-6CC6536DE695}" type="slidenum">
              <a:rPr lang="fr-BE" smtClean="0"/>
              <a:t>25</a:t>
            </a:fld>
            <a:endParaRPr lang="fr-BE"/>
          </a:p>
        </p:txBody>
      </p:sp>
    </p:spTree>
    <p:extLst>
      <p:ext uri="{BB962C8B-B14F-4D97-AF65-F5344CB8AC3E}">
        <p14:creationId xmlns:p14="http://schemas.microsoft.com/office/powerpoint/2010/main" val="2729425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42FCF-547C-6D16-5268-B9428D826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CEC3E8-4271-09DA-DDD6-BF5146D8B3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079DC7-CD9B-F653-1CA0-34C9F0119D19}"/>
              </a:ext>
            </a:extLst>
          </p:cNvPr>
          <p:cNvSpPr>
            <a:spLocks noGrp="1"/>
          </p:cNvSpPr>
          <p:nvPr>
            <p:ph type="body" idx="1"/>
          </p:nvPr>
        </p:nvSpPr>
        <p:spPr/>
        <p:txBody>
          <a:bodyPr/>
          <a:lstStyle/>
          <a:p>
            <a:r>
              <a:rPr lang="en-GB" noProof="0"/>
              <a:t>Browse through a wealth of Rural Pact and stakeholder in-person and online events: https://ruralpact.rural-vision.europa.eu/events/all_en</a:t>
            </a:r>
          </a:p>
        </p:txBody>
      </p:sp>
      <p:sp>
        <p:nvSpPr>
          <p:cNvPr id="4" name="Slide Number Placeholder 3">
            <a:extLst>
              <a:ext uri="{FF2B5EF4-FFF2-40B4-BE49-F238E27FC236}">
                <a16:creationId xmlns:a16="http://schemas.microsoft.com/office/drawing/2014/main" id="{D9C188F8-15C1-A1AC-4802-2CB3EAFDB121}"/>
              </a:ext>
            </a:extLst>
          </p:cNvPr>
          <p:cNvSpPr>
            <a:spLocks noGrp="1"/>
          </p:cNvSpPr>
          <p:nvPr>
            <p:ph type="sldNum" sz="quarter" idx="5"/>
          </p:nvPr>
        </p:nvSpPr>
        <p:spPr/>
        <p:txBody>
          <a:bodyPr/>
          <a:lstStyle/>
          <a:p>
            <a:fld id="{0A113F67-51C8-4CFB-9E3C-6CC6536DE695}" type="slidenum">
              <a:rPr lang="fr-BE" smtClean="0"/>
              <a:t>26</a:t>
            </a:fld>
            <a:endParaRPr lang="fr-BE"/>
          </a:p>
        </p:txBody>
      </p:sp>
    </p:spTree>
    <p:extLst>
      <p:ext uri="{BB962C8B-B14F-4D97-AF65-F5344CB8AC3E}">
        <p14:creationId xmlns:p14="http://schemas.microsoft.com/office/powerpoint/2010/main" val="3567917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8A72E-8B78-B7F4-C0C3-32E9B4CCA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A89E50-C557-0C02-397C-D7938C17B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669FD-C2A5-4AF8-8FF8-20C623ACF129}"/>
              </a:ext>
            </a:extLst>
          </p:cNvPr>
          <p:cNvSpPr>
            <a:spLocks noGrp="1"/>
          </p:cNvSpPr>
          <p:nvPr>
            <p:ph type="body" idx="1"/>
          </p:nvPr>
        </p:nvSpPr>
        <p:spPr/>
        <p:txBody>
          <a:bodyPr/>
          <a:lstStyle/>
          <a:p>
            <a:r>
              <a:rPr lang="en-GB" noProof="0"/>
              <a:t>The Rural Pact Good Practices cover a range of past and ongoing projects, policies, tools and methodologies that can inspire other actions to contribute to rural revitalisation and the objectives of the Rural Pact. Such examples can help mobilise, encourage, or build the capacity of policymakers and local actors by promoting innovative ways of dealing with rural challenges.</a:t>
            </a:r>
          </a:p>
          <a:p>
            <a:endParaRPr lang="en-GB" noProof="0"/>
          </a:p>
          <a:p>
            <a:r>
              <a:rPr lang="en-GB" noProof="0"/>
              <a:t>The website news section brings together a rich collection of Rural Pact and stakeholder news. You can propose a news item relevant for achieving the objectives of the rural vision and Pact by writing to communications@rural-pact.eu.</a:t>
            </a:r>
          </a:p>
        </p:txBody>
      </p:sp>
      <p:sp>
        <p:nvSpPr>
          <p:cNvPr id="4" name="Slide Number Placeholder 3">
            <a:extLst>
              <a:ext uri="{FF2B5EF4-FFF2-40B4-BE49-F238E27FC236}">
                <a16:creationId xmlns:a16="http://schemas.microsoft.com/office/drawing/2014/main" id="{BCAC5765-B620-60A6-8110-D55549FA1175}"/>
              </a:ext>
            </a:extLst>
          </p:cNvPr>
          <p:cNvSpPr>
            <a:spLocks noGrp="1"/>
          </p:cNvSpPr>
          <p:nvPr>
            <p:ph type="sldNum" sz="quarter" idx="5"/>
          </p:nvPr>
        </p:nvSpPr>
        <p:spPr/>
        <p:txBody>
          <a:bodyPr/>
          <a:lstStyle/>
          <a:p>
            <a:fld id="{0A113F67-51C8-4CFB-9E3C-6CC6536DE695}" type="slidenum">
              <a:rPr lang="fr-BE" smtClean="0"/>
              <a:t>27</a:t>
            </a:fld>
            <a:endParaRPr lang="fr-BE"/>
          </a:p>
        </p:txBody>
      </p:sp>
    </p:spTree>
    <p:extLst>
      <p:ext uri="{BB962C8B-B14F-4D97-AF65-F5344CB8AC3E}">
        <p14:creationId xmlns:p14="http://schemas.microsoft.com/office/powerpoint/2010/main" val="2584673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8D48D-3713-9CA3-F224-DD43BE90D9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21025-62CA-9F2B-ED02-5312E6F6DA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C20E5C-41F9-6361-2755-4E52580B9418}"/>
              </a:ext>
            </a:extLst>
          </p:cNvPr>
          <p:cNvSpPr>
            <a:spLocks noGrp="1"/>
          </p:cNvSpPr>
          <p:nvPr>
            <p:ph type="body" idx="1"/>
          </p:nvPr>
        </p:nvSpPr>
        <p:spPr/>
        <p:txBody>
          <a:bodyPr/>
          <a:lstStyle/>
          <a:p>
            <a:r>
              <a:rPr lang="en-GB" noProof="0"/>
              <a:t>The </a:t>
            </a:r>
            <a:r>
              <a:rPr lang="en-GB" b="1" noProof="0"/>
              <a:t>country pages </a:t>
            </a:r>
            <a:r>
              <a:rPr lang="en-GB" noProof="0"/>
              <a:t>are intended as repositories of relevant examples, inspirational initiatives, and actions that realise the Pact at national and regional levels. The pages are structured along the key elements outlined in the Policy Briefing ‘Making the Rural Pact happen in Member States’:</a:t>
            </a:r>
            <a:r>
              <a:rPr lang="en-GB" baseline="0" noProof="0"/>
              <a:t> https://ruralpact.rural-vision.europa.eu/publications/making-rural-pact-happen-member-states_en</a:t>
            </a:r>
          </a:p>
          <a:p>
            <a:endParaRPr lang="en-GB" baseline="0" noProof="0"/>
          </a:p>
          <a:p>
            <a:r>
              <a:rPr lang="en-GB" noProof="0"/>
              <a:t>The </a:t>
            </a:r>
            <a:r>
              <a:rPr lang="en-GB" b="1" noProof="0"/>
              <a:t>Knowledge Hub </a:t>
            </a:r>
            <a:r>
              <a:rPr lang="en-GB" noProof="0"/>
              <a:t>is a one-stop-shop to access relevant tools, studies, guides, case studies, databases and research developed by key rural stakeholders and which are relevant to the long-term vision for rural areas.</a:t>
            </a:r>
          </a:p>
        </p:txBody>
      </p:sp>
      <p:sp>
        <p:nvSpPr>
          <p:cNvPr id="4" name="Slide Number Placeholder 3">
            <a:extLst>
              <a:ext uri="{FF2B5EF4-FFF2-40B4-BE49-F238E27FC236}">
                <a16:creationId xmlns:a16="http://schemas.microsoft.com/office/drawing/2014/main" id="{461D6C69-1C7A-7ABD-BCB0-648BF99C8627}"/>
              </a:ext>
            </a:extLst>
          </p:cNvPr>
          <p:cNvSpPr>
            <a:spLocks noGrp="1"/>
          </p:cNvSpPr>
          <p:nvPr>
            <p:ph type="sldNum" sz="quarter" idx="5"/>
          </p:nvPr>
        </p:nvSpPr>
        <p:spPr/>
        <p:txBody>
          <a:bodyPr/>
          <a:lstStyle/>
          <a:p>
            <a:fld id="{0A113F67-51C8-4CFB-9E3C-6CC6536DE695}" type="slidenum">
              <a:rPr lang="fr-BE" smtClean="0"/>
              <a:t>28</a:t>
            </a:fld>
            <a:endParaRPr lang="fr-BE"/>
          </a:p>
        </p:txBody>
      </p:sp>
    </p:spTree>
    <p:extLst>
      <p:ext uri="{BB962C8B-B14F-4D97-AF65-F5344CB8AC3E}">
        <p14:creationId xmlns:p14="http://schemas.microsoft.com/office/powerpoint/2010/main" val="3398741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05737-5C7E-330E-E6E9-D22AE6F483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04A4B-1C9E-8FC6-2916-5C0B455D4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CAFC73-AF49-66BC-43F7-AF23F85D138C}"/>
              </a:ext>
            </a:extLst>
          </p:cNvPr>
          <p:cNvSpPr>
            <a:spLocks noGrp="1"/>
          </p:cNvSpPr>
          <p:nvPr>
            <p:ph type="body" idx="1"/>
          </p:nvPr>
        </p:nvSpPr>
        <p:spPr/>
        <p:txBody>
          <a:bodyPr/>
          <a:lstStyle/>
          <a:p>
            <a:r>
              <a:rPr lang="en-GB" sz="1200" b="0" i="0" kern="1200">
                <a:solidFill>
                  <a:schemeClr val="tx1"/>
                </a:solidFill>
                <a:effectLst/>
                <a:latin typeface="+mn-lt"/>
                <a:ea typeface="+mn-ea"/>
                <a:cs typeface="+mn-cs"/>
              </a:rPr>
              <a:t>Whether you are a policymaker, researcher, or passionate advocate, the Rural Pact publications are valuable resources for keeping informed and getting inspired by the ongoing efforts to create prosperous, stronger, connected and resilient rural areas. </a:t>
            </a:r>
            <a:endParaRPr lang="en-GB" noProof="0"/>
          </a:p>
        </p:txBody>
      </p:sp>
      <p:sp>
        <p:nvSpPr>
          <p:cNvPr id="4" name="Slide Number Placeholder 3">
            <a:extLst>
              <a:ext uri="{FF2B5EF4-FFF2-40B4-BE49-F238E27FC236}">
                <a16:creationId xmlns:a16="http://schemas.microsoft.com/office/drawing/2014/main" id="{70DFD7EF-A51F-49C5-0AC5-3F1CBFBBEB40}"/>
              </a:ext>
            </a:extLst>
          </p:cNvPr>
          <p:cNvSpPr>
            <a:spLocks noGrp="1"/>
          </p:cNvSpPr>
          <p:nvPr>
            <p:ph type="sldNum" sz="quarter" idx="5"/>
          </p:nvPr>
        </p:nvSpPr>
        <p:spPr/>
        <p:txBody>
          <a:bodyPr/>
          <a:lstStyle/>
          <a:p>
            <a:fld id="{0A113F67-51C8-4CFB-9E3C-6CC6536DE695}" type="slidenum">
              <a:rPr lang="fr-BE" smtClean="0"/>
              <a:t>29</a:t>
            </a:fld>
            <a:endParaRPr lang="fr-BE"/>
          </a:p>
        </p:txBody>
      </p:sp>
    </p:spTree>
    <p:extLst>
      <p:ext uri="{BB962C8B-B14F-4D97-AF65-F5344CB8AC3E}">
        <p14:creationId xmlns:p14="http://schemas.microsoft.com/office/powerpoint/2010/main" val="3673252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18F1B-23B4-32B0-9D01-A5C3F3046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06287-87BD-39DB-6E0A-85AEE32BF4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C2CB1-337D-A9C7-6CAC-93E6E312857E}"/>
              </a:ext>
            </a:extLst>
          </p:cNvPr>
          <p:cNvSpPr>
            <a:spLocks noGrp="1"/>
          </p:cNvSpPr>
          <p:nvPr>
            <p:ph type="body" idx="1"/>
          </p:nvPr>
        </p:nvSpPr>
        <p:spPr/>
        <p:txBody>
          <a:bodyPr/>
          <a:lstStyle/>
          <a:p>
            <a:r>
              <a:rPr lang="en-GB"/>
              <a:t>All individuals and organisations interested in contributing to the shared goals of the rural vision are invited to take an action to the rural vision. These actions overview your willingness and proposed idea to act for the development of European rural areas.</a:t>
            </a:r>
          </a:p>
          <a:p>
            <a:br>
              <a:rPr lang="en-GB">
                <a:cs typeface="+mn-lt"/>
              </a:rPr>
            </a:br>
            <a:r>
              <a:rPr lang="en-GB"/>
              <a:t>Everyone can contribute according to their capacity and no action is too small!</a:t>
            </a:r>
          </a:p>
        </p:txBody>
      </p:sp>
      <p:sp>
        <p:nvSpPr>
          <p:cNvPr id="4" name="Slide Number Placeholder 3">
            <a:extLst>
              <a:ext uri="{FF2B5EF4-FFF2-40B4-BE49-F238E27FC236}">
                <a16:creationId xmlns:a16="http://schemas.microsoft.com/office/drawing/2014/main" id="{C80272D0-95DB-ACE7-A446-35FF201377FA}"/>
              </a:ext>
            </a:extLst>
          </p:cNvPr>
          <p:cNvSpPr>
            <a:spLocks noGrp="1"/>
          </p:cNvSpPr>
          <p:nvPr>
            <p:ph type="sldNum" sz="quarter" idx="5"/>
          </p:nvPr>
        </p:nvSpPr>
        <p:spPr/>
        <p:txBody>
          <a:bodyPr/>
          <a:lstStyle/>
          <a:p>
            <a:fld id="{0A113F67-51C8-4CFB-9E3C-6CC6536DE695}" type="slidenum">
              <a:rPr lang="fr-BE" smtClean="0"/>
              <a:t>30</a:t>
            </a:fld>
            <a:endParaRPr lang="fr-BE"/>
          </a:p>
        </p:txBody>
      </p:sp>
    </p:spTree>
    <p:extLst>
      <p:ext uri="{BB962C8B-B14F-4D97-AF65-F5344CB8AC3E}">
        <p14:creationId xmlns:p14="http://schemas.microsoft.com/office/powerpoint/2010/main" val="4226061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F0B8C-D0D1-441C-E05A-337BF9300D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8230B-CE3D-566E-4B32-CA8A7DD03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8421D-1891-3642-39E1-D96D577FA1E3}"/>
              </a:ext>
            </a:extLst>
          </p:cNvPr>
          <p:cNvSpPr>
            <a:spLocks noGrp="1"/>
          </p:cNvSpPr>
          <p:nvPr>
            <p:ph type="body" idx="1"/>
          </p:nvPr>
        </p:nvSpPr>
        <p:spPr/>
        <p:txBody>
          <a:bodyPr/>
          <a:lstStyle/>
          <a:p>
            <a:r>
              <a:rPr lang="en-GB" noProof="0"/>
              <a:t>These are commitments made by national and regional governments, as well as EU institutions and bodies, expressing support to the EU’s long-term vision for rural areas.</a:t>
            </a:r>
          </a:p>
          <a:p>
            <a:endParaRPr lang="en-GB" noProof="0"/>
          </a:p>
          <a:p>
            <a:r>
              <a:rPr lang="en-GB" noProof="0"/>
              <a:t>Public authorities are invited to join the Rural Pact and commit to act for the vision on behalf of national and regional governments. Fine out more on the submission process: https://ruralpact.rural-vision.europa.eu/fostering-commitments-rural-pact-government-level_en</a:t>
            </a:r>
          </a:p>
        </p:txBody>
      </p:sp>
      <p:sp>
        <p:nvSpPr>
          <p:cNvPr id="4" name="Slide Number Placeholder 3">
            <a:extLst>
              <a:ext uri="{FF2B5EF4-FFF2-40B4-BE49-F238E27FC236}">
                <a16:creationId xmlns:a16="http://schemas.microsoft.com/office/drawing/2014/main" id="{946EE61C-F3AC-188A-FE44-C2B7A9605CAA}"/>
              </a:ext>
            </a:extLst>
          </p:cNvPr>
          <p:cNvSpPr>
            <a:spLocks noGrp="1"/>
          </p:cNvSpPr>
          <p:nvPr>
            <p:ph type="sldNum" sz="quarter" idx="5"/>
          </p:nvPr>
        </p:nvSpPr>
        <p:spPr/>
        <p:txBody>
          <a:bodyPr/>
          <a:lstStyle/>
          <a:p>
            <a:fld id="{0A113F67-51C8-4CFB-9E3C-6CC6536DE695}" type="slidenum">
              <a:rPr lang="fr-BE" smtClean="0"/>
              <a:t>31</a:t>
            </a:fld>
            <a:endParaRPr lang="fr-BE"/>
          </a:p>
        </p:txBody>
      </p:sp>
    </p:spTree>
    <p:extLst>
      <p:ext uri="{BB962C8B-B14F-4D97-AF65-F5344CB8AC3E}">
        <p14:creationId xmlns:p14="http://schemas.microsoft.com/office/powerpoint/2010/main" val="3877052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A113F67-51C8-4CFB-9E3C-6CC6536DE695}" type="slidenum">
              <a:rPr lang="fr-BE" smtClean="0"/>
              <a:t>32</a:t>
            </a:fld>
            <a:endParaRPr lang="fr-BE"/>
          </a:p>
        </p:txBody>
      </p:sp>
    </p:spTree>
    <p:extLst>
      <p:ext uri="{BB962C8B-B14F-4D97-AF65-F5344CB8AC3E}">
        <p14:creationId xmlns:p14="http://schemas.microsoft.com/office/powerpoint/2010/main" val="1662320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latin typeface="+mn-lt"/>
                <a:ea typeface="Barlow Medium"/>
                <a:cs typeface="Calibri"/>
                <a:sym typeface="Barlow Medium"/>
              </a:rPr>
              <a:t>The European Commission adopted its report on the implementation of the EU’s rural vision on 27 March 2024. The document takes stock of the actions that have been carried out since the publication of the Commission Communication in June 2021. </a:t>
            </a:r>
            <a:endParaRPr lang="en-GB" sz="1200" b="0" kern="1200">
              <a:latin typeface="+mn-lt"/>
              <a:ea typeface="Barlow Medium"/>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It provides an overview of new indicators and latest data on rural areas; looks back at 30 months of implementation of the rural vision; and outlines possible ways forward for the </a:t>
            </a:r>
            <a:r>
              <a:rPr lang="en-GB">
                <a:hlinkClick r:id="rId3">
                  <a:extLst>
                    <a:ext uri="{A12FA001-AC4F-418D-AE19-62706E023703}">
                      <ahyp:hlinkClr xmlns:ahyp="http://schemas.microsoft.com/office/drawing/2018/hyperlinkcolor" val="tx"/>
                    </a:ext>
                  </a:extLst>
                </a:hlinkClick>
              </a:rPr>
              <a:t>EU Rural Action Plan</a:t>
            </a:r>
            <a:r>
              <a:rPr lang="en-GB"/>
              <a:t> and the </a:t>
            </a:r>
            <a:r>
              <a:rPr lang="en-GB">
                <a:hlinkClick r:id="rId4">
                  <a:extLst>
                    <a:ext uri="{A12FA001-AC4F-418D-AE19-62706E023703}">
                      <ahyp:hlinkClr xmlns:ahyp="http://schemas.microsoft.com/office/drawing/2018/hyperlinkcolor" val="tx"/>
                    </a:ext>
                  </a:extLst>
                </a:hlinkClick>
              </a:rPr>
              <a:t>Rural Pact</a:t>
            </a:r>
            <a:r>
              <a:rPr lang="en-GB"/>
              <a:t>. </a:t>
            </a:r>
            <a:endParaRPr lang="en-GB">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latin typeface="+mn-lt"/>
              <a:ea typeface="Barlow Medium"/>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latin typeface="+mn-lt"/>
                <a:ea typeface="Barlow Medium"/>
                <a:cs typeface="Calibri"/>
                <a:sym typeface="Barlow Medium"/>
              </a:rPr>
              <a:t>Questions for reflection on the ways forward:</a:t>
            </a:r>
            <a:endParaRPr lang="en-US" sz="1200" b="1" kern="1200">
              <a:latin typeface="+mn-lt"/>
              <a:ea typeface="Barlow Medium"/>
              <a:cs typeface="Calibri"/>
            </a:endParaRPr>
          </a:p>
          <a:p>
            <a:pPr marL="171450" indent="-171450">
              <a:spcBef>
                <a:spcPts val="300"/>
              </a:spcBef>
              <a:spcAft>
                <a:spcPts val="300"/>
              </a:spcAft>
              <a:buFont typeface="Arial" panose="020B0604020202020204" pitchFamily="34" charset="0"/>
              <a:buChar char="•"/>
            </a:pPr>
            <a:r>
              <a:rPr lang="en-US" sz="1200"/>
              <a:t>What are the </a:t>
            </a:r>
            <a:r>
              <a:rPr lang="en-US" sz="1200" b="1"/>
              <a:t>key challenges</a:t>
            </a:r>
            <a:r>
              <a:rPr lang="en-US" sz="1200"/>
              <a:t> arising from depopulation, ongoing transitions and structural changes?</a:t>
            </a:r>
            <a:endParaRPr lang="en-US" sz="1200">
              <a:ea typeface="Calibri"/>
              <a:cs typeface="Calibri"/>
            </a:endParaRPr>
          </a:p>
          <a:p>
            <a:pPr marL="171450" indent="-171450">
              <a:spcBef>
                <a:spcPts val="300"/>
              </a:spcBef>
              <a:spcAft>
                <a:spcPts val="300"/>
              </a:spcAft>
              <a:buFont typeface="Arial" panose="020B0604020202020204" pitchFamily="34" charset="0"/>
              <a:buChar char="•"/>
            </a:pPr>
            <a:r>
              <a:rPr lang="en-US" sz="1200"/>
              <a:t>What are the </a:t>
            </a:r>
            <a:r>
              <a:rPr lang="en-US" sz="1200" b="1"/>
              <a:t>best ways to address them in a targeted way </a:t>
            </a:r>
            <a:r>
              <a:rPr lang="en-US" sz="1200"/>
              <a:t>that takes due account of the diversity of rural areas? </a:t>
            </a:r>
            <a:endParaRPr lang="en-US" sz="1200">
              <a:ea typeface="Calibri"/>
              <a:cs typeface="Calibri"/>
            </a:endParaRPr>
          </a:p>
          <a:p>
            <a:pPr marL="171450" indent="-171450">
              <a:spcBef>
                <a:spcPts val="300"/>
              </a:spcBef>
              <a:spcAft>
                <a:spcPts val="300"/>
              </a:spcAft>
              <a:buFont typeface="Arial" panose="020B0604020202020204" pitchFamily="34" charset="0"/>
              <a:buChar char="•"/>
            </a:pPr>
            <a:r>
              <a:rPr lang="en-US" sz="1200"/>
              <a:t>How to </a:t>
            </a:r>
            <a:r>
              <a:rPr lang="en-US" sz="1200" b="1"/>
              <a:t>enhance financial support</a:t>
            </a:r>
            <a:r>
              <a:rPr lang="en-US" sz="1200"/>
              <a:t> for rural areas and communities through EU, national and regional funds, including improving synergies and complementarities?</a:t>
            </a:r>
            <a:endParaRPr lang="en-US" sz="1200">
              <a:ea typeface="Calibri"/>
              <a:cs typeface="Calibri"/>
            </a:endParaRPr>
          </a:p>
          <a:p>
            <a:pPr marL="171450" indent="-171450">
              <a:spcBef>
                <a:spcPts val="300"/>
              </a:spcBef>
              <a:spcAft>
                <a:spcPts val="300"/>
              </a:spcAft>
              <a:buFont typeface="Arial" panose="020B0604020202020204" pitchFamily="34" charset="0"/>
              <a:buChar char="•"/>
            </a:pPr>
            <a:r>
              <a:rPr lang="en-US" sz="1200"/>
              <a:t>What is needed to </a:t>
            </a:r>
            <a:r>
              <a:rPr lang="en-US" sz="1200" b="1"/>
              <a:t>improve financing, quality of delivery and effectiveness </a:t>
            </a:r>
            <a:r>
              <a:rPr lang="en-US" sz="1200"/>
              <a:t>via e.g. CLLD/LEADER?</a:t>
            </a:r>
            <a:endParaRPr lang="en-US" sz="1200">
              <a:ea typeface="Calibri"/>
              <a:cs typeface="Calibri"/>
            </a:endParaRPr>
          </a:p>
          <a:p>
            <a:pPr marL="171450" indent="-171450">
              <a:spcBef>
                <a:spcPts val="300"/>
              </a:spcBef>
              <a:spcAft>
                <a:spcPts val="300"/>
              </a:spcAft>
              <a:buFont typeface="Arial" panose="020B0604020202020204" pitchFamily="34" charset="0"/>
              <a:buChar char="•"/>
            </a:pPr>
            <a:r>
              <a:rPr lang="en-US" sz="1200"/>
              <a:t>How to improve the </a:t>
            </a:r>
            <a:r>
              <a:rPr lang="en-US" sz="1200" b="1"/>
              <a:t>monitoring and assessment of the resources </a:t>
            </a:r>
            <a:r>
              <a:rPr lang="en-US" sz="1200"/>
              <a:t>from the different EU funds and </a:t>
            </a:r>
            <a:r>
              <a:rPr lang="en-US" sz="1200" err="1"/>
              <a:t>programmes</a:t>
            </a:r>
            <a:r>
              <a:rPr lang="en-US" sz="1200"/>
              <a:t>?</a:t>
            </a:r>
            <a:endParaRPr lang="en-US" sz="1200">
              <a:ea typeface="Calibri"/>
              <a:cs typeface="Calibri"/>
            </a:endParaRPr>
          </a:p>
          <a:p>
            <a:pPr marL="171450" indent="-171450">
              <a:spcBef>
                <a:spcPts val="300"/>
              </a:spcBef>
              <a:spcAft>
                <a:spcPts val="300"/>
              </a:spcAft>
              <a:buFont typeface="Arial" panose="020B0604020202020204" pitchFamily="34" charset="0"/>
              <a:buChar char="•"/>
            </a:pPr>
            <a:r>
              <a:rPr lang="en-US" sz="1200"/>
              <a:t>What is needed to </a:t>
            </a:r>
            <a:r>
              <a:rPr lang="en-US" sz="1200" b="1"/>
              <a:t>improve access to support </a:t>
            </a:r>
            <a:r>
              <a:rPr lang="en-US" sz="1200"/>
              <a:t>for the final beneficiary?</a:t>
            </a:r>
            <a:endParaRPr lang="en-US" sz="1200">
              <a:ea typeface="Calibri"/>
              <a:cs typeface="Calibri"/>
            </a:endParaRPr>
          </a:p>
          <a:p>
            <a:pPr marL="171450" indent="-171450">
              <a:spcBef>
                <a:spcPts val="300"/>
              </a:spcBef>
              <a:spcAft>
                <a:spcPts val="300"/>
              </a:spcAft>
              <a:buFont typeface="Arial" panose="020B0604020202020204" pitchFamily="34" charset="0"/>
              <a:buChar char="•"/>
            </a:pPr>
            <a:r>
              <a:rPr lang="en-US" sz="1200"/>
              <a:t>What can be done for wider implementation of the </a:t>
            </a:r>
            <a:r>
              <a:rPr lang="en-US" sz="1200" b="1"/>
              <a:t>rural proofing mechanism </a:t>
            </a:r>
            <a:r>
              <a:rPr lang="en-US" sz="1200"/>
              <a:t>at all levels?</a:t>
            </a:r>
            <a:endParaRPr lang="en-US" sz="1200">
              <a:ea typeface="Calibri"/>
              <a:cs typeface="Calibri"/>
            </a:endParaRPr>
          </a:p>
          <a:p>
            <a:pPr marL="171450" indent="-171450">
              <a:spcBef>
                <a:spcPts val="300"/>
              </a:spcBef>
              <a:spcAft>
                <a:spcPts val="300"/>
              </a:spcAft>
              <a:buFont typeface="Arial" panose="020B0604020202020204" pitchFamily="34" charset="0"/>
              <a:buChar char="•"/>
            </a:pPr>
            <a:r>
              <a:rPr lang="en-US" sz="1200"/>
              <a:t>What are the best policy tools to ensure </a:t>
            </a:r>
            <a:r>
              <a:rPr lang="en-US" sz="1200" b="1"/>
              <a:t>institutional, governance and integrated support </a:t>
            </a:r>
            <a:r>
              <a:rPr lang="en-US" sz="1200"/>
              <a:t>for rural areas?</a:t>
            </a:r>
            <a:endParaRPr lang="en-US" sz="1200">
              <a:ea typeface="Calibri"/>
              <a:cs typeface="Calibri"/>
            </a:endParaRPr>
          </a:p>
          <a:p>
            <a:pPr marL="171450" indent="-171450">
              <a:spcBef>
                <a:spcPts val="300"/>
              </a:spcBef>
              <a:spcAft>
                <a:spcPts val="300"/>
              </a:spcAft>
              <a:buFont typeface="Arial" panose="020B0604020202020204" pitchFamily="34" charset="0"/>
              <a:buChar char="•"/>
            </a:pPr>
            <a:r>
              <a:rPr lang="en-US" sz="1200"/>
              <a:t>How to improve the </a:t>
            </a:r>
            <a:r>
              <a:rPr lang="en-US" sz="1200" b="1"/>
              <a:t>availability of policy-relevant rural statistics and data, </a:t>
            </a:r>
            <a:r>
              <a:rPr lang="en-US" sz="1200"/>
              <a:t>without increasing the administrative burden?</a:t>
            </a:r>
            <a:endParaRPr lang="it-IT" sz="1200"/>
          </a:p>
          <a:p>
            <a:endParaRPr lang="en-GB"/>
          </a:p>
        </p:txBody>
      </p:sp>
      <p:sp>
        <p:nvSpPr>
          <p:cNvPr id="4" name="Slide Number Placeholder 3"/>
          <p:cNvSpPr>
            <a:spLocks noGrp="1"/>
          </p:cNvSpPr>
          <p:nvPr>
            <p:ph type="sldNum" sz="quarter" idx="5"/>
          </p:nvPr>
        </p:nvSpPr>
        <p:spPr/>
        <p:txBody>
          <a:bodyPr/>
          <a:lstStyle/>
          <a:p>
            <a:fld id="{0A113F67-51C8-4CFB-9E3C-6CC6536DE695}" type="slidenum">
              <a:rPr lang="fr-BE" smtClean="0"/>
              <a:t>34</a:t>
            </a:fld>
            <a:endParaRPr lang="fr-BE"/>
          </a:p>
        </p:txBody>
      </p:sp>
    </p:spTree>
    <p:extLst>
      <p:ext uri="{BB962C8B-B14F-4D97-AF65-F5344CB8AC3E}">
        <p14:creationId xmlns:p14="http://schemas.microsoft.com/office/powerpoint/2010/main" val="1583126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cs typeface="Calibri"/>
              </a:rPr>
              <a:t>The EU launched a reflection with all actors across Europe to draw the common ambitions to achieve for rural areas. This process was coordinated by </a:t>
            </a:r>
            <a:r>
              <a:rPr lang="pl-PL" err="1">
                <a:cs typeface="Calibri"/>
              </a:rPr>
              <a:t>three</a:t>
            </a:r>
            <a:r>
              <a:rPr lang="pl-PL">
                <a:cs typeface="Calibri"/>
              </a:rPr>
              <a:t> </a:t>
            </a:r>
            <a:r>
              <a:rPr lang="pl-PL" err="1">
                <a:cs typeface="Calibri"/>
              </a:rPr>
              <a:t>Commissioners</a:t>
            </a:r>
            <a:r>
              <a:rPr lang="pl-PL">
                <a:cs typeface="Calibri"/>
              </a:rPr>
              <a:t> of the 2019-2024 term of </a:t>
            </a:r>
            <a:r>
              <a:rPr lang="pl-PL" err="1">
                <a:cs typeface="Calibri"/>
              </a:rPr>
              <a:t>office</a:t>
            </a:r>
            <a:r>
              <a:rPr lang="pl-PL">
                <a:cs typeface="Calibri"/>
              </a:rPr>
              <a:t>: </a:t>
            </a:r>
            <a:r>
              <a:rPr lang="en-GB">
                <a:cs typeface="Calibri"/>
              </a:rPr>
              <a:t>the Vice-President </a:t>
            </a:r>
            <a:r>
              <a:rPr lang="en-GB" err="1">
                <a:cs typeface="Calibri"/>
              </a:rPr>
              <a:t>Šuica</a:t>
            </a:r>
            <a:r>
              <a:rPr lang="en-GB">
                <a:cs typeface="Calibri"/>
              </a:rPr>
              <a:t> (Democracy and demography), with </a:t>
            </a:r>
            <a:r>
              <a:rPr lang="en-GB" b="0" i="0">
                <a:solidFill>
                  <a:srgbClr val="404040"/>
                </a:solidFill>
                <a:effectLst/>
                <a:latin typeface="arial"/>
                <a:cs typeface="arial"/>
              </a:rPr>
              <a:t>Commissioners</a:t>
            </a:r>
            <a:r>
              <a:rPr lang="en-GB">
                <a:cs typeface="Calibri"/>
              </a:rPr>
              <a:t> Wojciechowski  (Agriculture) and Ferreira (Cohesion and reforms) as lead and co-lead. </a:t>
            </a:r>
          </a:p>
          <a:p>
            <a:endParaRPr lang="en-GB">
              <a:cs typeface="Calibri"/>
            </a:endParaRPr>
          </a:p>
          <a:p>
            <a:r>
              <a:rPr lang="en-GB">
                <a:cs typeface="Calibri"/>
              </a:rPr>
              <a:t>The process resulted in the publication of the European Commission Communication on the long-term vision for EU's rural areas in 2021, </a:t>
            </a:r>
            <a:r>
              <a:rPr lang="en-GB">
                <a:hlinkClick r:id="rId3"/>
              </a:rPr>
              <a:t>https://eur-lex.europa.eu/legal-content/EN/TXT/?uri=CELEX%3A52021DC0345</a:t>
            </a:r>
            <a:r>
              <a:rPr lang="en-GB"/>
              <a:t> .</a:t>
            </a:r>
            <a:endParaRPr lang="en-GB">
              <a:ea typeface="Calibri"/>
              <a:cs typeface="Calibri"/>
            </a:endParaRPr>
          </a:p>
          <a:p>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Since the adoption, there has been constructive </a:t>
            </a:r>
            <a:r>
              <a:rPr lang="en-GB" sz="1200" b="1" kern="1200">
                <a:solidFill>
                  <a:schemeClr val="tx1"/>
                </a:solidFill>
                <a:effectLst/>
                <a:latin typeface="+mn-lt"/>
                <a:ea typeface="+mn-ea"/>
                <a:cs typeface="+mn-cs"/>
              </a:rPr>
              <a:t>dialogue with EU institutions and bodies</a:t>
            </a:r>
            <a:r>
              <a:rPr lang="en-GB" sz="1200" kern="1200">
                <a:solidFill>
                  <a:schemeClr val="tx1"/>
                </a:solidFill>
                <a:effectLst/>
                <a:latin typeface="+mn-lt"/>
                <a:ea typeface="+mn-ea"/>
                <a:cs typeface="+mn-cs"/>
              </a:rPr>
              <a:t>.</a:t>
            </a:r>
            <a:endParaRPr lang="en-GB" sz="1200" kern="1200">
              <a:solidFill>
                <a:schemeClr val="tx1"/>
              </a:solidFill>
              <a:effectLst/>
              <a:latin typeface="+mn-lt"/>
              <a:ea typeface="Calibri"/>
              <a:cs typeface="Calibri"/>
            </a:endParaRPr>
          </a:p>
          <a:p>
            <a:r>
              <a:rPr lang="en-GB">
                <a:cs typeface="Calibri"/>
              </a:rPr>
              <a:t>The Communication triggered political reactions from the Council of the EU, the European Parliament, the Committee of the Regions, the Economic and Social Committee who reacted positively to the Communication. </a:t>
            </a:r>
            <a:endParaRPr lang="en-GB">
              <a:ea typeface="Calibri"/>
              <a:cs typeface="Calibri"/>
            </a:endParaRPr>
          </a:p>
          <a:p>
            <a:pPr marL="0" lvl="0" indent="0">
              <a:buFont typeface="Arial" panose="020B0604020202020204" pitchFamily="34" charset="0"/>
              <a:buNone/>
            </a:pPr>
            <a:endParaRPr lang="en-GB" sz="1200" kern="1200">
              <a:solidFill>
                <a:schemeClr val="tx1"/>
              </a:solidFill>
              <a:effectLst/>
              <a:latin typeface="+mn-lt"/>
              <a:ea typeface="+mn-ea"/>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5</a:t>
            </a:fld>
            <a:endParaRPr lang="fr-BE"/>
          </a:p>
        </p:txBody>
      </p:sp>
    </p:spTree>
    <p:extLst>
      <p:ext uri="{BB962C8B-B14F-4D97-AF65-F5344CB8AC3E}">
        <p14:creationId xmlns:p14="http://schemas.microsoft.com/office/powerpoint/2010/main" val="3562806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EDAE4-FC10-FA5D-1437-803283E10A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AA102-F357-2372-5DEF-43D6E7602B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515D7B-0376-20BA-D3C3-984EBCA9D4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Declaration, adopted by the Rural Pact Coordination Group (RPCG) on 12 December 2024, sets out a strategic proposal for the post-2027 EU funds and policies to address the challenges faced by rural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algn="l">
              <a:buNone/>
            </a:pPr>
            <a:r>
              <a:rPr lang="en-GB"/>
              <a:t>The </a:t>
            </a:r>
            <a:r>
              <a:rPr lang="en-GB">
                <a:hlinkClick r:id="rId3">
                  <a:extLst>
                    <a:ext uri="{A12FA001-AC4F-418D-AE19-62706E023703}">
                      <ahyp:hlinkClr xmlns:ahyp="http://schemas.microsoft.com/office/drawing/2018/hyperlinkcolor" val="tx"/>
                    </a:ext>
                  </a:extLst>
                </a:hlinkClick>
              </a:rPr>
              <a:t>Declaration</a:t>
            </a:r>
            <a:r>
              <a:rPr lang="en-GB"/>
              <a:t> calls for a strong shift in future policies to ensure the sustainability and resilience of EU’s rural areas in the long run, suggesting:</a:t>
            </a:r>
          </a:p>
          <a:p>
            <a:pPr marL="171450" indent="-171450" algn="l">
              <a:buFont typeface="Arial" panose="020B0604020202020204" pitchFamily="34" charset="0"/>
              <a:buChar char="•"/>
            </a:pPr>
            <a:r>
              <a:rPr lang="en-GB" b="1"/>
              <a:t>Increased and streamlined funding for rural areas</a:t>
            </a:r>
            <a:r>
              <a:rPr lang="en-GB"/>
              <a:t> through a compulsory minimum allocation to rural areas from all post-2027 EU funds and a better resourcing of community-led, place-based approaches, such as LEADER and Smart Villages;</a:t>
            </a:r>
          </a:p>
          <a:p>
            <a:pPr marL="171450" indent="-171450" algn="l">
              <a:buFont typeface="Arial" panose="020B0604020202020204" pitchFamily="34" charset="0"/>
              <a:buChar char="•"/>
            </a:pPr>
            <a:r>
              <a:rPr lang="en-GB" b="1"/>
              <a:t>Enhanced coordination among relevant administrative bodies at all governance levels</a:t>
            </a:r>
            <a:r>
              <a:rPr lang="en-GB"/>
              <a:t>, compulsory implementation of the Rural Pact model, including multi-fund and multi-stakeholder coordination, and guidance and training for the implementation of ‘rural proofing’;</a:t>
            </a:r>
          </a:p>
          <a:p>
            <a:pPr marL="171450" indent="-171450" algn="l">
              <a:buFont typeface="Arial" panose="020B0604020202020204" pitchFamily="34" charset="0"/>
              <a:buChar char="•"/>
            </a:pPr>
            <a:r>
              <a:rPr lang="en-GB" b="1"/>
              <a:t>Capacity building for local actors</a:t>
            </a:r>
            <a:r>
              <a:rPr lang="en-GB"/>
              <a:t>, including on access to funding, tailored interventions reflecting the diversity of rural areas and their particular needs, and extended use of data to inform evidence- and result-based future policies.</a:t>
            </a:r>
          </a:p>
          <a:p>
            <a:pPr marL="171450" indent="-171450" algn="l">
              <a:buFont typeface="Arial" panose="020B0604020202020204" pitchFamily="34" charset="0"/>
              <a:buChar char="•"/>
            </a:pPr>
            <a:endParaRPr lang="en-GB"/>
          </a:p>
          <a:p>
            <a:pPr marL="0" indent="0" algn="l">
              <a:buFont typeface="Arial" panose="020B0604020202020204" pitchFamily="34" charset="0"/>
              <a:buNone/>
            </a:pPr>
            <a:r>
              <a:rPr lang="en-GB"/>
              <a:t>The Declaration was developed through a strong participatory process involving </a:t>
            </a:r>
            <a:r>
              <a:rPr lang="en-GB">
                <a:hlinkClick r:id="rId4">
                  <a:extLst>
                    <a:ext uri="{A12FA001-AC4F-418D-AE19-62706E023703}">
                      <ahyp:hlinkClr xmlns:ahyp="http://schemas.microsoft.com/office/drawing/2018/hyperlinkcolor" val="tx"/>
                    </a:ext>
                  </a:extLst>
                </a:hlinkClick>
              </a:rPr>
              <a:t>RPCG members.</a:t>
            </a:r>
            <a:endParaRPr lang="en-GB"/>
          </a:p>
          <a:p>
            <a:pPr marL="0" indent="0" algn="l">
              <a:buFont typeface="Arial" panose="020B0604020202020204" pitchFamily="34" charset="0"/>
              <a:buNone/>
            </a:pPr>
            <a:endParaRPr lang="en-GB"/>
          </a:p>
          <a:p>
            <a:pPr marL="0" indent="0" algn="l">
              <a:buFont typeface="Arial" panose="020B0604020202020204" pitchFamily="34" charset="0"/>
              <a:buNone/>
            </a:pPr>
            <a:r>
              <a:rPr lang="en-GB"/>
              <a:t>https://ruralpact.rural-vision.europa.eu/publications/rural-pact-coordination-group-rpcg-declaration-future-rural-areas-and-rural_en</a:t>
            </a:r>
          </a:p>
        </p:txBody>
      </p:sp>
      <p:sp>
        <p:nvSpPr>
          <p:cNvPr id="4" name="Slide Number Placeholder 3">
            <a:extLst>
              <a:ext uri="{FF2B5EF4-FFF2-40B4-BE49-F238E27FC236}">
                <a16:creationId xmlns:a16="http://schemas.microsoft.com/office/drawing/2014/main" id="{1E339270-2C9F-58DD-52D0-80466ACADF40}"/>
              </a:ext>
            </a:extLst>
          </p:cNvPr>
          <p:cNvSpPr>
            <a:spLocks noGrp="1"/>
          </p:cNvSpPr>
          <p:nvPr>
            <p:ph type="sldNum" sz="quarter" idx="5"/>
          </p:nvPr>
        </p:nvSpPr>
        <p:spPr/>
        <p:txBody>
          <a:bodyPr/>
          <a:lstStyle/>
          <a:p>
            <a:fld id="{0A113F67-51C8-4CFB-9E3C-6CC6536DE695}" type="slidenum">
              <a:rPr lang="fr-BE" smtClean="0"/>
              <a:t>35</a:t>
            </a:fld>
            <a:endParaRPr lang="fr-BE"/>
          </a:p>
        </p:txBody>
      </p:sp>
    </p:spTree>
    <p:extLst>
      <p:ext uri="{BB962C8B-B14F-4D97-AF65-F5344CB8AC3E}">
        <p14:creationId xmlns:p14="http://schemas.microsoft.com/office/powerpoint/2010/main" val="121949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Commission Communication sets out the key policy and budgetary challenges that will shape the next EU long-term budget, post 2027. </a:t>
            </a:r>
          </a:p>
          <a:p>
            <a:endParaRPr lang="en-GB"/>
          </a:p>
          <a:p>
            <a:pPr algn="l">
              <a:buNone/>
            </a:pPr>
            <a:r>
              <a:rPr lang="en-GB"/>
              <a:t>The </a:t>
            </a:r>
            <a:r>
              <a:rPr lang="en-GB">
                <a:hlinkClick r:id="rId3">
                  <a:extLst>
                    <a:ext uri="{A12FA001-AC4F-418D-AE19-62706E023703}">
                      <ahyp:hlinkClr xmlns:ahyp="http://schemas.microsoft.com/office/drawing/2018/hyperlinkcolor" val="tx"/>
                    </a:ext>
                  </a:extLst>
                </a:hlinkClick>
              </a:rPr>
              <a:t>Communication</a:t>
            </a:r>
            <a:r>
              <a:rPr lang="en-GB"/>
              <a:t> lays the groundwork for reflections on how to adapt the EU's long-term budget to evolving needs and priorities. It outlines the key policy and budgetary challenges that will shape the design of the next Multiannual Financial Framework (MFF). These include growing geopolitical tensions, irregular migration, food security and nature protection, climate change, remaining barriers within the single market.</a:t>
            </a:r>
          </a:p>
          <a:p>
            <a:pPr algn="l">
              <a:buNone/>
            </a:pPr>
            <a:endParaRPr lang="en-GB"/>
          </a:p>
          <a:p>
            <a:pPr algn="l">
              <a:buNone/>
            </a:pPr>
            <a:r>
              <a:rPr lang="en-GB"/>
              <a:t>The document sets out a new approach towards making the EU budget simpler, more impactful, and more focused. It calls for a true policy-based budget ensuring synergies between policies; greater simplification, coherence, focus on performance; maximising public investment and leveraging private capital; a balance between predictability for long-term investments and flexibility to respond to crises.</a:t>
            </a:r>
          </a:p>
          <a:p>
            <a:pPr algn="l">
              <a:buNone/>
            </a:pPr>
            <a:endParaRPr lang="en-GB"/>
          </a:p>
          <a:p>
            <a:pPr algn="l"/>
            <a:r>
              <a:rPr lang="en-GB"/>
              <a:t>The new approach to the EU budget also includes a plan for each country with key reforms and investments, designed and implemented in partnership with national, regional, and local authorities, a new Competitiveness Fund, and modernised revenues.</a:t>
            </a:r>
          </a:p>
          <a:p>
            <a:pPr algn="l"/>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In parallel, the Commission invited all Europeans to have their say on the next budget and the policies it should support through a series of public consultations (these closed on 6 May 2025).</a:t>
            </a:r>
          </a:p>
          <a:p>
            <a:pPr algn="l"/>
            <a:endParaRPr lang="en-GB" b="0" i="0">
              <a:solidFill>
                <a:srgbClr val="0E2808"/>
              </a:solidFill>
              <a:effectLst/>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36</a:t>
            </a:fld>
            <a:endParaRPr lang="fr-BE"/>
          </a:p>
        </p:txBody>
      </p:sp>
    </p:spTree>
    <p:extLst>
      <p:ext uri="{BB962C8B-B14F-4D97-AF65-F5344CB8AC3E}">
        <p14:creationId xmlns:p14="http://schemas.microsoft.com/office/powerpoint/2010/main" val="3381680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13797-3ADB-0D9F-92F1-3873ADCFC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B625A-5F66-C79B-5FFD-43A1FB727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1D1F2-1772-179B-F042-801AA36D7AC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t>A new </a:t>
            </a:r>
            <a:r>
              <a:rPr lang="en-GB"/>
              <a:t>Vision for Agriculture and Food was adopted by the European Commission in February 2025. This vision complements the long-term vision for EU’s rural areas (launched in 2021).</a:t>
            </a:r>
            <a:endParaRPr lang="en-IE"/>
          </a:p>
          <a:p>
            <a:pPr marL="0" marR="0" lvl="0" indent="0" algn="l" defTabSz="914400" rtl="0" eaLnBrk="1" fontAlgn="auto" latinLnBrk="0" hangingPunct="1">
              <a:lnSpc>
                <a:spcPct val="100000"/>
              </a:lnSpc>
              <a:spcBef>
                <a:spcPts val="0"/>
              </a:spcBef>
              <a:spcAft>
                <a:spcPts val="0"/>
              </a:spcAft>
              <a:buClrTx/>
              <a:buSzTx/>
              <a:buFontTx/>
              <a:buNone/>
              <a:tabLst/>
              <a:defRPr/>
            </a:pPr>
            <a:endParaRPr lang="en-IE"/>
          </a:p>
          <a:p>
            <a:pPr marL="0" marR="0" lvl="0" indent="0" algn="l" defTabSz="914400" rtl="0" eaLnBrk="1" fontAlgn="auto" latinLnBrk="0" hangingPunct="1">
              <a:lnSpc>
                <a:spcPct val="100000"/>
              </a:lnSpc>
              <a:spcBef>
                <a:spcPts val="0"/>
              </a:spcBef>
              <a:spcAft>
                <a:spcPts val="0"/>
              </a:spcAft>
              <a:buClrTx/>
              <a:buSzTx/>
              <a:buFontTx/>
              <a:buNone/>
              <a:tabLst/>
              <a:defRPr/>
            </a:pPr>
            <a:r>
              <a:rPr lang="en-GB"/>
              <a:t>It sets out a roadmap on the future of farming and food in the European Union, outlining a vision for an attractive, competitive, resilient, future-oriented and fair agri-food system. Living and working conditions in rural areas are among the Vision’s four priority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algn="l">
              <a:buNone/>
            </a:pPr>
            <a:r>
              <a:rPr lang="en-GB"/>
              <a:t>The Vision considers simplification of EU rules, research, innovation and digitalisation cross-cutting drivers across its four priority areas:</a:t>
            </a:r>
          </a:p>
          <a:p>
            <a:pPr marL="171450" indent="-171450" algn="l">
              <a:buFont typeface="Arial" panose="020B0604020202020204" pitchFamily="34" charset="0"/>
              <a:buChar char="•"/>
            </a:pPr>
            <a:r>
              <a:rPr lang="en-GB"/>
              <a:t>an attractive agri-food sector that ensures a fair standard of living;</a:t>
            </a:r>
          </a:p>
          <a:p>
            <a:pPr marL="171450" indent="-171450" algn="l">
              <a:buFont typeface="Arial" panose="020B0604020202020204" pitchFamily="34" charset="0"/>
              <a:buChar char="•"/>
            </a:pPr>
            <a:r>
              <a:rPr lang="en-GB"/>
              <a:t>a competitive and resilient sector in the face of global challenges;</a:t>
            </a:r>
          </a:p>
          <a:p>
            <a:pPr marL="171450" indent="-171450" algn="l">
              <a:buFont typeface="Arial" panose="020B0604020202020204" pitchFamily="34" charset="0"/>
              <a:buChar char="•"/>
            </a:pPr>
            <a:r>
              <a:rPr lang="en-GB"/>
              <a:t>a future-proof sector that works hand-in-hand with nature; and</a:t>
            </a:r>
          </a:p>
          <a:p>
            <a:pPr marL="171450" indent="-171450" algn="l">
              <a:buFont typeface="Arial" panose="020B0604020202020204" pitchFamily="34" charset="0"/>
              <a:buChar char="•"/>
            </a:pPr>
            <a:r>
              <a:rPr lang="en-GB"/>
              <a:t>valuing food and fostering fair living and working condition in vibrant rural areas.</a:t>
            </a:r>
          </a:p>
          <a:p>
            <a:endParaRPr lang="en-IE"/>
          </a:p>
        </p:txBody>
      </p:sp>
      <p:sp>
        <p:nvSpPr>
          <p:cNvPr id="4" name="Slide Number Placeholder 3">
            <a:extLst>
              <a:ext uri="{FF2B5EF4-FFF2-40B4-BE49-F238E27FC236}">
                <a16:creationId xmlns:a16="http://schemas.microsoft.com/office/drawing/2014/main" id="{615DE537-FFA5-D405-F1C7-5D6B86D029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59CF2995-AB43-4B7C-B8CD-9DC7C3692A9C}" type="slidenum">
              <a:rPr kumimoji="0" lang="en-GB"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GB"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16741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GB"/>
              <a:t>Outlining the main elements of fostering fair living and working conditions in vibrant rural areas, the </a:t>
            </a:r>
            <a:r>
              <a:rPr lang="en-GB">
                <a:hlinkClick r:id="rId3">
                  <a:extLst>
                    <a:ext uri="{A12FA001-AC4F-418D-AE19-62706E023703}">
                      <ahyp:hlinkClr xmlns:ahyp="http://schemas.microsoft.com/office/drawing/2018/hyperlinkcolor" val="tx"/>
                    </a:ext>
                  </a:extLst>
                </a:hlinkClick>
              </a:rPr>
              <a:t>Vision</a:t>
            </a:r>
            <a:r>
              <a:rPr lang="en-GB"/>
              <a:t> for agriculture and food highlights the importance of strengthening the Rural Pact as a key instrument for dialogue and engagement of civil society and rural communities. </a:t>
            </a:r>
          </a:p>
          <a:p>
            <a:pPr algn="l">
              <a:buNone/>
            </a:pPr>
            <a:endParaRPr lang="en-GB"/>
          </a:p>
          <a:p>
            <a:pPr algn="l">
              <a:buNone/>
            </a:pPr>
            <a:r>
              <a:rPr lang="en-GB"/>
              <a:t>The rural proofing principle, including territorial impact assessments, is expected to be further operationalised and sufficiently resourced at EU level.</a:t>
            </a:r>
          </a:p>
          <a:p>
            <a:pPr algn="l">
              <a:buNone/>
            </a:pPr>
            <a:r>
              <a:rPr lang="en-GB"/>
              <a:t>Additionally, the Vision anticipates an update of the </a:t>
            </a:r>
            <a:r>
              <a:rPr lang="en-GB">
                <a:hlinkClick r:id="rId4">
                  <a:extLst>
                    <a:ext uri="{A12FA001-AC4F-418D-AE19-62706E023703}">
                      <ahyp:hlinkClr xmlns:ahyp="http://schemas.microsoft.com/office/drawing/2018/hyperlinkcolor" val="tx"/>
                    </a:ext>
                  </a:extLst>
                </a:hlinkClick>
              </a:rPr>
              <a:t>EU Rural Action Plan</a:t>
            </a:r>
            <a:r>
              <a:rPr lang="en-GB"/>
              <a:t> in </a:t>
            </a:r>
            <a:r>
              <a:rPr lang="en-GB">
                <a:highlight>
                  <a:srgbClr val="FFFF00"/>
                </a:highlight>
              </a:rPr>
              <a:t>2025</a:t>
            </a:r>
            <a:r>
              <a:rPr lang="en-GB"/>
              <a:t>, to be consolidated with projects, initiatives and actions from numerous EU policies to respond to the post-2027 policy priorities.</a:t>
            </a:r>
          </a:p>
          <a:p>
            <a:pPr algn="l">
              <a:buNone/>
            </a:pPr>
            <a:endParaRPr lang="en-GB"/>
          </a:p>
          <a:p>
            <a:pPr algn="l"/>
            <a:r>
              <a:rPr lang="en-GB"/>
              <a:t>Participatory, local development tools, such as LEADER/CLLD and Smart Villages, will be further strengthened, while the ‘functional rural areas’ concept will be further developed to address the gap in availability and affordability of services for rural residents.</a:t>
            </a:r>
          </a:p>
        </p:txBody>
      </p:sp>
      <p:sp>
        <p:nvSpPr>
          <p:cNvPr id="4" name="Slide Number Placeholder 3"/>
          <p:cNvSpPr>
            <a:spLocks noGrp="1"/>
          </p:cNvSpPr>
          <p:nvPr>
            <p:ph type="sldNum" sz="quarter" idx="5"/>
          </p:nvPr>
        </p:nvSpPr>
        <p:spPr/>
        <p:txBody>
          <a:bodyPr/>
          <a:lstStyle/>
          <a:p>
            <a:fld id="{0A113F67-51C8-4CFB-9E3C-6CC6536DE695}" type="slidenum">
              <a:rPr lang="fr-BE" smtClean="0"/>
              <a:t>38</a:t>
            </a:fld>
            <a:endParaRPr lang="fr-BE"/>
          </a:p>
        </p:txBody>
      </p:sp>
    </p:spTree>
    <p:extLst>
      <p:ext uri="{BB962C8B-B14F-4D97-AF65-F5344CB8AC3E}">
        <p14:creationId xmlns:p14="http://schemas.microsoft.com/office/powerpoint/2010/main" val="1352568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4A4E9-1D9E-186D-9BDE-22F761720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1C1F5-E48D-8245-17C6-CC66DF7465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1412E2-7A9D-CE9F-6AE2-F781B41CD779}"/>
              </a:ext>
            </a:extLst>
          </p:cNvPr>
          <p:cNvSpPr>
            <a:spLocks noGrp="1"/>
          </p:cNvSpPr>
          <p:nvPr>
            <p:ph type="body" idx="1"/>
          </p:nvPr>
        </p:nvSpPr>
        <p:spPr/>
        <p:txBody>
          <a:bodyPr/>
          <a:lstStyle/>
          <a:p>
            <a:r>
              <a:rPr lang="en-GB" b="0"/>
              <a:t>The Strategy for Generational Renewal in Agriculture </a:t>
            </a:r>
            <a:r>
              <a:rPr lang="en-GB"/>
              <a:t>aims to revitalise rural areas by enabling a new generation of farmers to thrive and by strengthening the social and economic fabric of rural communities. </a:t>
            </a:r>
          </a:p>
          <a:p>
            <a:r>
              <a:rPr lang="en-GB"/>
              <a:t>It addresses </a:t>
            </a:r>
            <a:r>
              <a:rPr lang="en-GB" b="0"/>
              <a:t>rural development challenges </a:t>
            </a:r>
            <a:r>
              <a:rPr lang="en-GB"/>
              <a:t>by:</a:t>
            </a:r>
            <a:endParaRPr lang="en-US">
              <a:ea typeface="Calibri"/>
              <a:cs typeface="Calibri"/>
            </a:endParaRPr>
          </a:p>
          <a:p>
            <a:pPr marL="171450" indent="-171450">
              <a:buFont typeface="Arial"/>
              <a:buChar char="•"/>
            </a:pPr>
            <a:r>
              <a:rPr lang="en-GB" b="1"/>
              <a:t>Improving access to land and fair farm succession</a:t>
            </a:r>
            <a:r>
              <a:rPr lang="en-GB"/>
              <a:t>, ensuring land remains productive and supports vibrant rural economies. </a:t>
            </a:r>
            <a:endParaRPr lang="en-GB">
              <a:ea typeface="Calibri"/>
              <a:cs typeface="Calibri"/>
            </a:endParaRPr>
          </a:p>
          <a:p>
            <a:pPr marL="171450" indent="-171450">
              <a:buFont typeface="Arial"/>
              <a:buChar char="•"/>
            </a:pPr>
            <a:r>
              <a:rPr lang="en-GB" b="1"/>
              <a:t>Enhancing financial access and support systems</a:t>
            </a:r>
            <a:r>
              <a:rPr lang="en-GB"/>
              <a:t>, including starter packages, investment grants and tailored credit instruments — making farm entry and growth easier in rural territories. </a:t>
            </a:r>
            <a:endParaRPr lang="en-GB">
              <a:ea typeface="Calibri"/>
              <a:cs typeface="Calibri"/>
            </a:endParaRPr>
          </a:p>
          <a:p>
            <a:pPr marL="171450" indent="-171450">
              <a:buFont typeface="Arial"/>
              <a:buChar char="•"/>
            </a:pPr>
            <a:r>
              <a:rPr lang="en-GB" b="1"/>
              <a:t>Supporting training, innovation, and skills development</a:t>
            </a:r>
            <a:r>
              <a:rPr lang="en-GB"/>
              <a:t>, linked with advisory services and exchange programmes, helping rural areas adopt modern practices and build resilient rural businesses. </a:t>
            </a:r>
            <a:endParaRPr lang="en-GB">
              <a:ea typeface="Calibri"/>
              <a:cs typeface="Calibri"/>
            </a:endParaRPr>
          </a:p>
          <a:p>
            <a:pPr marL="171450" indent="-171450">
              <a:buFont typeface="Arial"/>
              <a:buChar char="•"/>
            </a:pPr>
            <a:r>
              <a:rPr lang="en-GB" b="1"/>
              <a:t>Promoting quality rural living conditions</a:t>
            </a:r>
            <a:r>
              <a:rPr lang="en-GB"/>
              <a:t>, such as investment in infrastructure, services (healthcare, broadband, transport, childcare), and initiatives that make rural life more attractive and sustainable. </a:t>
            </a:r>
            <a:endParaRPr lang="en-GB">
              <a:ea typeface="Calibri"/>
              <a:cs typeface="Calibri"/>
            </a:endParaRPr>
          </a:p>
          <a:p>
            <a:pPr marL="171450" indent="-171450">
              <a:buFont typeface="Arial"/>
              <a:buChar char="•"/>
            </a:pPr>
            <a:r>
              <a:rPr lang="en-GB" b="1"/>
              <a:t>Encouraging diversification of rural economies</a:t>
            </a:r>
            <a:r>
              <a:rPr lang="en-GB"/>
              <a:t> (e.g., </a:t>
            </a:r>
            <a:r>
              <a:rPr lang="en-GB" err="1"/>
              <a:t>agri</a:t>
            </a:r>
            <a:r>
              <a:rPr lang="en-GB"/>
              <a:t>‑tourism, bioeconomy, renewable energy), strengthening rural development pathways beyond traditional farming. </a:t>
            </a:r>
            <a:endParaRPr lang="en-GB">
              <a:ea typeface="Calibri"/>
              <a:cs typeface="Calibri"/>
            </a:endParaRPr>
          </a:p>
          <a:p>
            <a:endParaRPr lang="en-GB"/>
          </a:p>
          <a:p>
            <a:r>
              <a:rPr lang="en-GB"/>
              <a:t>By aligning agricultural renewal with broader rural development goals, the strategy supports </a:t>
            </a:r>
            <a:r>
              <a:rPr lang="en-GB" b="1"/>
              <a:t>thriving rural communities, stronger local economies, and sustainable land use</a:t>
            </a:r>
            <a:r>
              <a:rPr lang="en-GB"/>
              <a:t>, all of which are central to the EU’s rural development agenda. </a:t>
            </a:r>
            <a:endParaRPr lang="en-GB">
              <a:ea typeface="Calibri"/>
              <a:cs typeface="Calibri"/>
            </a:endParaRPr>
          </a:p>
          <a:p>
            <a:pPr algn="l">
              <a:buNone/>
            </a:pPr>
            <a:endParaRPr lang="en-GB">
              <a:ea typeface="Calibri"/>
              <a:cs typeface="Calibri"/>
            </a:endParaRPr>
          </a:p>
        </p:txBody>
      </p:sp>
      <p:sp>
        <p:nvSpPr>
          <p:cNvPr id="4" name="Slide Number Placeholder 3">
            <a:extLst>
              <a:ext uri="{FF2B5EF4-FFF2-40B4-BE49-F238E27FC236}">
                <a16:creationId xmlns:a16="http://schemas.microsoft.com/office/drawing/2014/main" id="{D0FCFF4D-6C99-9A9C-767F-2D6A298C4119}"/>
              </a:ext>
            </a:extLst>
          </p:cNvPr>
          <p:cNvSpPr>
            <a:spLocks noGrp="1"/>
          </p:cNvSpPr>
          <p:nvPr>
            <p:ph type="sldNum" sz="quarter" idx="5"/>
          </p:nvPr>
        </p:nvSpPr>
        <p:spPr/>
        <p:txBody>
          <a:bodyPr/>
          <a:lstStyle/>
          <a:p>
            <a:fld id="{0A113F67-51C8-4CFB-9E3C-6CC6536DE695}" type="slidenum">
              <a:rPr lang="fr-BE" smtClean="0"/>
              <a:t>39</a:t>
            </a:fld>
            <a:endParaRPr lang="fr-BE"/>
          </a:p>
        </p:txBody>
      </p:sp>
    </p:spTree>
    <p:extLst>
      <p:ext uri="{BB962C8B-B14F-4D97-AF65-F5344CB8AC3E}">
        <p14:creationId xmlns:p14="http://schemas.microsoft.com/office/powerpoint/2010/main" val="3297107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6B90E-AAD5-F0C2-9A13-4F3CBD14A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0A7B7-E35C-41F5-9348-ECB25223D1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13EB0-A09C-22C4-4846-680F134DA6C9}"/>
              </a:ext>
            </a:extLst>
          </p:cNvPr>
          <p:cNvSpPr>
            <a:spLocks noGrp="1"/>
          </p:cNvSpPr>
          <p:nvPr>
            <p:ph type="body" idx="1"/>
          </p:nvPr>
        </p:nvSpPr>
        <p:spPr/>
        <p:txBody>
          <a:bodyPr/>
          <a:lstStyle/>
          <a:p>
            <a:pPr>
              <a:defRPr/>
            </a:pPr>
            <a:r>
              <a:rPr lang="en-IE" b="1"/>
              <a:t>A New Strategy for Generational Renewal in Agriculture</a:t>
            </a:r>
            <a:endParaRPr lang="en-US"/>
          </a:p>
          <a:p>
            <a:pPr>
              <a:defRPr/>
            </a:pPr>
            <a:r>
              <a:rPr lang="en-GB"/>
              <a:t>The </a:t>
            </a:r>
            <a:r>
              <a:rPr lang="en-GB" b="0"/>
              <a:t>Strategy </a:t>
            </a:r>
            <a:r>
              <a:rPr lang="en-GB"/>
              <a:t>was adopted by the European Commission in October 2025. It builds on the EU’s long-term rural development priorities and complements the Vision for Agriculture and Food (2025).</a:t>
            </a:r>
            <a:endParaRPr lang="en-IE"/>
          </a:p>
          <a:p>
            <a:pPr>
              <a:defRPr/>
            </a:pPr>
            <a:r>
              <a:rPr lang="en-GB"/>
              <a:t>The strategy provides a </a:t>
            </a:r>
            <a:r>
              <a:rPr lang="en-GB" b="1"/>
              <a:t>roadmap for empowering young farmers and strengthening rural areas</a:t>
            </a:r>
            <a:r>
              <a:rPr lang="en-GB"/>
              <a:t>, aiming to ensure that farming is sustainable, innovative, and attractive for the next generation. It emphasises improving </a:t>
            </a:r>
            <a:r>
              <a:rPr lang="en-GB" b="1"/>
              <a:t>living and working conditions, supporting farm succession, and fostering vibrant rural communities</a:t>
            </a:r>
            <a:r>
              <a:rPr lang="en-GB"/>
              <a:t>.</a:t>
            </a:r>
          </a:p>
          <a:p>
            <a:pPr>
              <a:defRPr/>
            </a:pPr>
            <a:endParaRPr lang="en-GB"/>
          </a:p>
          <a:p>
            <a:pPr>
              <a:defRPr/>
            </a:pPr>
            <a:endParaRPr lang="en-GB">
              <a:ea typeface="Calibri" panose="020F0502020204030204"/>
              <a:cs typeface="Calibri" panose="020F0502020204030204"/>
            </a:endParaRPr>
          </a:p>
          <a:p>
            <a:pPr>
              <a:defRPr/>
            </a:pPr>
            <a:r>
              <a:rPr lang="en-GB"/>
              <a:t>The strategy focuses on five main pillars:</a:t>
            </a:r>
            <a:endParaRPr lang="en-GB">
              <a:ea typeface="Calibri"/>
              <a:cs typeface="Calibri"/>
            </a:endParaRPr>
          </a:p>
          <a:p>
            <a:r>
              <a:rPr lang="en-GB"/>
              <a:t> </a:t>
            </a:r>
            <a:endParaRPr lang="en-GB">
              <a:ea typeface="Calibri"/>
              <a:cs typeface="Calibri"/>
            </a:endParaRPr>
          </a:p>
          <a:p>
            <a:r>
              <a:rPr lang="en-GB"/>
              <a:t>First, access to credit and finance. The strategy recognises that lack of affordable capital is one of the biggest barriers for new entrants, and therefore promotes financial instruments, guarantees, and investment support for </a:t>
            </a:r>
            <a:r>
              <a:rPr lang="en-GB" b="0"/>
              <a:t>young farmers</a:t>
            </a:r>
            <a:r>
              <a:rPr lang="en-GB"/>
              <a:t>.</a:t>
            </a:r>
          </a:p>
          <a:p>
            <a:r>
              <a:rPr lang="en-GB"/>
              <a:t> </a:t>
            </a:r>
            <a:endParaRPr lang="en-GB">
              <a:ea typeface="Calibri"/>
              <a:cs typeface="Calibri"/>
            </a:endParaRPr>
          </a:p>
          <a:p>
            <a:r>
              <a:rPr lang="en-GB"/>
              <a:t>Second, access to knowledge</a:t>
            </a:r>
            <a:r>
              <a:rPr lang="en-GB" b="0"/>
              <a:t> and </a:t>
            </a:r>
            <a:r>
              <a:rPr lang="en-GB"/>
              <a:t>skills. Farming today requires not only traditional know-how but also digital, environmental, </a:t>
            </a:r>
            <a:r>
              <a:rPr lang="en-GB" b="0"/>
              <a:t>and </a:t>
            </a:r>
            <a:r>
              <a:rPr lang="en-GB"/>
              <a:t>business skills. The strategy strengthens training systems, </a:t>
            </a:r>
            <a:r>
              <a:rPr lang="en-GB" b="0"/>
              <a:t>advisory </a:t>
            </a:r>
            <a:r>
              <a:rPr lang="en-GB"/>
              <a:t>services, and innovation networks to support this.</a:t>
            </a:r>
            <a:endParaRPr lang="en-GB">
              <a:ea typeface="Calibri"/>
              <a:cs typeface="Calibri"/>
            </a:endParaRPr>
          </a:p>
          <a:p>
            <a:r>
              <a:rPr lang="en-GB"/>
              <a:t> </a:t>
            </a:r>
            <a:endParaRPr lang="en-GB">
              <a:ea typeface="Calibri"/>
              <a:cs typeface="Calibri"/>
            </a:endParaRPr>
          </a:p>
          <a:p>
            <a:r>
              <a:rPr lang="en-GB"/>
              <a:t>Third, access to land. This is one of the most structural barriers. The strategy promotes fairer land markets, transparency, and </a:t>
            </a:r>
            <a:r>
              <a:rPr lang="en-GB" b="0"/>
              <a:t>tools</a:t>
            </a:r>
            <a:r>
              <a:rPr lang="en-GB"/>
              <a:t> to support farm transfer and reduce land speculation</a:t>
            </a:r>
            <a:r>
              <a:rPr lang="en-GB" b="0"/>
              <a:t>.</a:t>
            </a:r>
            <a:endParaRPr lang="en-GB"/>
          </a:p>
          <a:p>
            <a:r>
              <a:rPr lang="en-GB"/>
              <a:t> </a:t>
            </a:r>
            <a:endParaRPr lang="en-GB">
              <a:ea typeface="Calibri"/>
              <a:cs typeface="Calibri"/>
            </a:endParaRPr>
          </a:p>
          <a:p>
            <a:r>
              <a:rPr lang="en-GB"/>
              <a:t>Fourth, resilience, fair living conditions, </a:t>
            </a:r>
            <a:r>
              <a:rPr lang="en-GB" b="0"/>
              <a:t>and </a:t>
            </a:r>
            <a:r>
              <a:rPr lang="en-GB"/>
              <a:t>income opportunities. This connects generational renewal to rural attractiveness, because young people will only stay in farming if </a:t>
            </a:r>
            <a:r>
              <a:rPr lang="en-GB" b="0"/>
              <a:t>rural </a:t>
            </a:r>
            <a:r>
              <a:rPr lang="en-GB"/>
              <a:t>areas offer quality infrastructure, services</a:t>
            </a:r>
            <a:r>
              <a:rPr lang="en-GB" b="0"/>
              <a:t>, and </a:t>
            </a:r>
            <a:r>
              <a:rPr lang="en-GB"/>
              <a:t>a decent standard of living</a:t>
            </a:r>
            <a:r>
              <a:rPr lang="en-GB" b="0"/>
              <a:t>.</a:t>
            </a:r>
            <a:endParaRPr lang="en-GB"/>
          </a:p>
          <a:p>
            <a:r>
              <a:rPr lang="en-GB"/>
              <a:t> </a:t>
            </a:r>
            <a:endParaRPr lang="en-GB">
              <a:ea typeface="Calibri"/>
              <a:cs typeface="Calibri"/>
            </a:endParaRPr>
          </a:p>
          <a:p>
            <a:r>
              <a:rPr lang="en-GB"/>
              <a:t>And finally, succession and retirement. The strategy directly addresses the “missing link” between generations by supporting smoother farm transfer </a:t>
            </a:r>
            <a:r>
              <a:rPr lang="en-GB" b="0"/>
              <a:t>and </a:t>
            </a:r>
            <a:r>
              <a:rPr lang="en-GB"/>
              <a:t>ensuring </a:t>
            </a:r>
            <a:r>
              <a:rPr lang="en-GB" b="0"/>
              <a:t>that </a:t>
            </a:r>
            <a:r>
              <a:rPr lang="en-GB"/>
              <a:t>older farmers can retire with dignity while opening space for new entrants</a:t>
            </a:r>
            <a:r>
              <a:rPr lang="en-GB" b="0"/>
              <a:t>.</a:t>
            </a:r>
            <a:endParaRPr lang="en-GB"/>
          </a:p>
          <a:p>
            <a:r>
              <a:rPr lang="en-GB"/>
              <a:t> </a:t>
            </a:r>
            <a:endParaRPr lang="en-GB">
              <a:ea typeface="Calibri"/>
              <a:cs typeface="Calibri"/>
            </a:endParaRPr>
          </a:p>
          <a:p>
            <a:endParaRPr lang="en-GB">
              <a:ea typeface="Calibri"/>
              <a:cs typeface="Calibri"/>
            </a:endParaRPr>
          </a:p>
        </p:txBody>
      </p:sp>
      <p:sp>
        <p:nvSpPr>
          <p:cNvPr id="4" name="Slide Number Placeholder 3">
            <a:extLst>
              <a:ext uri="{FF2B5EF4-FFF2-40B4-BE49-F238E27FC236}">
                <a16:creationId xmlns:a16="http://schemas.microsoft.com/office/drawing/2014/main" id="{36120168-6F69-F6D0-7AA7-4788EE0FD1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59CF2995-AB43-4B7C-B8CD-9DC7C3692A9C}" type="slidenum">
              <a:rPr kumimoji="0" lang="en-GB"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GB"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74552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4A4E9-1D9E-186D-9BDE-22F761720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1C1F5-E48D-8245-17C6-CC66DF7465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1412E2-7A9D-CE9F-6AE2-F781B41CD779}"/>
              </a:ext>
            </a:extLst>
          </p:cNvPr>
          <p:cNvSpPr>
            <a:spLocks noGrp="1"/>
          </p:cNvSpPr>
          <p:nvPr>
            <p:ph type="body" idx="1"/>
          </p:nvPr>
        </p:nvSpPr>
        <p:spPr/>
        <p:txBody>
          <a:bodyPr/>
          <a:lstStyle/>
          <a:p>
            <a:r>
              <a:rPr lang="en-GB" b="0"/>
              <a:t>The Strategy for Generational Renewal in Agriculture </a:t>
            </a:r>
            <a:r>
              <a:rPr lang="en-GB"/>
              <a:t>aims to revitalise rural areas by enabling a new generation of farmers to thrive and by strengthening the social and economic fabric of rural communities. </a:t>
            </a:r>
          </a:p>
          <a:p>
            <a:endParaRPr lang="en-GB">
              <a:ea typeface="Calibri"/>
              <a:cs typeface="Calibri"/>
            </a:endParaRPr>
          </a:p>
          <a:p>
            <a:r>
              <a:rPr lang="en-GB"/>
              <a:t>The strategy emphasises the need to enhance rural living conditions. This includes improving access to essential services such as broadband, transport, healthcare, and childcare. The idea is simple: if rural areas are to attract and retain young people, they must offer the same basic opportunities and quality of life as urban areas. Connectivity and services are not extras, they are preconditions for rural attractiveness.</a:t>
            </a:r>
            <a:endParaRPr lang="en-GB">
              <a:ea typeface="Calibri"/>
              <a:cs typeface="Calibri"/>
            </a:endParaRPr>
          </a:p>
          <a:p>
            <a:endParaRPr lang="en-GB"/>
          </a:p>
          <a:p>
            <a:r>
              <a:rPr lang="en-GB"/>
              <a:t>The strategy also promotes rural economic diversification. Rural areas cannot rely only on traditional agriculture. That is why there is strong support for developing </a:t>
            </a:r>
            <a:r>
              <a:rPr lang="en-GB" err="1"/>
              <a:t>agri</a:t>
            </a:r>
            <a:r>
              <a:rPr lang="en-GB"/>
              <a:t>-tourism, the bioeconomy, and non-farm entrepreneurship. These sectors create additional income opportunities, make rural economies more resilient, and open space for young people with different skills and ambitions to stay or return to rural areas. </a:t>
            </a:r>
          </a:p>
          <a:p>
            <a:endParaRPr lang="en-GB">
              <a:ea typeface="Calibri"/>
              <a:cs typeface="Calibri"/>
            </a:endParaRPr>
          </a:p>
          <a:p>
            <a:r>
              <a:rPr lang="en-GB"/>
              <a:t>It supports local rural development and networking, especially through instruments like LEADER and Community-Led Local Development. These approaches are important because they put decision-making in the hands of local communities. They also encourage cooperation, strengthen local networks, and actively promote the involvement of youth and women, while also addressing rural isolation.</a:t>
            </a:r>
            <a:endParaRPr lang="en-GB">
              <a:ea typeface="Calibri"/>
              <a:cs typeface="Calibri"/>
            </a:endParaRPr>
          </a:p>
          <a:p>
            <a:pPr>
              <a:buFont typeface="Arial"/>
              <a:buChar char="•"/>
            </a:pPr>
            <a:endParaRPr lang="en-GB"/>
          </a:p>
          <a:p>
            <a:r>
              <a:rPr lang="en-GB"/>
              <a:t>Finally, the strategy introduces the idea of Rural Youth Ambassadors, which is about strengthening youth engagement and rural identity. The aim is to give young people a visible role in shaping rural narratives, connecting them across regions, and ensuring that rural youth voices are heard at local, national, and European level.</a:t>
            </a:r>
            <a:endParaRPr lang="en-GB">
              <a:ea typeface="Calibri" panose="020F0502020204030204"/>
              <a:cs typeface="Calibri" panose="020F0502020204030204"/>
            </a:endParaRPr>
          </a:p>
          <a:p>
            <a:endParaRPr lang="en-GB"/>
          </a:p>
          <a:p>
            <a:r>
              <a:rPr lang="en-GB"/>
              <a:t>By aligning agricultural renewal with broader rural development goals, the strategy supports </a:t>
            </a:r>
            <a:r>
              <a:rPr lang="en-GB" b="1"/>
              <a:t>thriving rural communities, stronger local economies, and sustainable land use</a:t>
            </a:r>
            <a:r>
              <a:rPr lang="en-GB"/>
              <a:t>, all of which are central to the EU’s rural development agenda. </a:t>
            </a:r>
            <a:endParaRPr lang="en-GB">
              <a:ea typeface="Calibri"/>
              <a:cs typeface="Calibri"/>
            </a:endParaRPr>
          </a:p>
          <a:p>
            <a:pPr algn="l">
              <a:buNone/>
            </a:pPr>
            <a:endParaRPr lang="en-GB">
              <a:ea typeface="Calibri"/>
              <a:cs typeface="Calibri"/>
            </a:endParaRPr>
          </a:p>
        </p:txBody>
      </p:sp>
      <p:sp>
        <p:nvSpPr>
          <p:cNvPr id="4" name="Slide Number Placeholder 3">
            <a:extLst>
              <a:ext uri="{FF2B5EF4-FFF2-40B4-BE49-F238E27FC236}">
                <a16:creationId xmlns:a16="http://schemas.microsoft.com/office/drawing/2014/main" id="{D0FCFF4D-6C99-9A9C-767F-2D6A298C4119}"/>
              </a:ext>
            </a:extLst>
          </p:cNvPr>
          <p:cNvSpPr>
            <a:spLocks noGrp="1"/>
          </p:cNvSpPr>
          <p:nvPr>
            <p:ph type="sldNum" sz="quarter" idx="5"/>
          </p:nvPr>
        </p:nvSpPr>
        <p:spPr/>
        <p:txBody>
          <a:bodyPr/>
          <a:lstStyle/>
          <a:p>
            <a:fld id="{0A113F67-51C8-4CFB-9E3C-6CC6536DE695}" type="slidenum">
              <a:rPr lang="fr-BE" smtClean="0"/>
              <a:t>41</a:t>
            </a:fld>
            <a:endParaRPr lang="fr-BE"/>
          </a:p>
        </p:txBody>
      </p:sp>
    </p:spTree>
    <p:extLst>
      <p:ext uri="{BB962C8B-B14F-4D97-AF65-F5344CB8AC3E}">
        <p14:creationId xmlns:p14="http://schemas.microsoft.com/office/powerpoint/2010/main" val="3297107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a:t>
            </a:r>
          </a:p>
        </p:txBody>
      </p:sp>
      <p:sp>
        <p:nvSpPr>
          <p:cNvPr id="4" name="Slide Number Placeholder 3"/>
          <p:cNvSpPr>
            <a:spLocks noGrp="1"/>
          </p:cNvSpPr>
          <p:nvPr>
            <p:ph type="sldNum" sz="quarter" idx="5"/>
          </p:nvPr>
        </p:nvSpPr>
        <p:spPr/>
        <p:txBody>
          <a:bodyPr/>
          <a:lstStyle/>
          <a:p>
            <a:fld id="{0A113F67-51C8-4CFB-9E3C-6CC6536DE695}" type="slidenum">
              <a:rPr lang="fr-BE" smtClean="0"/>
              <a:t>42</a:t>
            </a:fld>
            <a:endParaRPr lang="fr-BE"/>
          </a:p>
        </p:txBody>
      </p:sp>
    </p:spTree>
    <p:extLst>
      <p:ext uri="{BB962C8B-B14F-4D97-AF65-F5344CB8AC3E}">
        <p14:creationId xmlns:p14="http://schemas.microsoft.com/office/powerpoint/2010/main" val="1089621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60368-B4D1-4ABB-F14C-5E1C0256F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A9BE87-6587-E398-8E86-E9055A4C9E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0FFB8-76D1-37CC-F6D9-58721ECF5699}"/>
              </a:ext>
            </a:extLst>
          </p:cNvPr>
          <p:cNvSpPr>
            <a:spLocks noGrp="1"/>
          </p:cNvSpPr>
          <p:nvPr>
            <p:ph type="body" idx="1"/>
          </p:nvPr>
        </p:nvSpPr>
        <p:spPr/>
        <p:txBody>
          <a:bodyPr/>
          <a:lstStyle/>
          <a:p>
            <a:r>
              <a:rPr lang="en-GB">
                <a:cs typeface="Calibri"/>
              </a:rPr>
              <a:t>For the</a:t>
            </a:r>
            <a:r>
              <a:rPr lang="en-GB" sz="1200" kern="1200">
                <a:solidFill>
                  <a:schemeClr val="tx1"/>
                </a:solidFill>
                <a:effectLst/>
                <a:latin typeface="+mn-lt"/>
                <a:ea typeface="+mn-ea"/>
                <a:cs typeface="Calibri"/>
              </a:rPr>
              <a:t> 2024-2029 term of the European Commission’s college of Commissioners, the long-term vision for EU’s rural areas falls under the portfolio of two </a:t>
            </a:r>
            <a:r>
              <a:rPr lang="en-GB">
                <a:cs typeface="Calibri"/>
              </a:rPr>
              <a:t>Commissioners</a:t>
            </a:r>
            <a:r>
              <a:rPr lang="en-GB" sz="1200" kern="1200">
                <a:solidFill>
                  <a:schemeClr val="tx1"/>
                </a:solidFill>
                <a:effectLst/>
                <a:latin typeface="+mn-lt"/>
                <a:ea typeface="+mn-ea"/>
                <a:cs typeface="Calibri"/>
              </a:rPr>
              <a:t>:</a:t>
            </a:r>
          </a:p>
          <a:p>
            <a:pPr marL="171450" lvl="0" indent="-171450">
              <a:buFontTx/>
              <a:buChar char="-"/>
            </a:pPr>
            <a:r>
              <a:rPr lang="en-GB">
                <a:cs typeface="Calibri"/>
              </a:rPr>
              <a:t>Raffaele </a:t>
            </a:r>
            <a:r>
              <a:rPr lang="en-GB" err="1">
                <a:cs typeface="Calibri"/>
              </a:rPr>
              <a:t>Fitto</a:t>
            </a:r>
            <a:r>
              <a:rPr lang="en-GB">
                <a:cs typeface="Calibri"/>
              </a:rPr>
              <a:t>: </a:t>
            </a:r>
            <a:r>
              <a:rPr lang="en-GB" b="1">
                <a:cs typeface="Calibri"/>
              </a:rPr>
              <a:t>Executive Vice-President for Cohesion and Reforms</a:t>
            </a:r>
            <a:endParaRPr lang="en-GB" b="1">
              <a:ea typeface="Calibri"/>
              <a:cs typeface="Calibri"/>
            </a:endParaRPr>
          </a:p>
          <a:p>
            <a:pPr marL="171450" lvl="0" indent="-171450">
              <a:buFontTx/>
              <a:buChar char="-"/>
            </a:pPr>
            <a:r>
              <a:rPr lang="en-GB">
                <a:cs typeface="Calibri"/>
              </a:rPr>
              <a:t>Christophe Hansen: </a:t>
            </a:r>
            <a:r>
              <a:rPr lang="en-GB" b="1">
                <a:cs typeface="Calibri"/>
              </a:rPr>
              <a:t>Commissioner for Agriculture and Food</a:t>
            </a:r>
            <a:endParaRPr lang="en-GB" b="1">
              <a:ea typeface="Calibri"/>
              <a:cs typeface="Calibri"/>
            </a:endParaRPr>
          </a:p>
          <a:p>
            <a:pPr marL="171450" lvl="0" indent="-171450">
              <a:buFontTx/>
              <a:buChar char="-"/>
            </a:pPr>
            <a:endParaRPr lang="en-GB" sz="1200" kern="1200">
              <a:solidFill>
                <a:schemeClr val="tx1"/>
              </a:solidFill>
              <a:effectLst/>
              <a:latin typeface="+mn-lt"/>
              <a:ea typeface="+mn-ea"/>
              <a:cs typeface="Calibri"/>
            </a:endParaRPr>
          </a:p>
        </p:txBody>
      </p:sp>
      <p:sp>
        <p:nvSpPr>
          <p:cNvPr id="4" name="Slide Number Placeholder 3">
            <a:extLst>
              <a:ext uri="{FF2B5EF4-FFF2-40B4-BE49-F238E27FC236}">
                <a16:creationId xmlns:a16="http://schemas.microsoft.com/office/drawing/2014/main" id="{89BB2651-BD6A-DF29-0E8E-7E4B44AF9345}"/>
              </a:ext>
            </a:extLst>
          </p:cNvPr>
          <p:cNvSpPr>
            <a:spLocks noGrp="1"/>
          </p:cNvSpPr>
          <p:nvPr>
            <p:ph type="sldNum" sz="quarter" idx="5"/>
          </p:nvPr>
        </p:nvSpPr>
        <p:spPr/>
        <p:txBody>
          <a:bodyPr/>
          <a:lstStyle/>
          <a:p>
            <a:fld id="{0A113F67-51C8-4CFB-9E3C-6CC6536DE695}" type="slidenum">
              <a:rPr lang="fr-BE" smtClean="0"/>
              <a:t>6</a:t>
            </a:fld>
            <a:endParaRPr lang="fr-BE"/>
          </a:p>
        </p:txBody>
      </p:sp>
    </p:spTree>
    <p:extLst>
      <p:ext uri="{BB962C8B-B14F-4D97-AF65-F5344CB8AC3E}">
        <p14:creationId xmlns:p14="http://schemas.microsoft.com/office/powerpoint/2010/main" val="409404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t>A new </a:t>
            </a:r>
            <a:r>
              <a:rPr lang="en-GB"/>
              <a:t>Vision for Agriculture and Food was adopted by the European Commission in February 2025. This vision complements the</a:t>
            </a:r>
            <a:r>
              <a:rPr lang="en-GB" b="0" i="0">
                <a:effectLst/>
                <a:latin typeface="Montserrat"/>
              </a:rPr>
              <a:t> </a:t>
            </a:r>
            <a:r>
              <a:rPr lang="en-GB" sz="1200"/>
              <a:t>long-term vision for EU’s rural areas (launched in 2021) by setting out specific actions for vibrant and well-connected rural areas.</a:t>
            </a:r>
            <a:endParaRPr lang="en-IE"/>
          </a:p>
          <a:p>
            <a:pPr marL="0" marR="0" lvl="0" indent="0" algn="l" defTabSz="914400" rtl="0" eaLnBrk="1" fontAlgn="auto" latinLnBrk="0" hangingPunct="1">
              <a:lnSpc>
                <a:spcPct val="100000"/>
              </a:lnSpc>
              <a:spcBef>
                <a:spcPts val="0"/>
              </a:spcBef>
              <a:spcAft>
                <a:spcPts val="0"/>
              </a:spcAft>
              <a:buClrTx/>
              <a:buSzTx/>
              <a:buFontTx/>
              <a:buNone/>
              <a:tabLst/>
              <a:defRPr/>
            </a:pPr>
            <a:endParaRPr lang="en-IE"/>
          </a:p>
          <a:p>
            <a:pPr marL="0" marR="0" lvl="0" indent="0" algn="l" defTabSz="914400" rtl="0" eaLnBrk="1" fontAlgn="auto" latinLnBrk="0" hangingPunct="1">
              <a:lnSpc>
                <a:spcPct val="100000"/>
              </a:lnSpc>
              <a:spcBef>
                <a:spcPts val="0"/>
              </a:spcBef>
              <a:spcAft>
                <a:spcPts val="0"/>
              </a:spcAft>
              <a:buClrTx/>
              <a:buSzTx/>
              <a:buFontTx/>
              <a:buNone/>
              <a:tabLst/>
              <a:defRPr/>
            </a:pPr>
            <a:r>
              <a:rPr lang="en-GB"/>
              <a:t>The vision represents a roadmap for the future of farming and food in the European Union.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(For more detail on the Vision for Agriculture and Food, see slides 37-38.)</a:t>
            </a:r>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59CF2995-AB43-4B7C-B8CD-9DC7C3692A9C}" type="slidenum">
              <a:rPr kumimoji="0" lang="en-GB" sz="12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10682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a:solidFill>
                  <a:schemeClr val="tx1"/>
                </a:solidFill>
                <a:effectLst/>
                <a:latin typeface="+mn-lt"/>
                <a:ea typeface="+mn-ea"/>
                <a:cs typeface="+mn-cs"/>
              </a:rPr>
              <a:t>Meanwhile, the EU rural vision 2040 continues to support rural regions through:</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The </a:t>
            </a:r>
            <a:r>
              <a:rPr lang="en-GB" sz="1200" b="1" kern="1200">
                <a:solidFill>
                  <a:schemeClr val="tx1"/>
                </a:solidFill>
                <a:effectLst/>
                <a:latin typeface="+mn-lt"/>
                <a:ea typeface="+mn-ea"/>
                <a:cs typeface="+mn-cs"/>
              </a:rPr>
              <a:t>rural action plan</a:t>
            </a:r>
            <a:r>
              <a:rPr lang="en-GB" sz="1200" kern="1200">
                <a:solidFill>
                  <a:schemeClr val="tx1"/>
                </a:solidFill>
                <a:effectLst/>
                <a:latin typeface="+mn-lt"/>
                <a:ea typeface="+mn-ea"/>
                <a:cs typeface="+mn-cs"/>
              </a:rPr>
              <a:t> – actions that the European Commission has been implementing since 2021 (see slide 11); an update of the plan is expected in 2026.</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The </a:t>
            </a:r>
            <a:r>
              <a:rPr lang="en-GB" sz="1200" b="1" kern="1200">
                <a:solidFill>
                  <a:schemeClr val="tx1"/>
                </a:solidFill>
                <a:effectLst/>
                <a:latin typeface="+mn-lt"/>
                <a:ea typeface="+mn-ea"/>
                <a:cs typeface="+mn-cs"/>
              </a:rPr>
              <a:t>Rural Pact </a:t>
            </a:r>
            <a:r>
              <a:rPr lang="en-GB" sz="1200" kern="1200">
                <a:solidFill>
                  <a:schemeClr val="tx1"/>
                </a:solidFill>
                <a:effectLst/>
                <a:latin typeface="+mn-lt"/>
                <a:ea typeface="+mn-ea"/>
                <a:cs typeface="+mn-cs"/>
              </a:rPr>
              <a:t>–</a:t>
            </a:r>
            <a:r>
              <a:rPr lang="en-GB" sz="1200" b="1" kern="1200">
                <a:solidFill>
                  <a:schemeClr val="tx1"/>
                </a:solidFill>
                <a:effectLst/>
                <a:latin typeface="+mn-lt"/>
                <a:ea typeface="+mn-ea"/>
                <a:cs typeface="+mn-cs"/>
              </a:rPr>
              <a:t> </a:t>
            </a:r>
            <a:r>
              <a:rPr lang="en-GB" sz="1200" b="0" kern="1200">
                <a:solidFill>
                  <a:schemeClr val="tx1"/>
                </a:solidFill>
                <a:effectLst/>
                <a:latin typeface="+mn-lt"/>
                <a:ea typeface="+mn-ea"/>
                <a:cs typeface="+mn-cs"/>
              </a:rPr>
              <a:t>a stakeholder collaboration (see slides 16 to 22)</a:t>
            </a:r>
            <a:r>
              <a:rPr lang="en-GB" sz="1200" kern="1200">
                <a:solidFill>
                  <a:schemeClr val="tx1"/>
                </a:solidFill>
                <a:effectLst/>
                <a:latin typeface="+mn-lt"/>
                <a:ea typeface="+mn-ea"/>
                <a:cs typeface="+mn-cs"/>
              </a:rPr>
              <a:t>.</a:t>
            </a:r>
          </a:p>
          <a:p>
            <a:pPr marL="0" lvl="0" indent="0">
              <a:buFont typeface="Arial" panose="020B0604020202020204" pitchFamily="34" charset="0"/>
              <a:buNone/>
            </a:pP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a:solidFill>
                <a:schemeClr val="tx1"/>
              </a:solidFill>
              <a:effectLst/>
              <a:latin typeface="+mn-lt"/>
              <a:ea typeface="+mn-ea"/>
              <a:cs typeface="+mn-cs"/>
            </a:endParaRPr>
          </a:p>
          <a:p>
            <a:pPr marL="0" lvl="0" indent="0">
              <a:buFont typeface="Arial" panose="020B0604020202020204" pitchFamily="34" charset="0"/>
              <a:buNone/>
            </a:pPr>
            <a:r>
              <a:rPr lang="en-GB" sz="1200" kern="1200">
                <a:solidFill>
                  <a:schemeClr val="tx1"/>
                </a:solidFill>
                <a:effectLst/>
                <a:latin typeface="+mn-lt"/>
                <a:ea typeface="+mn-ea"/>
                <a:cs typeface="+mn-cs"/>
              </a:rPr>
              <a:t>The European Commission’s rural vision </a:t>
            </a:r>
            <a:r>
              <a:rPr lang="en-GB" sz="1200" b="1" kern="1200">
                <a:solidFill>
                  <a:schemeClr val="tx1"/>
                </a:solidFill>
                <a:effectLst/>
                <a:latin typeface="+mn-lt"/>
                <a:ea typeface="+mn-ea"/>
                <a:cs typeface="+mn-cs"/>
              </a:rPr>
              <a:t>prepares the ground for future action, but does not bring new funds</a:t>
            </a:r>
            <a:r>
              <a:rPr lang="en-GB" sz="1200" kern="1200">
                <a:solidFill>
                  <a:schemeClr val="tx1"/>
                </a:solidFill>
                <a:effectLst/>
                <a:latin typeface="+mn-lt"/>
                <a:ea typeface="+mn-ea"/>
                <a:cs typeface="+mn-cs"/>
              </a:rPr>
              <a:t>. For now, stakeholders have to </a:t>
            </a:r>
            <a:r>
              <a:rPr lang="en-GB" sz="1200" b="1" kern="1200">
                <a:solidFill>
                  <a:schemeClr val="tx1"/>
                </a:solidFill>
                <a:effectLst/>
                <a:latin typeface="+mn-lt"/>
                <a:ea typeface="+mn-ea"/>
                <a:cs typeface="+mn-cs"/>
              </a:rPr>
              <a:t>use existing policies and funds</a:t>
            </a:r>
            <a:r>
              <a:rPr lang="en-GB" sz="1200" kern="1200">
                <a:solidFill>
                  <a:schemeClr val="tx1"/>
                </a:solidFill>
                <a:effectLst/>
                <a:latin typeface="+mn-lt"/>
                <a:ea typeface="+mn-ea"/>
                <a:cs typeface="+mn-cs"/>
              </a:rPr>
              <a:t>, as they have been </a:t>
            </a:r>
            <a:r>
              <a:rPr lang="en-GB" sz="1200" b="1" kern="1200">
                <a:solidFill>
                  <a:schemeClr val="tx1"/>
                </a:solidFill>
                <a:effectLst/>
                <a:latin typeface="+mn-lt"/>
                <a:ea typeface="+mn-ea"/>
                <a:cs typeface="+mn-cs"/>
              </a:rPr>
              <a:t>agreed by the European Parliament and Member States</a:t>
            </a:r>
            <a:r>
              <a:rPr lang="en-GB" sz="1200" kern="1200">
                <a:solidFill>
                  <a:schemeClr val="tx1"/>
                </a:solidFill>
                <a:effectLst/>
                <a:latin typeface="+mn-lt"/>
                <a:ea typeface="+mn-ea"/>
                <a:cs typeface="+mn-cs"/>
              </a:rPr>
              <a:t> in the Council, before the adoption of the rural vision.</a:t>
            </a:r>
          </a:p>
          <a:p>
            <a:pPr marL="0" lvl="0" indent="0">
              <a:buFont typeface="Arial" panose="020B0604020202020204" pitchFamily="34" charset="0"/>
              <a:buNone/>
            </a:pPr>
            <a:endParaRPr lang="en-GB" sz="1200" kern="1200">
              <a:solidFill>
                <a:schemeClr val="tx1"/>
              </a:solidFill>
              <a:effectLst/>
              <a:latin typeface="+mn-lt"/>
              <a:ea typeface="+mn-ea"/>
              <a:cs typeface="+mn-cs"/>
            </a:endParaRPr>
          </a:p>
          <a:p>
            <a:pPr marL="0" lvl="0" indent="0">
              <a:buFont typeface="Arial" panose="020B0604020202020204" pitchFamily="34" charset="0"/>
              <a:buNone/>
            </a:pPr>
            <a:r>
              <a:rPr lang="en-GB" sz="1200" kern="1200">
                <a:solidFill>
                  <a:schemeClr val="tx1"/>
                </a:solidFill>
                <a:effectLst/>
                <a:latin typeface="+mn-lt"/>
                <a:ea typeface="+mn-ea"/>
                <a:cs typeface="+mn-cs"/>
              </a:rPr>
              <a:t>The rural vision brought together the </a:t>
            </a:r>
            <a:r>
              <a:rPr lang="en-GB" sz="1200" b="1" kern="1200">
                <a:solidFill>
                  <a:schemeClr val="tx1"/>
                </a:solidFill>
                <a:effectLst/>
                <a:latin typeface="+mn-lt"/>
                <a:ea typeface="+mn-ea"/>
                <a:cs typeface="+mn-cs"/>
              </a:rPr>
              <a:t>common aspirations of Europeans on how they would like rural areas to be in the future</a:t>
            </a:r>
            <a:r>
              <a:rPr lang="en-GB" sz="1200" kern="1200">
                <a:solidFill>
                  <a:schemeClr val="tx1"/>
                </a:solidFill>
                <a:effectLst/>
                <a:latin typeface="+mn-lt"/>
                <a:ea typeface="+mn-ea"/>
                <a:cs typeface="+mn-cs"/>
              </a:rPr>
              <a:t>: </a:t>
            </a:r>
            <a:r>
              <a:rPr lang="en-GB" sz="1200" b="1" kern="1200">
                <a:solidFill>
                  <a:schemeClr val="tx1"/>
                </a:solidFill>
                <a:effectLst/>
                <a:latin typeface="+mn-lt"/>
                <a:ea typeface="+mn-ea"/>
                <a:cs typeface="+mn-cs"/>
              </a:rPr>
              <a:t>stronger, connected, resilient and prosperous</a:t>
            </a:r>
            <a:r>
              <a:rPr lang="en-GB" sz="1200" kern="120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86132798-053D-4AA3-9E86-E9FF8756D8BC}" type="slidenum">
              <a:rPr lang="en-GB" smtClean="0"/>
              <a:t>8</a:t>
            </a:fld>
            <a:endParaRPr lang="en-GB"/>
          </a:p>
        </p:txBody>
      </p:sp>
    </p:spTree>
    <p:extLst>
      <p:ext uri="{BB962C8B-B14F-4D97-AF65-F5344CB8AC3E}">
        <p14:creationId xmlns:p14="http://schemas.microsoft.com/office/powerpoint/2010/main" val="98136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a:solidFill>
                  <a:schemeClr val="tx1"/>
                </a:solidFill>
                <a:effectLst/>
                <a:latin typeface="+mn-lt"/>
                <a:ea typeface="+mn-ea"/>
                <a:cs typeface="+mn-cs"/>
              </a:rPr>
              <a:t>The work on the rural vision and the Rural Pact are contributing to bring issues higher on the political agenda including through dialogue between various European institutions and bodies.</a:t>
            </a:r>
          </a:p>
          <a:p>
            <a:pPr marL="0" lvl="0" indent="0">
              <a:buFont typeface="Arial" panose="020B0604020202020204" pitchFamily="34" charset="0"/>
              <a:buNone/>
            </a:pPr>
            <a:endParaRPr lang="en-GB"/>
          </a:p>
          <a:p>
            <a:pPr marL="0" lvl="0" indent="0">
              <a:buFont typeface="Arial" panose="020B0604020202020204" pitchFamily="34" charset="0"/>
              <a:buNone/>
            </a:pPr>
            <a:r>
              <a:rPr lang="en-GB"/>
              <a:t>This was prepared through several steps:</a:t>
            </a:r>
          </a:p>
          <a:p>
            <a:pPr marL="628650" lvl="1" indent="-171450">
              <a:buFont typeface="Arial" panose="020B0604020202020204" pitchFamily="34" charset="0"/>
              <a:buChar char="•"/>
            </a:pPr>
            <a:r>
              <a:rPr lang="en-GB"/>
              <a:t>The </a:t>
            </a:r>
            <a:r>
              <a:rPr lang="en-GB" b="1"/>
              <a:t>Slovenian presidency </a:t>
            </a:r>
            <a:r>
              <a:rPr lang="en-GB"/>
              <a:t>held an </a:t>
            </a:r>
            <a:r>
              <a:rPr lang="en-GB" b="1"/>
              <a:t>informal Council debate </a:t>
            </a:r>
            <a:r>
              <a:rPr lang="en-GB"/>
              <a:t>in autumn 2021. </a:t>
            </a:r>
          </a:p>
          <a:p>
            <a:pPr marL="628650" lvl="1" indent="-171450">
              <a:buFont typeface="Arial" panose="020B0604020202020204" pitchFamily="34" charset="0"/>
              <a:buChar char="•"/>
            </a:pPr>
            <a:r>
              <a:rPr lang="en-GB"/>
              <a:t>The </a:t>
            </a:r>
            <a:r>
              <a:rPr lang="en-GB" b="1"/>
              <a:t>French presidency</a:t>
            </a:r>
            <a:r>
              <a:rPr lang="en-GB"/>
              <a:t> adopted conclusions on the 8th Cohesion report that include a reference to the rural vision.</a:t>
            </a:r>
          </a:p>
          <a:p>
            <a:pPr marL="628650" lvl="1" indent="-171450">
              <a:buFont typeface="Arial" panose="020B0604020202020204" pitchFamily="34" charset="0"/>
              <a:buChar char="•"/>
            </a:pPr>
            <a:r>
              <a:rPr lang="en-GB"/>
              <a:t>The </a:t>
            </a:r>
            <a:r>
              <a:rPr lang="en-GB" b="1"/>
              <a:t>Czech presidency</a:t>
            </a:r>
            <a:r>
              <a:rPr lang="en-GB"/>
              <a:t> launched its national Rural Pact, leading by example and participated in the </a:t>
            </a:r>
            <a:r>
              <a:rPr lang="en-GB" b="1"/>
              <a:t>declaration of </a:t>
            </a:r>
            <a:r>
              <a:rPr lang="en-GB" b="1" err="1"/>
              <a:t>Lednice</a:t>
            </a:r>
            <a:r>
              <a:rPr lang="en-GB"/>
              <a:t> that brings together also the Committee of the regions and the European Parliament.</a:t>
            </a:r>
          </a:p>
          <a:p>
            <a:pPr marL="628650" lvl="1" indent="-171450">
              <a:buFont typeface="Arial" panose="020B0604020202020204" pitchFamily="34" charset="0"/>
              <a:buChar char="•"/>
            </a:pPr>
            <a:r>
              <a:rPr lang="en-GB"/>
              <a:t>In May 2023, the </a:t>
            </a:r>
            <a:r>
              <a:rPr lang="en-GB" b="1"/>
              <a:t>Swedish presidency </a:t>
            </a:r>
            <a:r>
              <a:rPr lang="en-GB"/>
              <a:t>hosted the Rural Pa</a:t>
            </a:r>
            <a:r>
              <a:rPr lang="en-GB" sz="1200" b="0" kern="1200">
                <a:solidFill>
                  <a:schemeClr val="tx1"/>
                </a:solidFill>
                <a:effectLst/>
                <a:latin typeface="+mn-lt"/>
                <a:ea typeface="+mn-ea"/>
                <a:cs typeface="+mn-cs"/>
              </a:rPr>
              <a:t>ct conference in Uppsala to share best</a:t>
            </a:r>
            <a:r>
              <a:rPr lang="en-US" b="0" i="0">
                <a:solidFill>
                  <a:srgbClr val="464646"/>
                </a:solidFill>
                <a:effectLst/>
                <a:latin typeface="open sans"/>
                <a:ea typeface="open sans"/>
                <a:cs typeface="open sans"/>
              </a:rPr>
              <a:t> </a:t>
            </a:r>
            <a:r>
              <a:rPr lang="en-US"/>
              <a:t>practices and examples on the implementation of the Rural Pact at national level, discuss the multi-level governance for holistic rural development, explore tools and methods for the Rural Pact and examine young people’s involvement and participation in the Rural Pact.</a:t>
            </a:r>
            <a:endParaRPr lang="en-GB"/>
          </a:p>
          <a:p>
            <a:pPr marL="628650" lvl="1" indent="-171450">
              <a:buFont typeface="Arial" panose="020B0604020202020204" pitchFamily="34" charset="0"/>
              <a:buChar char="•"/>
            </a:pPr>
            <a:r>
              <a:rPr lang="en-GB" sz="1200" kern="1200">
                <a:solidFill>
                  <a:schemeClr val="tx1"/>
                </a:solidFill>
                <a:effectLst/>
                <a:latin typeface="+mn-lt"/>
                <a:ea typeface="+mn-ea"/>
                <a:cs typeface="+mn-cs"/>
              </a:rPr>
              <a:t>In September 2023, the </a:t>
            </a:r>
            <a:r>
              <a:rPr lang="en-GB" sz="1200" b="1" kern="1200">
                <a:solidFill>
                  <a:schemeClr val="tx1"/>
                </a:solidFill>
                <a:effectLst/>
                <a:latin typeface="+mn-lt"/>
                <a:ea typeface="+mn-ea"/>
                <a:cs typeface="+mn-cs"/>
              </a:rPr>
              <a:t>Spanish presidency of the Council</a:t>
            </a:r>
            <a:r>
              <a:rPr lang="en-GB" sz="1200" kern="1200">
                <a:solidFill>
                  <a:schemeClr val="tx1"/>
                </a:solidFill>
                <a:effectLst/>
                <a:latin typeface="+mn-lt"/>
                <a:ea typeface="+mn-ea"/>
                <a:cs typeface="+mn-cs"/>
              </a:rPr>
              <a:t> organised a </a:t>
            </a:r>
            <a:r>
              <a:rPr lang="en-GB" sz="1200" b="1" kern="1200">
                <a:solidFill>
                  <a:schemeClr val="tx1"/>
                </a:solidFill>
                <a:effectLst/>
                <a:latin typeface="+mn-lt"/>
                <a:ea typeface="+mn-ea"/>
                <a:cs typeface="+mn-cs"/>
              </a:rPr>
              <a:t>High-level rural policy forum</a:t>
            </a:r>
            <a:r>
              <a:rPr lang="en-GB" sz="1200" kern="1200">
                <a:solidFill>
                  <a:schemeClr val="tx1"/>
                </a:solidFill>
                <a:effectLst/>
                <a:latin typeface="+mn-lt"/>
                <a:ea typeface="+mn-ea"/>
                <a:cs typeface="+mn-cs"/>
              </a:rPr>
              <a:t> that had the ambition to prepare the ground for Council conclusions dedicated to the rural vision. </a:t>
            </a:r>
            <a:endParaRPr lang="en-GB" sz="1200" b="0" kern="1200">
              <a:solidFill>
                <a:schemeClr val="tx1"/>
              </a:solidFill>
              <a:effectLst/>
              <a:latin typeface="+mn-lt"/>
              <a:ea typeface="Calibri"/>
              <a:cs typeface="Calibri"/>
            </a:endParaRPr>
          </a:p>
          <a:p>
            <a:pPr marL="457200" lvl="1" indent="0">
              <a:buFont typeface="Arial" panose="020B0604020202020204" pitchFamily="34" charset="0"/>
              <a:buNone/>
            </a:pPr>
            <a:endParaRPr lang="en-GB"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a:solidFill>
                  <a:schemeClr val="tx1"/>
                </a:solidFill>
                <a:effectLst/>
                <a:latin typeface="+mn-lt"/>
                <a:ea typeface="+mn-ea"/>
                <a:cs typeface="+mn-cs"/>
              </a:rPr>
              <a:t>The </a:t>
            </a:r>
            <a:r>
              <a:rPr lang="en-GB" sz="1200" b="1" kern="1200">
                <a:solidFill>
                  <a:schemeClr val="tx1"/>
                </a:solidFill>
                <a:effectLst/>
                <a:latin typeface="+mn-lt"/>
                <a:ea typeface="+mn-ea"/>
                <a:cs typeface="+mn-cs"/>
              </a:rPr>
              <a:t>Council of the European Union, </a:t>
            </a:r>
            <a:r>
              <a:rPr lang="en-GB" sz="1200" b="0" kern="1200">
                <a:solidFill>
                  <a:schemeClr val="tx1"/>
                </a:solidFill>
                <a:effectLst/>
                <a:latin typeface="+mn-lt"/>
                <a:ea typeface="+mn-ea"/>
                <a:cs typeface="+mn-cs"/>
              </a:rPr>
              <a:t>under the Spanish presidency, adopted conclusions on the Vision on </a:t>
            </a:r>
            <a:r>
              <a:rPr lang="en-GB" sz="1200" b="1" kern="1200">
                <a:solidFill>
                  <a:schemeClr val="tx1"/>
                </a:solidFill>
                <a:effectLst/>
                <a:latin typeface="+mn-lt"/>
                <a:ea typeface="+mn-ea"/>
                <a:cs typeface="+mn-cs"/>
              </a:rPr>
              <a:t>the 20</a:t>
            </a:r>
            <a:r>
              <a:rPr lang="en-GB" sz="1200" b="1" kern="1200" baseline="30000">
                <a:solidFill>
                  <a:schemeClr val="tx1"/>
                </a:solidFill>
                <a:effectLst/>
                <a:latin typeface="+mn-lt"/>
                <a:ea typeface="+mn-ea"/>
                <a:cs typeface="+mn-cs"/>
              </a:rPr>
              <a:t>th</a:t>
            </a:r>
            <a:r>
              <a:rPr lang="en-GB" sz="1200" b="1" kern="1200">
                <a:solidFill>
                  <a:schemeClr val="tx1"/>
                </a:solidFill>
                <a:effectLst/>
                <a:latin typeface="+mn-lt"/>
                <a:ea typeface="+mn-ea"/>
                <a:cs typeface="+mn-cs"/>
              </a:rPr>
              <a:t> November 2023 during the AGRIFISH Council</a:t>
            </a:r>
            <a:r>
              <a:rPr lang="en-GB" sz="1200" b="0" kern="1200">
                <a:solidFill>
                  <a:schemeClr val="tx1"/>
                </a:solidFill>
                <a:effectLst/>
                <a:latin typeface="+mn-lt"/>
                <a:ea typeface="+mn-ea"/>
                <a:cs typeface="+mn-cs"/>
              </a:rPr>
              <a:t>: https://www.consilium.europa.eu/en/press/press-releases/2023/11/20/a-long-term-vision-for-the-eu-s-rural-areas-council-approves-conclusions/</a:t>
            </a:r>
            <a:endParaRPr lang="en-GB" sz="1600"/>
          </a:p>
          <a:p>
            <a:pPr marL="0" lvl="0" indent="0">
              <a:buFont typeface="Arial" panose="020B0604020202020204" pitchFamily="34" charset="0"/>
              <a:buNone/>
            </a:pPr>
            <a:endParaRPr lang="en-GB" sz="1200" b="0" kern="1200">
              <a:solidFill>
                <a:schemeClr val="tx1"/>
              </a:solidFill>
              <a:effectLst/>
              <a:latin typeface="+mn-lt"/>
              <a:ea typeface="+mn-ea"/>
              <a:cs typeface="+mn-cs"/>
            </a:endParaRPr>
          </a:p>
          <a:p>
            <a:pPr marL="0" lvl="0" indent="0">
              <a:buFont typeface="Arial" panose="020B0604020202020204" pitchFamily="34" charset="0"/>
              <a:buNone/>
            </a:pPr>
            <a:r>
              <a:rPr lang="en-GB" sz="1200" b="0" kern="1200">
                <a:solidFill>
                  <a:schemeClr val="tx1"/>
                </a:solidFill>
                <a:effectLst/>
                <a:latin typeface="+mn-lt"/>
                <a:ea typeface="+mn-ea"/>
                <a:cs typeface="+mn-cs"/>
              </a:rPr>
              <a:t>The highlights of the Nov 2023 Council include:</a:t>
            </a:r>
          </a:p>
          <a:p>
            <a:pPr marL="628650" lvl="1" indent="-171450" algn="l">
              <a:lnSpc>
                <a:spcPct val="118000"/>
              </a:lnSpc>
              <a:spcBef>
                <a:spcPts val="300"/>
              </a:spcBef>
              <a:spcAft>
                <a:spcPts val="300"/>
              </a:spcAft>
              <a:buFont typeface="Arial" panose="020B0604020202020204" pitchFamily="34" charset="0"/>
              <a:buChar char="•"/>
            </a:pPr>
            <a:r>
              <a:rPr lang="en-GB" sz="1800" b="0"/>
              <a:t>call on the </a:t>
            </a:r>
            <a:r>
              <a:rPr lang="en-GB" sz="2800" kern="1200">
                <a:solidFill>
                  <a:schemeClr val="tx1"/>
                </a:solidFill>
                <a:latin typeface="+mn-lt"/>
                <a:ea typeface="+mn-ea"/>
                <a:cs typeface="+mn-cs"/>
              </a:rPr>
              <a:t>European Commission to consider </a:t>
            </a:r>
            <a:r>
              <a:rPr lang="en-GB" sz="2800" b="1" kern="1200">
                <a:solidFill>
                  <a:schemeClr val="tx1"/>
                </a:solidFill>
                <a:latin typeface="+mn-lt"/>
                <a:ea typeface="+mn-ea"/>
                <a:cs typeface="+mn-cs"/>
              </a:rPr>
              <a:t>developing the vision into an EU rural strategy</a:t>
            </a:r>
          </a:p>
          <a:p>
            <a:pPr marL="628650" lvl="1" indent="-171450" algn="l">
              <a:lnSpc>
                <a:spcPct val="118000"/>
              </a:lnSpc>
              <a:spcBef>
                <a:spcPts val="300"/>
              </a:spcBef>
              <a:spcAft>
                <a:spcPts val="300"/>
              </a:spcAft>
              <a:buFont typeface="Arial" panose="020B0604020202020204" pitchFamily="34" charset="0"/>
              <a:buChar char="•"/>
            </a:pPr>
            <a:r>
              <a:rPr lang="en-GB" sz="2800" kern="1200">
                <a:solidFill>
                  <a:schemeClr val="tx1"/>
                </a:solidFill>
                <a:latin typeface="+mn-lt"/>
                <a:ea typeface="+mn-ea"/>
                <a:cs typeface="+mn-cs"/>
              </a:rPr>
              <a:t>encouragement to </a:t>
            </a:r>
            <a:r>
              <a:rPr lang="en-GB" sz="2800" b="1" kern="1200">
                <a:solidFill>
                  <a:schemeClr val="tx1"/>
                </a:solidFill>
                <a:latin typeface="+mn-lt"/>
                <a:ea typeface="+mn-ea"/>
                <a:cs typeface="+mn-cs"/>
              </a:rPr>
              <a:t>Member </a:t>
            </a:r>
            <a:r>
              <a:rPr lang="en-GB" sz="1800" b="1"/>
              <a:t>States to further engage in the Rural Pact </a:t>
            </a:r>
            <a:r>
              <a:rPr lang="en-GB" sz="1800" b="0"/>
              <a:t>and develop strategies and actions plans at national, regional and local levels</a:t>
            </a:r>
          </a:p>
          <a:p>
            <a:pPr marL="628650" lvl="1" indent="-171450" algn="l">
              <a:lnSpc>
                <a:spcPct val="118000"/>
              </a:lnSpc>
              <a:spcBef>
                <a:spcPts val="300"/>
              </a:spcBef>
              <a:spcAft>
                <a:spcPts val="300"/>
              </a:spcAft>
              <a:buFont typeface="Arial" panose="020B0604020202020204" pitchFamily="34" charset="0"/>
              <a:buChar char="•"/>
            </a:pPr>
            <a:r>
              <a:rPr lang="en-GB" sz="1800"/>
              <a:t>rural areas as </a:t>
            </a:r>
            <a:r>
              <a:rPr lang="en-GB" sz="1800" b="1"/>
              <a:t>key contributors to the EU's economies and societies</a:t>
            </a:r>
          </a:p>
          <a:p>
            <a:pPr marL="628650" lvl="1" indent="-171450" algn="l">
              <a:lnSpc>
                <a:spcPct val="118000"/>
              </a:lnSpc>
              <a:spcBef>
                <a:spcPts val="300"/>
              </a:spcBef>
              <a:spcAft>
                <a:spcPts val="300"/>
              </a:spcAft>
              <a:buFont typeface="Arial" panose="020B0604020202020204" pitchFamily="34" charset="0"/>
              <a:buChar char="•"/>
            </a:pPr>
            <a:r>
              <a:rPr lang="en-GB" sz="1800"/>
              <a:t>the need for a </a:t>
            </a:r>
            <a:r>
              <a:rPr lang="en-GB" sz="1800" b="1"/>
              <a:t>holistic approach </a:t>
            </a:r>
            <a:r>
              <a:rPr lang="en-GB" sz="1800"/>
              <a:t>to address multifaceted challenges</a:t>
            </a:r>
          </a:p>
          <a:p>
            <a:pPr marL="628650" lvl="1" indent="-171450" algn="l">
              <a:lnSpc>
                <a:spcPct val="118000"/>
              </a:lnSpc>
              <a:spcBef>
                <a:spcPts val="300"/>
              </a:spcBef>
              <a:spcAft>
                <a:spcPts val="300"/>
              </a:spcAft>
              <a:buFont typeface="Arial" panose="020B0604020202020204" pitchFamily="34" charset="0"/>
              <a:buChar char="•"/>
            </a:pPr>
            <a:r>
              <a:rPr lang="en-GB" sz="1800"/>
              <a:t>the need to make sure </a:t>
            </a:r>
            <a:r>
              <a:rPr lang="en-GB" sz="1800" b="1"/>
              <a:t>rural voices are heard</a:t>
            </a:r>
          </a:p>
          <a:p>
            <a:pPr marL="628650" lvl="1" indent="-171450" algn="l">
              <a:lnSpc>
                <a:spcPct val="118000"/>
              </a:lnSpc>
              <a:spcBef>
                <a:spcPts val="300"/>
              </a:spcBef>
              <a:spcAft>
                <a:spcPts val="300"/>
              </a:spcAft>
              <a:buFont typeface="Arial" panose="020B0604020202020204" pitchFamily="34" charset="0"/>
              <a:buChar char="•"/>
            </a:pPr>
            <a:r>
              <a:rPr lang="en-GB" sz="1800"/>
              <a:t>the importance of better </a:t>
            </a:r>
            <a:r>
              <a:rPr lang="en-GB" sz="1800" b="1"/>
              <a:t>connectivity and digital skills</a:t>
            </a:r>
          </a:p>
          <a:p>
            <a:pPr marL="628650" lvl="1" indent="-171450" algn="l">
              <a:lnSpc>
                <a:spcPct val="118000"/>
              </a:lnSpc>
              <a:spcBef>
                <a:spcPts val="300"/>
              </a:spcBef>
              <a:spcAft>
                <a:spcPts val="300"/>
              </a:spcAft>
              <a:buFont typeface="Arial" panose="020B0604020202020204" pitchFamily="34" charset="0"/>
              <a:buChar char="•"/>
            </a:pPr>
            <a:r>
              <a:rPr lang="en-GB" sz="1800"/>
              <a:t>the importance of </a:t>
            </a:r>
            <a:r>
              <a:rPr lang="en-GB" sz="1800" b="1"/>
              <a:t>investments</a:t>
            </a:r>
            <a:r>
              <a:rPr lang="en-GB" sz="1800"/>
              <a:t> </a:t>
            </a:r>
            <a:r>
              <a:rPr lang="en-GB" sz="1800" b="1"/>
              <a:t>from EU, national, regional and local </a:t>
            </a:r>
            <a:r>
              <a:rPr lang="en-GB" sz="1800"/>
              <a:t>sources</a:t>
            </a:r>
          </a:p>
          <a:p>
            <a:pPr marL="457200" lvl="1" indent="0" algn="l">
              <a:lnSpc>
                <a:spcPct val="118000"/>
              </a:lnSpc>
              <a:spcBef>
                <a:spcPts val="300"/>
              </a:spcBef>
              <a:spcAft>
                <a:spcPts val="300"/>
              </a:spcAft>
              <a:buFont typeface="Arial" panose="020B0604020202020204" pitchFamily="34" charset="0"/>
              <a:buNone/>
            </a:pPr>
            <a:endParaRPr lang="en-GB" sz="1800"/>
          </a:p>
          <a:p>
            <a:pPr marL="457200" lvl="1" indent="0" algn="l">
              <a:lnSpc>
                <a:spcPct val="118000"/>
              </a:lnSpc>
              <a:spcBef>
                <a:spcPts val="300"/>
              </a:spcBef>
              <a:spcAft>
                <a:spcPts val="300"/>
              </a:spcAft>
              <a:buFont typeface="Arial" panose="020B0604020202020204" pitchFamily="34" charset="0"/>
              <a:buNone/>
            </a:pPr>
            <a:r>
              <a:rPr lang="en-GB" sz="1200" b="0" kern="1200">
                <a:solidFill>
                  <a:schemeClr val="tx1"/>
                </a:solidFill>
                <a:effectLst/>
                <a:latin typeface="+mn-lt"/>
                <a:ea typeface="+mn-ea"/>
                <a:cs typeface="+mn-cs"/>
              </a:rPr>
              <a:t>Subsequent</a:t>
            </a:r>
            <a:r>
              <a:rPr lang="en-GB" sz="1800"/>
              <a:t> EU Council Presidencies emphasised specific aspects of rural development policy:</a:t>
            </a:r>
          </a:p>
          <a:p>
            <a:pPr marL="742950" lvl="1" indent="-285750" algn="l">
              <a:lnSpc>
                <a:spcPct val="118000"/>
              </a:lnSpc>
              <a:spcBef>
                <a:spcPts val="300"/>
              </a:spcBef>
              <a:spcAft>
                <a:spcPts val="300"/>
              </a:spcAft>
              <a:buFont typeface="Arial" panose="020B0604020202020204" pitchFamily="34" charset="0"/>
              <a:buChar char="•"/>
            </a:pPr>
            <a:r>
              <a:rPr lang="en-GB" sz="1800"/>
              <a:t>Hungarian</a:t>
            </a:r>
            <a:r>
              <a:rPr lang="en-GB" sz="1800" b="0" i="0">
                <a:solidFill>
                  <a:srgbClr val="212529"/>
                </a:solidFill>
                <a:effectLst/>
                <a:latin typeface="Montserrat" panose="00000500000000000000" pitchFamily="2" charset="0"/>
              </a:rPr>
              <a:t> </a:t>
            </a:r>
            <a:r>
              <a:rPr lang="en-GB" sz="1800"/>
              <a:t>Council</a:t>
            </a:r>
            <a:r>
              <a:rPr lang="en-GB" sz="1800" b="0" i="0">
                <a:solidFill>
                  <a:srgbClr val="212529"/>
                </a:solidFill>
                <a:effectLst/>
                <a:latin typeface="Montserrat" panose="00000500000000000000" pitchFamily="2" charset="0"/>
              </a:rPr>
              <a:t> </a:t>
            </a:r>
            <a:r>
              <a:rPr lang="en-GB" sz="1800"/>
              <a:t>Conclusions (December 2024): farmer-focused future CAP with rural development maintaining a strong role in the architecture of the CAP</a:t>
            </a:r>
          </a:p>
          <a:p>
            <a:pPr marL="742950" lvl="1" indent="-285750" algn="l">
              <a:lnSpc>
                <a:spcPct val="118000"/>
              </a:lnSpc>
              <a:spcBef>
                <a:spcPts val="300"/>
              </a:spcBef>
              <a:spcAft>
                <a:spcPts val="300"/>
              </a:spcAft>
              <a:buFont typeface="Arial" panose="020B0604020202020204" pitchFamily="34" charset="0"/>
              <a:buChar char="•"/>
            </a:pPr>
            <a:r>
              <a:rPr lang="en-GB" sz="1800"/>
              <a:t>Polish Presidency note (February 2025): focus on improving the implementation of the rural proofing mechanism and better integrating rural development into EU policies</a:t>
            </a:r>
          </a:p>
          <a:p>
            <a:pPr marL="742950" lvl="1" indent="-285750" algn="l">
              <a:lnSpc>
                <a:spcPct val="118000"/>
              </a:lnSpc>
              <a:spcBef>
                <a:spcPts val="300"/>
              </a:spcBef>
              <a:spcAft>
                <a:spcPts val="300"/>
              </a:spcAft>
              <a:buFont typeface="Arial" panose="020B0604020202020204" pitchFamily="34" charset="0"/>
              <a:buChar char="•"/>
            </a:pPr>
            <a:endParaRPr lang="en-GB" sz="1800"/>
          </a:p>
          <a:p>
            <a:pPr marL="742950" lvl="1" indent="-285750" algn="l">
              <a:lnSpc>
                <a:spcPct val="118000"/>
              </a:lnSpc>
              <a:spcBef>
                <a:spcPts val="300"/>
              </a:spcBef>
              <a:spcAft>
                <a:spcPts val="300"/>
              </a:spcAft>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32798-053D-4AA3-9E86-E9FF8756D8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177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0C2C0-C06E-6BF6-D1FA-837647492B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FE859C-EA3F-6701-9CD8-B3F19A85C5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0671D-5D75-9F75-2A13-B7C17C79671A}"/>
              </a:ext>
            </a:extLst>
          </p:cNvPr>
          <p:cNvSpPr>
            <a:spLocks noGrp="1"/>
          </p:cNvSpPr>
          <p:nvPr>
            <p:ph type="body" idx="1"/>
          </p:nvPr>
        </p:nvSpPr>
        <p:spPr/>
        <p:txBody>
          <a:bodyPr/>
          <a:lstStyle/>
          <a:p>
            <a:pPr marL="0" lvl="0" indent="0">
              <a:buFont typeface="Arial" panose="020B0604020202020204" pitchFamily="34" charset="0"/>
              <a:buNone/>
            </a:pPr>
            <a:r>
              <a:rPr lang="en-GB" sz="1200" kern="1200">
                <a:solidFill>
                  <a:schemeClr val="tx1"/>
                </a:solidFill>
                <a:effectLst/>
                <a:latin typeface="+mn-lt"/>
                <a:ea typeface="+mn-ea"/>
                <a:cs typeface="+mn-cs"/>
              </a:rPr>
              <a:t>The work on the rural vision and the Rural Pact are contributing to bring issues higher on the political agenda including through dialogue between various European institutions and bodies.</a:t>
            </a:r>
          </a:p>
          <a:p>
            <a:pPr marL="0" lvl="0" indent="0">
              <a:buFont typeface="Arial" panose="020B0604020202020204" pitchFamily="34" charset="0"/>
              <a:buNone/>
            </a:pPr>
            <a:endParaRPr lang="en-GB" sz="1200" kern="1200">
              <a:solidFill>
                <a:schemeClr val="tx1"/>
              </a:solidFill>
              <a:effectLst/>
              <a:latin typeface="+mn-lt"/>
              <a:ea typeface="+mn-ea"/>
              <a:cs typeface="+mn-cs"/>
            </a:endParaRPr>
          </a:p>
          <a:p>
            <a:pPr marL="0" lvl="0" indent="0">
              <a:buFont typeface="Arial" panose="020B0604020202020204" pitchFamily="34" charset="0"/>
              <a:buNone/>
            </a:pPr>
            <a:r>
              <a:rPr lang="en-GB" sz="1200" kern="1200">
                <a:solidFill>
                  <a:schemeClr val="tx1"/>
                </a:solidFill>
                <a:effectLst/>
                <a:latin typeface="+mn-lt"/>
                <a:ea typeface="+mn-ea"/>
                <a:cs typeface="+mn-cs"/>
              </a:rPr>
              <a:t>The Committee of the Regions (</a:t>
            </a:r>
            <a:r>
              <a:rPr lang="en-GB" sz="1200" kern="1200" err="1">
                <a:solidFill>
                  <a:schemeClr val="tx1"/>
                </a:solidFill>
                <a:effectLst/>
                <a:latin typeface="+mn-lt"/>
                <a:ea typeface="+mn-ea"/>
                <a:cs typeface="+mn-cs"/>
              </a:rPr>
              <a:t>CoR</a:t>
            </a:r>
            <a:r>
              <a:rPr lang="en-GB" sz="1200" kern="1200">
                <a:solidFill>
                  <a:schemeClr val="tx1"/>
                </a:solidFill>
                <a:effectLst/>
                <a:latin typeface="+mn-lt"/>
                <a:ea typeface="+mn-ea"/>
                <a:cs typeface="+mn-cs"/>
              </a:rPr>
              <a:t>), the European Economic and Social Committee (EESC) and the European Parliament all adopted opinions in 2022, following the Commission Communication in 2021. </a:t>
            </a:r>
          </a:p>
          <a:p>
            <a:pPr marL="0" lvl="0" indent="0">
              <a:buFont typeface="Arial" panose="020B0604020202020204" pitchFamily="34" charset="0"/>
              <a:buNone/>
            </a:pPr>
            <a:r>
              <a:rPr lang="en-GB" sz="1200" kern="1200">
                <a:solidFill>
                  <a:schemeClr val="tx1"/>
                </a:solidFill>
                <a:effectLst/>
                <a:latin typeface="+mn-lt"/>
                <a:ea typeface="+mn-ea"/>
                <a:cs typeface="+mn-cs"/>
              </a:rPr>
              <a:t>Other relevant opinions on the EU rural vision or specific sub-topics have been issued since.</a:t>
            </a:r>
          </a:p>
          <a:p>
            <a:pPr marL="0" lvl="0" indent="0">
              <a:buFont typeface="Arial" panose="020B0604020202020204" pitchFamily="34" charset="0"/>
              <a:buNone/>
            </a:pPr>
            <a:endParaRPr lang="en-GB" sz="1200" b="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D630E59-8784-9C8C-3462-7FE6105168E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32798-053D-4AA3-9E86-E9FF8756D8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98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rural vision set </a:t>
            </a:r>
            <a:r>
              <a:rPr lang="en-US" b="1">
                <a:cs typeface="Calibri"/>
              </a:rPr>
              <a:t>10 shared goals </a:t>
            </a:r>
            <a:r>
              <a:rPr lang="en-US">
                <a:cs typeface="Calibri"/>
              </a:rPr>
              <a:t>to be achieved by 2040 and cover a wide variety of thematic areas.</a:t>
            </a:r>
          </a:p>
          <a:p>
            <a:endParaRPr lang="en-US">
              <a:cs typeface="Calibri"/>
            </a:endParaRPr>
          </a:p>
          <a:p>
            <a:r>
              <a:rPr lang="en-US">
                <a:cs typeface="Calibri"/>
              </a:rPr>
              <a:t>The vision </a:t>
            </a:r>
            <a:r>
              <a:rPr lang="en-US">
                <a:highlight>
                  <a:srgbClr val="FFFF00"/>
                </a:highlight>
                <a:cs typeface="Calibri"/>
              </a:rPr>
              <a:t>exemplifies </a:t>
            </a:r>
            <a:r>
              <a:rPr lang="en-US">
                <a:cs typeface="Calibri"/>
              </a:rPr>
              <a:t>the need to think strategically about rural areas in an integrated way to be able to respond to the needs and opportunities of rural areas. </a:t>
            </a:r>
            <a:endParaRPr lang="en-US">
              <a:ea typeface="Calibri"/>
              <a:cs typeface="Calibri"/>
            </a:endParaRPr>
          </a:p>
          <a:p>
            <a:endParaRPr lang="en-US">
              <a:cs typeface="Calibri"/>
            </a:endParaRPr>
          </a:p>
          <a:p>
            <a:r>
              <a:rPr lang="en-US">
                <a:cs typeface="Calibri"/>
              </a:rPr>
              <a:t>The vision aims to address the ambitions, needs and demands from all citizens. It includes farmers and their families, other businesses and people working in rural areas (many not involved in the agri-food and forestry sectors), as well as cities and towns that find mutual benefits with rural areas. </a:t>
            </a:r>
            <a:endParaRPr lang="en-US">
              <a:ea typeface="Calibri"/>
              <a:cs typeface="Calibri"/>
            </a:endParaRPr>
          </a:p>
          <a:p>
            <a:endParaRPr lang="en-US">
              <a:cs typeface="Calibri"/>
            </a:endParaRPr>
          </a:p>
          <a:p>
            <a:r>
              <a:rPr lang="en-US">
                <a:cs typeface="Calibri"/>
              </a:rPr>
              <a:t>To achieve all the goals of the vision, it is absolutely necessary to broaden the range of stakeholders involved in rural development, including public authorities and policy makers, civil society involvement, academia, citizens and businesses. </a:t>
            </a:r>
            <a:endParaRPr lang="en-US">
              <a:ea typeface="Calibri"/>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11</a:t>
            </a:fld>
            <a:endParaRPr lang="fr-BE"/>
          </a:p>
        </p:txBody>
      </p:sp>
    </p:spTree>
    <p:extLst>
      <p:ext uri="{BB962C8B-B14F-4D97-AF65-F5344CB8AC3E}">
        <p14:creationId xmlns:p14="http://schemas.microsoft.com/office/powerpoint/2010/main" val="10094976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www.ruralpact.rural-vision.europa.eu/become-member_en" TargetMode="External"/><Relationship Id="rId13" Type="http://schemas.openxmlformats.org/officeDocument/2006/relationships/hyperlink" Target="https://www.linkedin.com/company/eu-rural-pact/" TargetMode="External"/><Relationship Id="rId1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hyperlink" Target="http://www.ruralpact.rural-vision.europa.eu/" TargetMode="External"/><Relationship Id="rId12" Type="http://schemas.openxmlformats.org/officeDocument/2006/relationships/image" Target="../media/image15.png"/><Relationship Id="rId17" Type="http://schemas.openxmlformats.org/officeDocument/2006/relationships/image" Target="../media/image5.png"/><Relationship Id="rId2" Type="http://schemas.openxmlformats.org/officeDocument/2006/relationships/image" Target="../media/image6.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hyperlink" Target="https://twitter.com/EURuralPact" TargetMode="External"/><Relationship Id="rId5" Type="http://schemas.openxmlformats.org/officeDocument/2006/relationships/image" Target="../media/image12.png"/><Relationship Id="rId15" Type="http://schemas.openxmlformats.org/officeDocument/2006/relationships/hyperlink" Target="https://www.youtube.com/@EUruralpact" TargetMode="External"/><Relationship Id="rId10" Type="http://schemas.openxmlformats.org/officeDocument/2006/relationships/image" Target="../media/image14.png"/><Relationship Id="rId19"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hyperlink" Target="https://www.facebook.com/EURuralPact" TargetMode="External"/><Relationship Id="rId1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E781E0C1-7D4E-C4D2-A99A-5CA97B5F9558}"/>
              </a:ext>
            </a:extLst>
          </p:cNvPr>
          <p:cNvSpPr txBox="1">
            <a:spLocks/>
          </p:cNvSpPr>
          <p:nvPr userDrawn="1"/>
        </p:nvSpPr>
        <p:spPr>
          <a:xfrm>
            <a:off x="1008935" y="5024818"/>
            <a:ext cx="9632302" cy="13296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Bahnschrift" panose="020B05020402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solidFill>
                <a:schemeClr val="bg2">
                  <a:lumMod val="50000"/>
                </a:schemeClr>
              </a:solidFill>
            </a:endParaRPr>
          </a:p>
        </p:txBody>
      </p:sp>
      <p:grpSp>
        <p:nvGrpSpPr>
          <p:cNvPr id="5" name="Group 4">
            <a:extLst>
              <a:ext uri="{FF2B5EF4-FFF2-40B4-BE49-F238E27FC236}">
                <a16:creationId xmlns:a16="http://schemas.microsoft.com/office/drawing/2014/main" id="{1FB6360B-050C-ECD1-3788-B56E39846CB1}"/>
              </a:ext>
            </a:extLst>
          </p:cNvPr>
          <p:cNvGrpSpPr>
            <a:grpSpLocks noChangeAspect="1"/>
          </p:cNvGrpSpPr>
          <p:nvPr userDrawn="1"/>
        </p:nvGrpSpPr>
        <p:grpSpPr>
          <a:xfrm>
            <a:off x="9499600" y="5055300"/>
            <a:ext cx="2604184" cy="1446954"/>
            <a:chOff x="499047" y="224753"/>
            <a:chExt cx="2038378" cy="1132578"/>
          </a:xfrm>
        </p:grpSpPr>
        <p:pic>
          <p:nvPicPr>
            <p:cNvPr id="6" name="Picture 5" descr="A picture containing text, vector graphics&#10;&#10;Description automatically generated">
              <a:extLst>
                <a:ext uri="{FF2B5EF4-FFF2-40B4-BE49-F238E27FC236}">
                  <a16:creationId xmlns:a16="http://schemas.microsoft.com/office/drawing/2014/main" id="{CB77FDB2-D16D-4C46-4A20-2755CA75738B}"/>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tretch>
              <a:fillRect/>
            </a:stretch>
          </p:blipFill>
          <p:spPr>
            <a:xfrm>
              <a:off x="772153" y="228431"/>
              <a:ext cx="644601" cy="1110500"/>
            </a:xfrm>
            <a:prstGeom prst="rect">
              <a:avLst/>
            </a:prstGeom>
          </p:spPr>
        </p:pic>
        <p:pic>
          <p:nvPicPr>
            <p:cNvPr id="7" name="Picture 6" descr="A picture containing vector graphics&#10;&#10;Description automatically generated">
              <a:extLst>
                <a:ext uri="{FF2B5EF4-FFF2-40B4-BE49-F238E27FC236}">
                  <a16:creationId xmlns:a16="http://schemas.microsoft.com/office/drawing/2014/main" id="{2ECDF2E6-73BF-6C7A-2E61-FB50D776C56F}"/>
                </a:ext>
              </a:extLst>
            </p:cNvPr>
            <p:cNvPicPr>
              <a:picLocks noChangeAspect="1"/>
            </p:cNvPicPr>
            <p:nvPr userDrawn="1"/>
          </p:nvPicPr>
          <p:blipFill>
            <a:blip r:embed="rId3" cstate="screen">
              <a:alphaModFix amt="70000"/>
              <a:extLst>
                <a:ext uri="{28A0092B-C50C-407E-A947-70E740481C1C}">
                  <a14:useLocalDpi xmlns:a14="http://schemas.microsoft.com/office/drawing/2010/main"/>
                </a:ext>
              </a:extLst>
            </a:blip>
            <a:stretch>
              <a:fillRect/>
            </a:stretch>
          </p:blipFill>
          <p:spPr>
            <a:xfrm>
              <a:off x="499047" y="246833"/>
              <a:ext cx="497810" cy="1110498"/>
            </a:xfrm>
            <a:prstGeom prst="rect">
              <a:avLst/>
            </a:prstGeom>
          </p:spPr>
        </p:pic>
        <p:pic>
          <p:nvPicPr>
            <p:cNvPr id="8" name="Picture 7" descr="A picture containing doll, toy, vector graphics&#10;&#10;Description automatically generated">
              <a:extLst>
                <a:ext uri="{FF2B5EF4-FFF2-40B4-BE49-F238E27FC236}">
                  <a16:creationId xmlns:a16="http://schemas.microsoft.com/office/drawing/2014/main" id="{AAE025D6-72B4-3C3B-CE28-A2CBE96AF88D}"/>
                </a:ext>
              </a:extLst>
            </p:cNvPr>
            <p:cNvPicPr>
              <a:picLocks noChangeAspect="1"/>
            </p:cNvPicPr>
            <p:nvPr userDrawn="1"/>
          </p:nvPicPr>
          <p:blipFill>
            <a:blip r:embed="rId4" cstate="screen">
              <a:alphaModFix amt="70000"/>
              <a:extLst>
                <a:ext uri="{28A0092B-C50C-407E-A947-70E740481C1C}">
                  <a14:useLocalDpi xmlns:a14="http://schemas.microsoft.com/office/drawing/2010/main"/>
                </a:ext>
              </a:extLst>
            </a:blip>
            <a:stretch>
              <a:fillRect/>
            </a:stretch>
          </p:blipFill>
          <p:spPr>
            <a:xfrm>
              <a:off x="1608817" y="224753"/>
              <a:ext cx="928608" cy="1110499"/>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00B89AAF-F72C-1FB7-C144-385D51F460BF}"/>
                </a:ext>
              </a:extLst>
            </p:cNvPr>
            <p:cNvPicPr>
              <a:picLocks noChangeAspect="1"/>
            </p:cNvPicPr>
            <p:nvPr userDrawn="1"/>
          </p:nvPicPr>
          <p:blipFill>
            <a:blip r:embed="rId5" cstate="screen">
              <a:alphaModFix amt="70000"/>
              <a:extLst>
                <a:ext uri="{28A0092B-C50C-407E-A947-70E740481C1C}">
                  <a14:useLocalDpi xmlns:a14="http://schemas.microsoft.com/office/drawing/2010/main"/>
                </a:ext>
              </a:extLst>
            </a:blip>
            <a:stretch>
              <a:fillRect/>
            </a:stretch>
          </p:blipFill>
          <p:spPr>
            <a:xfrm>
              <a:off x="1204869" y="235791"/>
              <a:ext cx="644601" cy="1110500"/>
            </a:xfrm>
            <a:prstGeom prst="rect">
              <a:avLst/>
            </a:prstGeom>
          </p:spPr>
        </p:pic>
      </p:grpSp>
      <p:pic>
        <p:nvPicPr>
          <p:cNvPr id="10" name="Picture 9" descr="Shape&#10;&#10;Description automatically generated">
            <a:extLst>
              <a:ext uri="{FF2B5EF4-FFF2-40B4-BE49-F238E27FC236}">
                <a16:creationId xmlns:a16="http://schemas.microsoft.com/office/drawing/2014/main" id="{2361B3A6-2587-6DB9-786B-D59B3F19E1FF}"/>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5232739"/>
            <a:ext cx="12192000" cy="1625261"/>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42363692-9561-6CB8-971B-0FEF5F6660BD}"/>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42017" y="6400245"/>
            <a:ext cx="1755973" cy="368395"/>
          </a:xfrm>
          <a:prstGeom prst="rect">
            <a:avLst/>
          </a:prstGeom>
        </p:spPr>
      </p:pic>
      <p:pic>
        <p:nvPicPr>
          <p:cNvPr id="13" name="Picture 12" descr="A green sign with white text&#10;&#10;Description automatically generated">
            <a:extLst>
              <a:ext uri="{FF2B5EF4-FFF2-40B4-BE49-F238E27FC236}">
                <a16:creationId xmlns:a16="http://schemas.microsoft.com/office/drawing/2014/main" id="{B5EC7202-C607-B0DF-0ED6-D0660095751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3336" y="455624"/>
            <a:ext cx="1651713" cy="869323"/>
          </a:xfrm>
          <a:prstGeom prst="rect">
            <a:avLst/>
          </a:prstGeom>
        </p:spPr>
      </p:pic>
      <p:pic>
        <p:nvPicPr>
          <p:cNvPr id="14" name="Picture 13" descr="A blue and green circles with white circles and buildings&#10;&#10;Description automatically generated">
            <a:extLst>
              <a:ext uri="{FF2B5EF4-FFF2-40B4-BE49-F238E27FC236}">
                <a16:creationId xmlns:a16="http://schemas.microsoft.com/office/drawing/2014/main" id="{38F9DB49-FFD4-A5D6-0E49-9A78006D7CA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177558" y="369924"/>
            <a:ext cx="2598782" cy="577410"/>
          </a:xfrm>
          <a:prstGeom prst="rect">
            <a:avLst/>
          </a:prstGeom>
        </p:spPr>
      </p:pic>
      <p:sp>
        <p:nvSpPr>
          <p:cNvPr id="16" name="Title 1">
            <a:extLst>
              <a:ext uri="{FF2B5EF4-FFF2-40B4-BE49-F238E27FC236}">
                <a16:creationId xmlns:a16="http://schemas.microsoft.com/office/drawing/2014/main" id="{4CC10585-B66D-2364-BFC7-E5ADB3380DF9}"/>
              </a:ext>
            </a:extLst>
          </p:cNvPr>
          <p:cNvSpPr>
            <a:spLocks noGrp="1"/>
          </p:cNvSpPr>
          <p:nvPr>
            <p:ph type="ctrTitle"/>
          </p:nvPr>
        </p:nvSpPr>
        <p:spPr>
          <a:xfrm>
            <a:off x="1073020" y="2369125"/>
            <a:ext cx="9037762" cy="962846"/>
          </a:xfrm>
        </p:spPr>
        <p:txBody>
          <a:bodyPr anchor="t">
            <a:normAutofit/>
          </a:bodyPr>
          <a:lstStyle>
            <a:lvl1pPr algn="l">
              <a:defRPr sz="3600" b="1">
                <a:solidFill>
                  <a:srgbClr val="38807E"/>
                </a:solidFill>
                <a:latin typeface="Leelawadee" panose="020B0502040204020203" pitchFamily="34" charset="-34"/>
                <a:cs typeface="Leelawadee" panose="020B0502040204020203" pitchFamily="34" charset="-34"/>
              </a:defRPr>
            </a:lvl1pPr>
          </a:lstStyle>
          <a:p>
            <a:r>
              <a:rPr lang="en-US"/>
              <a:t>Click to edit Master title style</a:t>
            </a:r>
            <a:endParaRPr lang="en-GB"/>
          </a:p>
        </p:txBody>
      </p:sp>
    </p:spTree>
    <p:extLst>
      <p:ext uri="{BB962C8B-B14F-4D97-AF65-F5344CB8AC3E}">
        <p14:creationId xmlns:p14="http://schemas.microsoft.com/office/powerpoint/2010/main" val="303253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7237-69E5-2A3A-AD8C-32CD0D93B1B4}"/>
              </a:ext>
            </a:extLst>
          </p:cNvPr>
          <p:cNvSpPr>
            <a:spLocks noGrp="1"/>
          </p:cNvSpPr>
          <p:nvPr>
            <p:ph type="title"/>
          </p:nvPr>
        </p:nvSpPr>
        <p:spPr>
          <a:xfrm>
            <a:off x="838201" y="136525"/>
            <a:ext cx="9927538" cy="1201259"/>
          </a:xfrm>
        </p:spPr>
        <p:txBody>
          <a:bodyPr>
            <a:normAutofit/>
          </a:bodyPr>
          <a:lstStyle>
            <a:lvl1pPr>
              <a:defRPr sz="3600" b="1">
                <a:solidFill>
                  <a:schemeClr val="tx2">
                    <a:lumMod val="50000"/>
                  </a:schemeClr>
                </a:solidFill>
                <a:latin typeface="Leelawadee" panose="020B0502040204020203" pitchFamily="34" charset="-34"/>
                <a:cs typeface="Leelawadee" panose="020B0502040204020203" pitchFamily="34" charset="-34"/>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26E4DA-6A8E-2697-C151-5A3987B47A90}"/>
              </a:ext>
            </a:extLst>
          </p:cNvPr>
          <p:cNvSpPr>
            <a:spLocks noGrp="1"/>
          </p:cNvSpPr>
          <p:nvPr>
            <p:ph idx="1"/>
          </p:nvPr>
        </p:nvSpPr>
        <p:spPr>
          <a:xfrm>
            <a:off x="838200" y="1576874"/>
            <a:ext cx="10515600" cy="4600090"/>
          </a:xfrm>
        </p:spPr>
        <p:txBody>
          <a:bodyPr/>
          <a:lstStyle>
            <a:lvl1pPr marL="447675" indent="-447675">
              <a:lnSpc>
                <a:spcPct val="114000"/>
              </a:lnSpc>
              <a:spcBef>
                <a:spcPts val="600"/>
              </a:spcBef>
              <a:spcAft>
                <a:spcPts val="600"/>
              </a:spcAft>
              <a:buClr>
                <a:srgbClr val="F2CA20"/>
              </a:buClr>
              <a:buSzPct val="75000"/>
              <a:buFont typeface="Arial" panose="020B0604020202020204" pitchFamily="34" charset="0"/>
              <a:buChar char="►"/>
              <a:defRPr sz="2400">
                <a:latin typeface="Leelawadee" panose="020B0502040204020203" pitchFamily="34" charset="-34"/>
                <a:cs typeface="Leelawadee" panose="020B0502040204020203" pitchFamily="34" charset="-34"/>
              </a:defRPr>
            </a:lvl1pPr>
            <a:lvl2pPr marL="801688" indent="-344488">
              <a:lnSpc>
                <a:spcPct val="114000"/>
              </a:lnSpc>
              <a:spcBef>
                <a:spcPts val="600"/>
              </a:spcBef>
              <a:spcAft>
                <a:spcPts val="600"/>
              </a:spcAft>
              <a:buClr>
                <a:srgbClr val="7DC387"/>
              </a:buClr>
              <a:buSzPct val="100000"/>
              <a:buFont typeface="Wingdings" panose="05000000000000000000" pitchFamily="2" charset="2"/>
              <a:buChar char="§"/>
              <a:defRPr sz="2200">
                <a:latin typeface="Leelawadee" panose="020B0502040204020203" pitchFamily="34" charset="-34"/>
                <a:cs typeface="Leelawadee" panose="020B0502040204020203" pitchFamily="34" charset="-34"/>
              </a:defRPr>
            </a:lvl2pPr>
            <a:lvl3pPr marL="1258888" indent="-344488">
              <a:lnSpc>
                <a:spcPct val="114000"/>
              </a:lnSpc>
              <a:spcBef>
                <a:spcPts val="600"/>
              </a:spcBef>
              <a:spcAft>
                <a:spcPts val="600"/>
              </a:spcAft>
              <a:buClr>
                <a:srgbClr val="FF0000"/>
              </a:buClr>
              <a:buFont typeface="Bahnschrift" panose="020B0502040204020203" pitchFamily="34" charset="0"/>
              <a:buChar char="–"/>
              <a:defRPr>
                <a:latin typeface="Leelawadee" panose="020B0502040204020203" pitchFamily="34" charset="-34"/>
                <a:cs typeface="Leelawadee" panose="020B0502040204020203" pitchFamily="34" charset="-34"/>
              </a:defRPr>
            </a:lvl3pPr>
            <a:lvl4pPr marL="1708150" indent="-336550">
              <a:lnSpc>
                <a:spcPct val="114000"/>
              </a:lnSpc>
              <a:spcBef>
                <a:spcPts val="600"/>
              </a:spcBef>
              <a:spcAft>
                <a:spcPts val="600"/>
              </a:spcAft>
              <a:buClr>
                <a:srgbClr val="7ECDF2"/>
              </a:buClr>
              <a:defRPr>
                <a:latin typeface="Leelawadee" panose="020B0502040204020203" pitchFamily="34" charset="-34"/>
                <a:cs typeface="Leelawadee" panose="020B0502040204020203" pitchFamily="34" charset="-34"/>
              </a:defRPr>
            </a:lvl4pPr>
            <a:lvl5pPr marL="2155825" indent="-327025">
              <a:lnSpc>
                <a:spcPct val="114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3FBCBB3-E4C7-C987-BAA0-03B7E1B43DA5}"/>
              </a:ext>
            </a:extLst>
          </p:cNvPr>
          <p:cNvSpPr>
            <a:spLocks noGrp="1"/>
          </p:cNvSpPr>
          <p:nvPr>
            <p:ph type="sldNum" sz="quarter" idx="12"/>
          </p:nvPr>
        </p:nvSpPr>
        <p:spPr>
          <a:xfrm>
            <a:off x="4724400" y="6356350"/>
            <a:ext cx="2743200" cy="365125"/>
          </a:xfrm>
        </p:spPr>
        <p:txBody>
          <a:bodyPr/>
          <a:lstStyle>
            <a:lvl1pPr algn="ctr">
              <a:defRPr/>
            </a:lvl1pPr>
          </a:lstStyle>
          <a:p>
            <a:fld id="{416C90DD-8CF0-4AD8-8C87-4D113EF0A4FE}" type="slidenum">
              <a:rPr lang="fr-BE" smtClean="0"/>
              <a:pPr/>
              <a:t>‹#›</a:t>
            </a:fld>
            <a:endParaRPr lang="fr-BE"/>
          </a:p>
        </p:txBody>
      </p:sp>
      <p:sp>
        <p:nvSpPr>
          <p:cNvPr id="4" name="Rectangle 3">
            <a:extLst>
              <a:ext uri="{FF2B5EF4-FFF2-40B4-BE49-F238E27FC236}">
                <a16:creationId xmlns:a16="http://schemas.microsoft.com/office/drawing/2014/main" id="{ABAEE3D7-903D-8974-0EE9-2E7243B1BF0C}"/>
              </a:ext>
            </a:extLst>
          </p:cNvPr>
          <p:cNvSpPr/>
          <p:nvPr userDrawn="1"/>
        </p:nvSpPr>
        <p:spPr>
          <a:xfrm flipH="1">
            <a:off x="571839" y="-5006"/>
            <a:ext cx="45719" cy="1260000"/>
          </a:xfrm>
          <a:prstGeom prst="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green sign with white text&#10;&#10;Description automatically generated">
            <a:extLst>
              <a:ext uri="{FF2B5EF4-FFF2-40B4-BE49-F238E27FC236}">
                <a16:creationId xmlns:a16="http://schemas.microsoft.com/office/drawing/2014/main" id="{D8052428-FEDD-6DB2-BF22-3895C60000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09417" y="189778"/>
            <a:ext cx="1082583" cy="556671"/>
          </a:xfrm>
          <a:prstGeom prst="rect">
            <a:avLst/>
          </a:prstGeom>
        </p:spPr>
      </p:pic>
    </p:spTree>
    <p:extLst>
      <p:ext uri="{BB962C8B-B14F-4D97-AF65-F5344CB8AC3E}">
        <p14:creationId xmlns:p14="http://schemas.microsoft.com/office/powerpoint/2010/main" val="28390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hanks">
    <p:spTree>
      <p:nvGrpSpPr>
        <p:cNvPr id="1" name=""/>
        <p:cNvGrpSpPr/>
        <p:nvPr/>
      </p:nvGrpSpPr>
      <p:grpSpPr>
        <a:xfrm>
          <a:off x="0" y="0"/>
          <a:ext cx="0" cy="0"/>
          <a:chOff x="0" y="0"/>
          <a:chExt cx="0" cy="0"/>
        </a:xfrm>
      </p:grpSpPr>
      <p:pic>
        <p:nvPicPr>
          <p:cNvPr id="15" name="Picture 14" descr="A black background with white text&#10;&#10;Description automatically generated">
            <a:extLst>
              <a:ext uri="{FF2B5EF4-FFF2-40B4-BE49-F238E27FC236}">
                <a16:creationId xmlns:a16="http://schemas.microsoft.com/office/drawing/2014/main" id="{DFC4AA73-13E0-A7AE-081F-5F9A59CFF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017" y="6422017"/>
            <a:ext cx="1755973" cy="368395"/>
          </a:xfrm>
          <a:prstGeom prst="rect">
            <a:avLst/>
          </a:prstGeom>
        </p:spPr>
      </p:pic>
      <p:grpSp>
        <p:nvGrpSpPr>
          <p:cNvPr id="3" name="Group 2">
            <a:extLst>
              <a:ext uri="{FF2B5EF4-FFF2-40B4-BE49-F238E27FC236}">
                <a16:creationId xmlns:a16="http://schemas.microsoft.com/office/drawing/2014/main" id="{9EA177C7-8CF6-E7BE-439C-29CC75E4DEFE}"/>
              </a:ext>
            </a:extLst>
          </p:cNvPr>
          <p:cNvGrpSpPr>
            <a:grpSpLocks noChangeAspect="1"/>
          </p:cNvGrpSpPr>
          <p:nvPr userDrawn="1"/>
        </p:nvGrpSpPr>
        <p:grpSpPr>
          <a:xfrm>
            <a:off x="8831287" y="4683967"/>
            <a:ext cx="3272497" cy="1818287"/>
            <a:chOff x="499047" y="224753"/>
            <a:chExt cx="2038378" cy="1132578"/>
          </a:xfrm>
        </p:grpSpPr>
        <p:pic>
          <p:nvPicPr>
            <p:cNvPr id="4" name="Picture 3" descr="A picture containing text, vector graphics&#10;&#10;Description automatically generated">
              <a:extLst>
                <a:ext uri="{FF2B5EF4-FFF2-40B4-BE49-F238E27FC236}">
                  <a16:creationId xmlns:a16="http://schemas.microsoft.com/office/drawing/2014/main" id="{FE3A7568-D371-1427-D07F-745D712C08FD}"/>
                </a:ext>
              </a:extLst>
            </p:cNvPr>
            <p:cNvPicPr>
              <a:picLocks noChangeAspect="1"/>
            </p:cNvPicPr>
            <p:nvPr userDrawn="1"/>
          </p:nvPicPr>
          <p:blipFill>
            <a:blip r:embed="rId3" cstate="screen">
              <a:alphaModFix amt="70000"/>
              <a:extLst>
                <a:ext uri="{28A0092B-C50C-407E-A947-70E740481C1C}">
                  <a14:useLocalDpi xmlns:a14="http://schemas.microsoft.com/office/drawing/2010/main"/>
                </a:ext>
              </a:extLst>
            </a:blip>
            <a:stretch>
              <a:fillRect/>
            </a:stretch>
          </p:blipFill>
          <p:spPr>
            <a:xfrm>
              <a:off x="772153" y="228431"/>
              <a:ext cx="644601" cy="1110500"/>
            </a:xfrm>
            <a:prstGeom prst="rect">
              <a:avLst/>
            </a:prstGeom>
          </p:spPr>
        </p:pic>
        <p:pic>
          <p:nvPicPr>
            <p:cNvPr id="16" name="Picture 15" descr="A picture containing vector graphics&#10;&#10;Description automatically generated">
              <a:extLst>
                <a:ext uri="{FF2B5EF4-FFF2-40B4-BE49-F238E27FC236}">
                  <a16:creationId xmlns:a16="http://schemas.microsoft.com/office/drawing/2014/main" id="{9F188E3F-6EFB-CAA6-3822-E598CF3598EA}"/>
                </a:ext>
              </a:extLst>
            </p:cNvPr>
            <p:cNvPicPr>
              <a:picLocks noChangeAspect="1"/>
            </p:cNvPicPr>
            <p:nvPr userDrawn="1"/>
          </p:nvPicPr>
          <p:blipFill>
            <a:blip r:embed="rId4" cstate="screen">
              <a:alphaModFix amt="70000"/>
              <a:extLst>
                <a:ext uri="{28A0092B-C50C-407E-A947-70E740481C1C}">
                  <a14:useLocalDpi xmlns:a14="http://schemas.microsoft.com/office/drawing/2010/main"/>
                </a:ext>
              </a:extLst>
            </a:blip>
            <a:stretch>
              <a:fillRect/>
            </a:stretch>
          </p:blipFill>
          <p:spPr>
            <a:xfrm>
              <a:off x="499047" y="246833"/>
              <a:ext cx="497810" cy="1110498"/>
            </a:xfrm>
            <a:prstGeom prst="rect">
              <a:avLst/>
            </a:prstGeom>
          </p:spPr>
        </p:pic>
        <p:pic>
          <p:nvPicPr>
            <p:cNvPr id="17" name="Picture 16" descr="A picture containing doll, toy, vector graphics&#10;&#10;Description automatically generated">
              <a:extLst>
                <a:ext uri="{FF2B5EF4-FFF2-40B4-BE49-F238E27FC236}">
                  <a16:creationId xmlns:a16="http://schemas.microsoft.com/office/drawing/2014/main" id="{A5B500BB-5EC7-AEFC-A199-D9D73D70B1AA}"/>
                </a:ext>
              </a:extLst>
            </p:cNvPr>
            <p:cNvPicPr>
              <a:picLocks noChangeAspect="1"/>
            </p:cNvPicPr>
            <p:nvPr userDrawn="1"/>
          </p:nvPicPr>
          <p:blipFill>
            <a:blip r:embed="rId5" cstate="screen">
              <a:alphaModFix amt="70000"/>
              <a:extLst>
                <a:ext uri="{28A0092B-C50C-407E-A947-70E740481C1C}">
                  <a14:useLocalDpi xmlns:a14="http://schemas.microsoft.com/office/drawing/2010/main"/>
                </a:ext>
              </a:extLst>
            </a:blip>
            <a:stretch>
              <a:fillRect/>
            </a:stretch>
          </p:blipFill>
          <p:spPr>
            <a:xfrm>
              <a:off x="1608817" y="224753"/>
              <a:ext cx="928608" cy="1110499"/>
            </a:xfrm>
            <a:prstGeom prst="rect">
              <a:avLst/>
            </a:prstGeom>
          </p:spPr>
        </p:pic>
        <p:pic>
          <p:nvPicPr>
            <p:cNvPr id="20" name="Picture 19" descr="A picture containing toy, vector graphics, doll&#10;&#10;Description automatically generated">
              <a:extLst>
                <a:ext uri="{FF2B5EF4-FFF2-40B4-BE49-F238E27FC236}">
                  <a16:creationId xmlns:a16="http://schemas.microsoft.com/office/drawing/2014/main" id="{0A7D2BD0-F04D-3B44-ABCB-57BF8B306806}"/>
                </a:ext>
              </a:extLst>
            </p:cNvPr>
            <p:cNvPicPr>
              <a:picLocks noChangeAspect="1"/>
            </p:cNvPicPr>
            <p:nvPr userDrawn="1"/>
          </p:nvPicPr>
          <p:blipFill>
            <a:blip r:embed="rId6" cstate="screen">
              <a:alphaModFix amt="70000"/>
              <a:extLst>
                <a:ext uri="{28A0092B-C50C-407E-A947-70E740481C1C}">
                  <a14:useLocalDpi xmlns:a14="http://schemas.microsoft.com/office/drawing/2010/main"/>
                </a:ext>
              </a:extLst>
            </a:blip>
            <a:stretch>
              <a:fillRect/>
            </a:stretch>
          </p:blipFill>
          <p:spPr>
            <a:xfrm>
              <a:off x="1204869" y="235791"/>
              <a:ext cx="644601" cy="1110500"/>
            </a:xfrm>
            <a:prstGeom prst="rect">
              <a:avLst/>
            </a:prstGeom>
          </p:spPr>
        </p:pic>
      </p:grpSp>
      <p:sp>
        <p:nvSpPr>
          <p:cNvPr id="22" name="Title 1">
            <a:extLst>
              <a:ext uri="{FF2B5EF4-FFF2-40B4-BE49-F238E27FC236}">
                <a16:creationId xmlns:a16="http://schemas.microsoft.com/office/drawing/2014/main" id="{B476AF3F-86B5-77F6-6226-B57958413532}"/>
              </a:ext>
            </a:extLst>
          </p:cNvPr>
          <p:cNvSpPr>
            <a:spLocks noGrp="1"/>
          </p:cNvSpPr>
          <p:nvPr>
            <p:ph type="title" hasCustomPrompt="1"/>
          </p:nvPr>
        </p:nvSpPr>
        <p:spPr>
          <a:xfrm>
            <a:off x="4281115" y="1368669"/>
            <a:ext cx="4294560" cy="973000"/>
          </a:xfrm>
        </p:spPr>
        <p:txBody>
          <a:bodyPr/>
          <a:lstStyle>
            <a:lvl1pPr algn="ctr">
              <a:defRPr b="1">
                <a:solidFill>
                  <a:srgbClr val="38807E"/>
                </a:solidFill>
                <a:latin typeface="Leelawadee" panose="020B0502040204020203" pitchFamily="34" charset="-34"/>
                <a:cs typeface="Leelawadee" panose="020B0502040204020203" pitchFamily="34" charset="-34"/>
              </a:defRPr>
            </a:lvl1pPr>
          </a:lstStyle>
          <a:p>
            <a:r>
              <a:rPr lang="en-US"/>
              <a:t>Thank you!</a:t>
            </a:r>
            <a:endParaRPr lang="en-GB"/>
          </a:p>
        </p:txBody>
      </p:sp>
      <p:sp>
        <p:nvSpPr>
          <p:cNvPr id="23" name="TextBox 22">
            <a:extLst>
              <a:ext uri="{FF2B5EF4-FFF2-40B4-BE49-F238E27FC236}">
                <a16:creationId xmlns:a16="http://schemas.microsoft.com/office/drawing/2014/main" id="{67B44597-80F1-789C-394E-CC673557D57B}"/>
              </a:ext>
            </a:extLst>
          </p:cNvPr>
          <p:cNvSpPr txBox="1"/>
          <p:nvPr userDrawn="1"/>
        </p:nvSpPr>
        <p:spPr>
          <a:xfrm>
            <a:off x="5056687" y="4342646"/>
            <a:ext cx="2645853" cy="276999"/>
          </a:xfrm>
          <a:prstGeom prst="rect">
            <a:avLst/>
          </a:prstGeom>
          <a:noFill/>
        </p:spPr>
        <p:txBody>
          <a:bodyPr wrap="none" rtlCol="0">
            <a:spAutoFit/>
          </a:bodyPr>
          <a:lstStyle/>
          <a:p>
            <a:r>
              <a:rPr lang="en-GB" sz="1200" b="0">
                <a:solidFill>
                  <a:srgbClr val="38807E"/>
                </a:solidFill>
                <a:hlinkClick r:id="rId7">
                  <a:extLst>
                    <a:ext uri="{A12FA001-AC4F-418D-AE19-62706E023703}">
                      <ahyp:hlinkClr xmlns:ahyp="http://schemas.microsoft.com/office/drawing/2018/hyperlinkcolor" val="tx"/>
                    </a:ext>
                  </a:extLst>
                </a:hlinkClick>
              </a:rPr>
              <a:t>www.ruralpact.rural-vision.europa.eu</a:t>
            </a:r>
            <a:endParaRPr lang="en-GB" sz="1200" b="0">
              <a:solidFill>
                <a:srgbClr val="38807E"/>
              </a:solidFill>
            </a:endParaRPr>
          </a:p>
        </p:txBody>
      </p:sp>
      <p:sp>
        <p:nvSpPr>
          <p:cNvPr id="24" name="Text Box 9">
            <a:extLst>
              <a:ext uri="{FF2B5EF4-FFF2-40B4-BE49-F238E27FC236}">
                <a16:creationId xmlns:a16="http://schemas.microsoft.com/office/drawing/2014/main" id="{3DFC25B1-6255-E729-C302-AF02DF75D749}"/>
              </a:ext>
            </a:extLst>
          </p:cNvPr>
          <p:cNvSpPr txBox="1"/>
          <p:nvPr userDrawn="1"/>
        </p:nvSpPr>
        <p:spPr>
          <a:xfrm>
            <a:off x="3517190" y="2772499"/>
            <a:ext cx="5724849" cy="790575"/>
          </a:xfrm>
          <a:prstGeom prst="roundRect">
            <a:avLst>
              <a:gd name="adj" fmla="val 50000"/>
            </a:avLst>
          </a:prstGeom>
          <a:solidFill>
            <a:schemeClr val="accent5">
              <a:alpha val="89804"/>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300"/>
              </a:spcBef>
              <a:spcAft>
                <a:spcPts val="300"/>
              </a:spcAft>
            </a:pPr>
            <a:r>
              <a:rPr lang="en-GB" sz="1400" b="1">
                <a:solidFill>
                  <a:srgbClr val="FFFFFF"/>
                </a:solidFill>
                <a:effectLst/>
                <a:latin typeface="Leelawadee UI" panose="020B0502040204020203" pitchFamily="34" charset="-34"/>
                <a:ea typeface="Arial" panose="020B0604020202020204" pitchFamily="34" charset="0"/>
                <a:cs typeface="Leelawadee UI" panose="020B0502040204020203" pitchFamily="34" charset="-34"/>
              </a:rPr>
              <a:t>Join the Rural Pact Community and online platform</a:t>
            </a:r>
            <a:endParaRPr lang="en-GB" sz="1400">
              <a:effectLst/>
              <a:latin typeface="Leelawadee UI" panose="020B0502040204020203" pitchFamily="34" charset="-34"/>
              <a:ea typeface="Arial" panose="020B0604020202020204" pitchFamily="34" charset="0"/>
              <a:cs typeface="Leelawadee UI" panose="020B0502040204020203" pitchFamily="34" charset="-34"/>
            </a:endParaRPr>
          </a:p>
          <a:p>
            <a:pPr algn="ctr">
              <a:lnSpc>
                <a:spcPct val="115000"/>
              </a:lnSpc>
              <a:spcBef>
                <a:spcPts val="300"/>
              </a:spcBef>
              <a:spcAft>
                <a:spcPts val="300"/>
              </a:spcAft>
            </a:pPr>
            <a:r>
              <a:rPr lang="en-GB" sz="1100" u="sng">
                <a:solidFill>
                  <a:schemeClr val="bg1"/>
                </a:solidFill>
                <a:effectLst/>
                <a:latin typeface="Leelawadee UI" panose="020B0502040204020203" pitchFamily="34" charset="-34"/>
                <a:ea typeface="Arial" panose="020B0604020202020204" pitchFamily="34" charset="0"/>
                <a:cs typeface="Leelawadee UI" panose="020B0502040204020203" pitchFamily="34" charset="-34"/>
                <a:hlinkClick r:id="rId8">
                  <a:extLst>
                    <a:ext uri="{A12FA001-AC4F-418D-AE19-62706E023703}">
                      <ahyp:hlinkClr xmlns:ahyp="http://schemas.microsoft.com/office/drawing/2018/hyperlinkcolor" val="tx"/>
                    </a:ext>
                  </a:extLst>
                </a:hlinkClick>
              </a:rPr>
              <a:t>www.ruralpact.rural-vision.europa.eu/become-member_en</a:t>
            </a:r>
            <a:r>
              <a:rPr lang="en-GB" sz="1100" u="sng">
                <a:solidFill>
                  <a:schemeClr val="bg1"/>
                </a:solidFill>
                <a:effectLst/>
                <a:latin typeface="Leelawadee UI" panose="020B0502040204020203" pitchFamily="34" charset="-34"/>
                <a:ea typeface="Arial" panose="020B0604020202020204" pitchFamily="34" charset="0"/>
                <a:cs typeface="Leelawadee UI" panose="020B0502040204020203" pitchFamily="34" charset="-34"/>
              </a:rPr>
              <a:t> </a:t>
            </a:r>
            <a:r>
              <a:rPr lang="en-GB" sz="1100">
                <a:solidFill>
                  <a:schemeClr val="bg1"/>
                </a:solidFill>
                <a:effectLst/>
                <a:latin typeface="Leelawadee UI" panose="020B0502040204020203" pitchFamily="34" charset="-34"/>
                <a:ea typeface="Arial" panose="020B0604020202020204" pitchFamily="34" charset="0"/>
                <a:cs typeface="Leelawadee UI" panose="020B0502040204020203" pitchFamily="34" charset="-34"/>
              </a:rPr>
              <a:t> </a:t>
            </a:r>
          </a:p>
          <a:p>
            <a:pPr algn="just">
              <a:lnSpc>
                <a:spcPct val="115000"/>
              </a:lnSpc>
              <a:spcBef>
                <a:spcPts val="600"/>
              </a:spcBef>
              <a:spcAft>
                <a:spcPts val="600"/>
              </a:spcAft>
            </a:pPr>
            <a:r>
              <a:rPr lang="en-GB" sz="1000" b="1">
                <a:solidFill>
                  <a:srgbClr val="FFFFFF"/>
                </a:solidFill>
                <a:effectLst/>
                <a:latin typeface="Leelawadee UI" panose="020B0502040204020203" pitchFamily="34" charset="-34"/>
                <a:ea typeface="Arial" panose="020B0604020202020204" pitchFamily="34" charset="0"/>
                <a:cs typeface="Leelawadee UI" panose="020B0502040204020203" pitchFamily="34" charset="-34"/>
              </a:rPr>
              <a:t> </a:t>
            </a:r>
            <a:endParaRPr lang="en-GB" sz="1000">
              <a:effectLst/>
              <a:latin typeface="Leelawadee UI" panose="020B0502040204020203" pitchFamily="34" charset="-34"/>
              <a:ea typeface="Arial" panose="020B0604020202020204" pitchFamily="34" charset="0"/>
              <a:cs typeface="Leelawadee UI" panose="020B0502040204020203" pitchFamily="34" charset="-34"/>
            </a:endParaRPr>
          </a:p>
        </p:txBody>
      </p:sp>
      <p:grpSp>
        <p:nvGrpSpPr>
          <p:cNvPr id="26" name="Group 25">
            <a:extLst>
              <a:ext uri="{FF2B5EF4-FFF2-40B4-BE49-F238E27FC236}">
                <a16:creationId xmlns:a16="http://schemas.microsoft.com/office/drawing/2014/main" id="{9667750B-682C-6960-657F-B8F7B1CB10E7}"/>
              </a:ext>
            </a:extLst>
          </p:cNvPr>
          <p:cNvGrpSpPr/>
          <p:nvPr userDrawn="1"/>
        </p:nvGrpSpPr>
        <p:grpSpPr>
          <a:xfrm>
            <a:off x="5622311" y="3776914"/>
            <a:ext cx="1514605" cy="452281"/>
            <a:chOff x="5324009" y="4161136"/>
            <a:chExt cx="1514605" cy="452281"/>
          </a:xfrm>
        </p:grpSpPr>
        <p:pic>
          <p:nvPicPr>
            <p:cNvPr id="28" name="Picture 37">
              <a:hlinkClick r:id="rId9"/>
              <a:extLst>
                <a:ext uri="{FF2B5EF4-FFF2-40B4-BE49-F238E27FC236}">
                  <a16:creationId xmlns:a16="http://schemas.microsoft.com/office/drawing/2014/main" id="{880FA3EC-011F-543F-0F91-491AD89370F4}"/>
                </a:ext>
              </a:extLst>
            </p:cNvPr>
            <p:cNvPicPr>
              <a:picLocks noChangeAspect="1"/>
            </p:cNvPicPr>
            <p:nvPr userDrawn="1"/>
          </p:nvPicPr>
          <p:blipFill>
            <a:blip r:embed="rId10" cstate="print">
              <a:extLst>
                <a:ext uri="{28A0092B-C50C-407E-A947-70E740481C1C}">
                  <a14:useLocalDpi xmlns:a14="http://schemas.microsoft.com/office/drawing/2010/main"/>
                </a:ext>
              </a:extLst>
            </a:blip>
            <a:srcRect/>
            <a:stretch/>
          </p:blipFill>
          <p:spPr>
            <a:xfrm>
              <a:off x="5324009" y="4161136"/>
              <a:ext cx="446476" cy="446476"/>
            </a:xfrm>
            <a:prstGeom prst="rect">
              <a:avLst/>
            </a:prstGeom>
          </p:spPr>
        </p:pic>
        <p:pic>
          <p:nvPicPr>
            <p:cNvPr id="29" name="Picture 38">
              <a:hlinkClick r:id="rId11"/>
              <a:extLst>
                <a:ext uri="{FF2B5EF4-FFF2-40B4-BE49-F238E27FC236}">
                  <a16:creationId xmlns:a16="http://schemas.microsoft.com/office/drawing/2014/main" id="{0DE1EE53-4CC7-EE21-6AAD-93C5225B523A}"/>
                </a:ext>
              </a:extLst>
            </p:cNvPr>
            <p:cNvPicPr>
              <a:picLocks noChangeAspect="1"/>
            </p:cNvPicPr>
            <p:nvPr userDrawn="1"/>
          </p:nvPicPr>
          <p:blipFill>
            <a:blip r:embed="rId12" cstate="print">
              <a:extLst>
                <a:ext uri="{28A0092B-C50C-407E-A947-70E740481C1C}">
                  <a14:useLocalDpi xmlns:a14="http://schemas.microsoft.com/office/drawing/2010/main"/>
                </a:ext>
              </a:extLst>
            </a:blip>
            <a:srcRect/>
            <a:stretch/>
          </p:blipFill>
          <p:spPr>
            <a:xfrm>
              <a:off x="5681399" y="4166941"/>
              <a:ext cx="446476" cy="446476"/>
            </a:xfrm>
            <a:prstGeom prst="rect">
              <a:avLst/>
            </a:prstGeom>
          </p:spPr>
        </p:pic>
        <p:pic>
          <p:nvPicPr>
            <p:cNvPr id="30" name="Picture 39">
              <a:hlinkClick r:id="rId13"/>
              <a:extLst>
                <a:ext uri="{FF2B5EF4-FFF2-40B4-BE49-F238E27FC236}">
                  <a16:creationId xmlns:a16="http://schemas.microsoft.com/office/drawing/2014/main" id="{7890E13C-E127-11C9-AC5C-7FA8CFB86F33}"/>
                </a:ext>
              </a:extLst>
            </p:cNvPr>
            <p:cNvPicPr>
              <a:picLocks noChangeAspect="1"/>
            </p:cNvPicPr>
            <p:nvPr userDrawn="1"/>
          </p:nvPicPr>
          <p:blipFill>
            <a:blip r:embed="rId14" cstate="print">
              <a:extLst>
                <a:ext uri="{28A0092B-C50C-407E-A947-70E740481C1C}">
                  <a14:useLocalDpi xmlns:a14="http://schemas.microsoft.com/office/drawing/2010/main"/>
                </a:ext>
              </a:extLst>
            </a:blip>
            <a:srcRect/>
            <a:stretch/>
          </p:blipFill>
          <p:spPr>
            <a:xfrm>
              <a:off x="6392214" y="4161137"/>
              <a:ext cx="446400" cy="446400"/>
            </a:xfrm>
            <a:prstGeom prst="rect">
              <a:avLst/>
            </a:prstGeom>
          </p:spPr>
        </p:pic>
        <p:pic>
          <p:nvPicPr>
            <p:cNvPr id="31" name="Picture 40">
              <a:hlinkClick r:id="rId15"/>
              <a:extLst>
                <a:ext uri="{FF2B5EF4-FFF2-40B4-BE49-F238E27FC236}">
                  <a16:creationId xmlns:a16="http://schemas.microsoft.com/office/drawing/2014/main" id="{4E0D4D99-F5DD-17CF-BE29-0FD71F8E4B0E}"/>
                </a:ext>
              </a:extLst>
            </p:cNvPr>
            <p:cNvPicPr>
              <a:picLocks noChangeAspect="1"/>
            </p:cNvPicPr>
            <p:nvPr userDrawn="1"/>
          </p:nvPicPr>
          <p:blipFill>
            <a:blip r:embed="rId16" cstate="print">
              <a:extLst>
                <a:ext uri="{28A0092B-C50C-407E-A947-70E740481C1C}">
                  <a14:useLocalDpi xmlns:a14="http://schemas.microsoft.com/office/drawing/2010/main"/>
                </a:ext>
              </a:extLst>
            </a:blip>
            <a:srcRect/>
            <a:stretch/>
          </p:blipFill>
          <p:spPr>
            <a:xfrm>
              <a:off x="6034292" y="4164462"/>
              <a:ext cx="446476" cy="446476"/>
            </a:xfrm>
            <a:prstGeom prst="rect">
              <a:avLst/>
            </a:prstGeom>
          </p:spPr>
        </p:pic>
      </p:grpSp>
      <p:pic>
        <p:nvPicPr>
          <p:cNvPr id="32" name="Picture 9" descr="Shape&#10;&#10;Description automatically generated">
            <a:extLst>
              <a:ext uri="{FF2B5EF4-FFF2-40B4-BE49-F238E27FC236}">
                <a16:creationId xmlns:a16="http://schemas.microsoft.com/office/drawing/2014/main" id="{2C9C834F-CC3C-1B21-D027-CC2C3848450E}"/>
              </a:ext>
            </a:extLst>
          </p:cNvPr>
          <p:cNvPicPr>
            <a:picLocks noChangeAspect="1"/>
          </p:cNvPicPr>
          <p:nvPr userDrawn="1"/>
        </p:nvPicPr>
        <p:blipFill rotWithShape="1">
          <a:blip r:embed="rId17" cstate="print">
            <a:extLst>
              <a:ext uri="{28A0092B-C50C-407E-A947-70E740481C1C}">
                <a14:useLocalDpi xmlns:a14="http://schemas.microsoft.com/office/drawing/2010/main"/>
              </a:ext>
            </a:extLst>
          </a:blip>
          <a:srcRect/>
          <a:stretch/>
        </p:blipFill>
        <p:spPr>
          <a:xfrm>
            <a:off x="0" y="5232739"/>
            <a:ext cx="12192000" cy="1625261"/>
          </a:xfrm>
          <a:prstGeom prst="rect">
            <a:avLst/>
          </a:prstGeom>
        </p:spPr>
      </p:pic>
      <p:pic>
        <p:nvPicPr>
          <p:cNvPr id="33" name="Picture 32" descr="A black background with white text&#10;&#10;Description automatically generated">
            <a:extLst>
              <a:ext uri="{FF2B5EF4-FFF2-40B4-BE49-F238E27FC236}">
                <a16:creationId xmlns:a16="http://schemas.microsoft.com/office/drawing/2014/main" id="{CAE273DE-2F0C-17E3-369C-CED725AB5F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2017" y="6389359"/>
            <a:ext cx="1755973" cy="368395"/>
          </a:xfrm>
          <a:prstGeom prst="rect">
            <a:avLst/>
          </a:prstGeom>
        </p:spPr>
      </p:pic>
      <p:pic>
        <p:nvPicPr>
          <p:cNvPr id="34" name="Picture 33" descr="A green sign with white text&#10;&#10;Description automatically generated">
            <a:extLst>
              <a:ext uri="{FF2B5EF4-FFF2-40B4-BE49-F238E27FC236}">
                <a16:creationId xmlns:a16="http://schemas.microsoft.com/office/drawing/2014/main" id="{F8CF5514-DD07-2A85-A593-13D46319958A}"/>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3336" y="453783"/>
            <a:ext cx="1722827" cy="906751"/>
          </a:xfrm>
          <a:prstGeom prst="rect">
            <a:avLst/>
          </a:prstGeom>
        </p:spPr>
      </p:pic>
      <p:pic>
        <p:nvPicPr>
          <p:cNvPr id="35" name="Picture 34" descr="A blue and green circles with white circles and buildings&#10;&#10;Description automatically generated">
            <a:extLst>
              <a:ext uri="{FF2B5EF4-FFF2-40B4-BE49-F238E27FC236}">
                <a16:creationId xmlns:a16="http://schemas.microsoft.com/office/drawing/2014/main" id="{18335284-F416-5118-5CD6-0FAFAF1DCF53}"/>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9177558" y="369924"/>
            <a:ext cx="2598782" cy="577410"/>
          </a:xfrm>
          <a:prstGeom prst="rect">
            <a:avLst/>
          </a:prstGeom>
        </p:spPr>
      </p:pic>
    </p:spTree>
    <p:extLst>
      <p:ext uri="{BB962C8B-B14F-4D97-AF65-F5344CB8AC3E}">
        <p14:creationId xmlns:p14="http://schemas.microsoft.com/office/powerpoint/2010/main" val="377101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83569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D0A478-CEF5-267B-3BC7-B7CC81A127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0DCE06-BF7E-8011-D90A-3479629CED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046D592B-CC5C-4C4B-3781-6A27E1E61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14F18-5F8D-498B-B124-FADE0289FDE3}" type="datetimeFigureOut">
              <a:rPr lang="fr-BE" smtClean="0"/>
              <a:t>27-04-26</a:t>
            </a:fld>
            <a:endParaRPr lang="fr-BE"/>
          </a:p>
        </p:txBody>
      </p:sp>
      <p:sp>
        <p:nvSpPr>
          <p:cNvPr id="5" name="Footer Placeholder 4">
            <a:extLst>
              <a:ext uri="{FF2B5EF4-FFF2-40B4-BE49-F238E27FC236}">
                <a16:creationId xmlns:a16="http://schemas.microsoft.com/office/drawing/2014/main" id="{EB3C9CAE-A5F2-EB23-3D66-137D4B70AC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AF5EB7A3-481E-8675-73AE-F4DB92199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C90DD-8CF0-4AD8-8C87-4D113EF0A4FE}" type="slidenum">
              <a:rPr lang="fr-BE" smtClean="0"/>
              <a:t>‹#›</a:t>
            </a:fld>
            <a:endParaRPr lang="fr-BE"/>
          </a:p>
        </p:txBody>
      </p:sp>
    </p:spTree>
    <p:extLst>
      <p:ext uri="{BB962C8B-B14F-4D97-AF65-F5344CB8AC3E}">
        <p14:creationId xmlns:p14="http://schemas.microsoft.com/office/powerpoint/2010/main" val="663741387"/>
      </p:ext>
    </p:extLst>
  </p:cSld>
  <p:clrMap bg1="lt1" tx1="dk1" bg2="lt2" tx2="dk2" accent1="accent1" accent2="accent2" accent3="accent3" accent4="accent4" accent5="accent5" accent6="accent6" hlink="hlink" folHlink="folHlink"/>
  <p:sldLayoutIdLst>
    <p:sldLayoutId id="2147483690" r:id="rId1"/>
    <p:sldLayoutId id="2147483686" r:id="rId2"/>
    <p:sldLayoutId id="2147483689" r:id="rId3"/>
    <p:sldLayoutId id="214748369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eesc.europa.eu/en/our-work/opinions-information-reports/opinions/eu-long-term-vision-rural-areas" TargetMode="External"/><Relationship Id="rId13" Type="http://schemas.openxmlformats.org/officeDocument/2006/relationships/hyperlink" Target="https://www.eesc.europa.eu/en/our-work/opinions-information-reports/opinions/strengthening-results-orientation-post-2027-cohesion-policy-challenges-risks-and-opportunities" TargetMode="External"/><Relationship Id="rId3" Type="http://schemas.openxmlformats.org/officeDocument/2006/relationships/image" Target="../media/image39.jpeg"/><Relationship Id="rId7" Type="http://schemas.openxmlformats.org/officeDocument/2006/relationships/hyperlink" Target="https://cor.europa.eu/en/our-work/opinions/cdr-2569-2024" TargetMode="External"/><Relationship Id="rId12" Type="http://schemas.openxmlformats.org/officeDocument/2006/relationships/hyperlink" Target="https://www.eesc.europa.eu/en/our-work/opinions-information-reports/opinions/aligning-circular-economy-and-bioeconomy-eu-and-national-level" TargetMode="External"/><Relationship Id="rId17" Type="http://schemas.openxmlformats.org/officeDocument/2006/relationships/image" Target="../media/image21.png"/><Relationship Id="rId2" Type="http://schemas.openxmlformats.org/officeDocument/2006/relationships/notesSlide" Target="../notesSlides/notesSlide8.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hyperlink" Target="https://cor.europa.eu/en/our-work/Pages/OpinionTimeline.aspx?opId=CDR-4320-2022" TargetMode="External"/><Relationship Id="rId11" Type="http://schemas.openxmlformats.org/officeDocument/2006/relationships/hyperlink" Target="https://www.eesc.europa.eu/en/our-work/opinions-information-reports/opinions/towards-greater-involvement-member-states-regions-and-civil-society-actors-implementation-long-term-vision-eus-rural" TargetMode="External"/><Relationship Id="rId5" Type="http://schemas.openxmlformats.org/officeDocument/2006/relationships/hyperlink" Target="https://cor.europa.eu/EN/our-work/Pages/OpinionTimeline.aspx?opId=CDR-3533-2021&amp;_cldee=cHJlc2lkZW50QGVsYXJkLmV1&amp;recipientid=contact-c2a97a534780e8118113005056a043ea-8e5553e9812e49049d9a2bb06e44e621&amp;esid=2fc4fd39-ca7e-ec11-811c-005056a043ea" TargetMode="External"/><Relationship Id="rId15" Type="http://schemas.openxmlformats.org/officeDocument/2006/relationships/hyperlink" Target="https://www.europarl.europa.eu/doceo/document/TA-9-2022-0436_EN.html" TargetMode="External"/><Relationship Id="rId10" Type="http://schemas.openxmlformats.org/officeDocument/2006/relationships/hyperlink" Target="https://www.eesc.europa.eu/en/our-work/opinions-information-reports/opinions/role-youth-rural-development" TargetMode="External"/><Relationship Id="rId4" Type="http://schemas.openxmlformats.org/officeDocument/2006/relationships/image" Target="../media/image40.png"/><Relationship Id="rId9" Type="http://schemas.openxmlformats.org/officeDocument/2006/relationships/hyperlink" Target="https://www.eesc.europa.eu/en/our-work/opinions-information-reports/opinions/impact-high-energy-prices-agricultural-sector-and-rural-areas" TargetMode="External"/><Relationship Id="rId14" Type="http://schemas.openxmlformats.org/officeDocument/2006/relationships/hyperlink" Target="https://www.eesc.europa.eu/en/our-work/opinions-information-reports/opinions/multiannual-financial-framework-2028-203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hyperlink" Target="https://observatory.rural-vision.europa.eu/?lng=en&amp;ctx=RUROB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s://funding.rural-vision.europa.eu/?lng=en"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24.svg"/><Relationship Id="rId7" Type="http://schemas.openxmlformats.org/officeDocument/2006/relationships/image" Target="../media/image51.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https://funding.rural-vision.europa.eu/?lng=en" TargetMode="External"/><Relationship Id="rId10" Type="http://schemas.openxmlformats.org/officeDocument/2006/relationships/image" Target="../media/image54.png"/><Relationship Id="rId4" Type="http://schemas.openxmlformats.org/officeDocument/2006/relationships/hyperlink" Target="https://observatory.rural-vision.europa.eu/?lng=en&amp;ctx=RUROBS" TargetMode="External"/><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hyperlink" Target="https://agriculture.ec.europa.eu/system/files/2022-07/rural-pact-proposal_en.pdf"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ruralpact.rural-vision.europa.eu/RPCG_en" TargetMode="External"/><Relationship Id="rId3" Type="http://schemas.openxmlformats.org/officeDocument/2006/relationships/image" Target="../media/image27.svg"/><Relationship Id="rId7" Type="http://schemas.openxmlformats.org/officeDocument/2006/relationships/hyperlink" Target="https://ruralpact.rural-vision.europa.eu/RPSO_e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2.png"/><Relationship Id="rId4" Type="http://schemas.openxmlformats.org/officeDocument/2006/relationships/hyperlink" Target="https://ruralpact.rural-vision.europa.eu/become-member_en" TargetMode="External"/><Relationship Id="rId9" Type="http://schemas.openxmlformats.org/officeDocument/2006/relationships/hyperlink" Target="https://ruralpact.rural-vision.europa.eu/index_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ruralpact.rural-vision.europa.eu/RPSO_en" TargetMode="External"/><Relationship Id="rId4" Type="http://schemas.openxmlformats.org/officeDocument/2006/relationships/hyperlink" Target="https://ruralpact.rural-vision.europa.eu/RPC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6.svg"/><Relationship Id="rId11" Type="http://schemas.openxmlformats.org/officeDocument/2006/relationships/image" Target="../media/image71.svg"/><Relationship Id="rId5" Type="http://schemas.openxmlformats.org/officeDocument/2006/relationships/image" Target="../media/image65.sv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svg"/></Relationships>
</file>

<file path=ppt/slides/_rels/slide21.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hyperlink" Target="https://ruralpact.rural-vision.europa.eu/RPCG" TargetMode="Externa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ruralpact.rural-vision.europa.eu/index_e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ruralpact.rural-vision.europa.eu/become-member_en" TargetMode="External"/><Relationship Id="rId5" Type="http://schemas.openxmlformats.org/officeDocument/2006/relationships/image" Target="../media/image27.svg"/><Relationship Id="rId4" Type="http://schemas.openxmlformats.org/officeDocument/2006/relationships/image" Target="../media/image76.svg"/></Relationships>
</file>

<file path=ppt/slides/_rels/slide26.xml.rels><?xml version="1.0" encoding="UTF-8" standalone="yes"?>
<Relationships xmlns="http://schemas.openxmlformats.org/package/2006/relationships"><Relationship Id="rId8" Type="http://schemas.openxmlformats.org/officeDocument/2006/relationships/hyperlink" Target="https://ruralpact.rural-vision.europa.eu/events/taking-action-tackle-rural-depopulation_en" TargetMode="External"/><Relationship Id="rId13" Type="http://schemas.openxmlformats.org/officeDocument/2006/relationships/hyperlink" Target="https://ruralpact.rural-vision.europa.eu/events/policy-lab-rural-proofing-looking-policies-through-rural-lens_en" TargetMode="External"/><Relationship Id="rId3" Type="http://schemas.openxmlformats.org/officeDocument/2006/relationships/image" Target="../media/image77.svg"/><Relationship Id="rId7" Type="http://schemas.openxmlformats.org/officeDocument/2006/relationships/hyperlink" Target="https://ruralpact.rural-vision.europa.eu/events/rural-pact-conference-vision-action-empowering-rural-areas-future_en" TargetMode="External"/><Relationship Id="rId12" Type="http://schemas.openxmlformats.org/officeDocument/2006/relationships/hyperlink" Target="https://ruralpact.rural-vision.europa.eu/events/policy-lab-enhancing-policy-coordination-vibrant-rural-areas_e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rural-vision.europa.eu/events/shaping-future-rural-areas-2023-09-27_en" TargetMode="External"/><Relationship Id="rId11" Type="http://schemas.openxmlformats.org/officeDocument/2006/relationships/hyperlink" Target="https://ruralpact.rural-vision.europa.eu/events/territorial-development-green-transition-unleashing-potential-rural-communities_en" TargetMode="External"/><Relationship Id="rId5" Type="http://schemas.openxmlformats.org/officeDocument/2006/relationships/hyperlink" Target="https://ruralpact.rural-vision.europa.eu/events/upcoming_en" TargetMode="External"/><Relationship Id="rId10" Type="http://schemas.openxmlformats.org/officeDocument/2006/relationships/hyperlink" Target="https://ruralpact.rural-vision.europa.eu/events/bringing-rural-pact-closer-citizens_en" TargetMode="External"/><Relationship Id="rId4" Type="http://schemas.openxmlformats.org/officeDocument/2006/relationships/image" Target="../media/image27.svg"/><Relationship Id="rId9" Type="http://schemas.openxmlformats.org/officeDocument/2006/relationships/hyperlink" Target="https://ruralpact.rural-vision.europa.eu/events/eu-funds-paving-way-rural-vision_en" TargetMode="External"/><Relationship Id="rId14" Type="http://schemas.openxmlformats.org/officeDocument/2006/relationships/hyperlink" Target="https://ruralpact.rural-vision.europa.eu/events/rural-areas-and-communities-post-2027-eu-budget-and-policies_en"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8.svg"/><Relationship Id="rId7" Type="http://schemas.openxmlformats.org/officeDocument/2006/relationships/hyperlink" Target="https://ruralpact.rural-vision.europa.eu/news/search_e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hyperlink" Target="https://ruralpact.rural-vision.europa.eu/good-practice/search_en" TargetMode="External"/><Relationship Id="rId4" Type="http://schemas.openxmlformats.org/officeDocument/2006/relationships/image" Target="../media/image77.svg"/><Relationship Id="rId9" Type="http://schemas.openxmlformats.org/officeDocument/2006/relationships/image" Target="../media/image80.png"/></Relationships>
</file>

<file path=ppt/slides/_rels/slide2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svg"/><Relationship Id="rId7"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ruralpact.rural-vision.europa.eu/knowledge-hub_en" TargetMode="External"/><Relationship Id="rId5" Type="http://schemas.openxmlformats.org/officeDocument/2006/relationships/hyperlink" Target="https://ruralpact.rural-vision.europa.eu/countries_en" TargetMode="External"/><Relationship Id="rId4" Type="http://schemas.openxmlformats.org/officeDocument/2006/relationships/image" Target="../media/image27.svg"/></Relationships>
</file>

<file path=ppt/slides/_rels/slide29.xml.rels><?xml version="1.0" encoding="UTF-8" standalone="yes"?>
<Relationships xmlns="http://schemas.openxmlformats.org/package/2006/relationships"><Relationship Id="rId8" Type="http://schemas.openxmlformats.org/officeDocument/2006/relationships/hyperlink" Target="https://ruralpact.rural-vision.europa.eu/publications/making-rural-pact-happen-member-states_en" TargetMode="External"/><Relationship Id="rId13" Type="http://schemas.openxmlformats.org/officeDocument/2006/relationships/image" Target="../media/image85.png"/><Relationship Id="rId3" Type="http://schemas.openxmlformats.org/officeDocument/2006/relationships/image" Target="../media/image83.png"/><Relationship Id="rId7" Type="http://schemas.openxmlformats.org/officeDocument/2006/relationships/hyperlink" Target="https://ruralpact.rural-vision.europa.eu/publications/rural-vision-magazine-edition-3_en" TargetMode="External"/><Relationship Id="rId12" Type="http://schemas.openxmlformats.org/officeDocument/2006/relationships/image" Target="../media/image8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ruralpact.rural-vision.europa.eu/publications/rural-vision-magazine-edition-2_en" TargetMode="External"/><Relationship Id="rId11" Type="http://schemas.openxmlformats.org/officeDocument/2006/relationships/hyperlink" Target="https://ruralpact.rural-vision.europa.eu/publications/search_en" TargetMode="External"/><Relationship Id="rId5" Type="http://schemas.openxmlformats.org/officeDocument/2006/relationships/hyperlink" Target="https://ruralpact.rural-vision.europa.eu/rural-vision-magazine-1_en" TargetMode="External"/><Relationship Id="rId10" Type="http://schemas.openxmlformats.org/officeDocument/2006/relationships/image" Target="../media/image27.svg"/><Relationship Id="rId4" Type="http://schemas.openxmlformats.org/officeDocument/2006/relationships/image" Target="../media/image77.svg"/><Relationship Id="rId9" Type="http://schemas.openxmlformats.org/officeDocument/2006/relationships/hyperlink" Target="https://ruralpact.rural-vision.europa.eu/publications/policy-briefing-empowering-communities-take-action-rural-vision_e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hyperlink" Target="https://ruralpact.rural-vision.europa.eu/actions-rural-vision/actions/search_en" TargetMode="External"/><Relationship Id="rId4" Type="http://schemas.openxmlformats.org/officeDocument/2006/relationships/image" Target="../media/image27.svg"/></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8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ruralpact.rural-vision.europa.eu/public-authorities-commitments_en" TargetMode="External"/><Relationship Id="rId5" Type="http://schemas.openxmlformats.org/officeDocument/2006/relationships/image" Target="../media/image27.svg"/><Relationship Id="rId4" Type="http://schemas.openxmlformats.org/officeDocument/2006/relationships/image" Target="../media/image77.svg"/></Relationships>
</file>

<file path=ppt/slides/_rels/slide32.xml.rels><?xml version="1.0" encoding="UTF-8" standalone="yes"?>
<Relationships xmlns="http://schemas.openxmlformats.org/package/2006/relationships"><Relationship Id="rId8" Type="http://schemas.openxmlformats.org/officeDocument/2006/relationships/hyperlink" Target="https://ruralpact.rural-vision.europa.eu/commitments_en" TargetMode="External"/><Relationship Id="rId3" Type="http://schemas.openxmlformats.org/officeDocument/2006/relationships/hyperlink" Target="https://data.consilium.europa.eu/doc/document/ST-15252-2023-INIT/en/pdf" TargetMode="External"/><Relationship Id="rId7" Type="http://schemas.openxmlformats.org/officeDocument/2006/relationships/hyperlink" Target="mailto:info@rural-pact.e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ruralpact.rural-vision.europa.eu/latest-newsletters_en" TargetMode="External"/><Relationship Id="rId11" Type="http://schemas.openxmlformats.org/officeDocument/2006/relationships/hyperlink" Target="https://rural-vision.europa.eu/action-plan/cross-cutting/rural-proofing_en#what-about-rural-proofing-at-national-regional-and-local-levels" TargetMode="External"/><Relationship Id="rId5" Type="http://schemas.openxmlformats.org/officeDocument/2006/relationships/hyperlink" Target="https://ruralpact.rural-vision.europa.eu/discover-platform_en" TargetMode="External"/><Relationship Id="rId10" Type="http://schemas.openxmlformats.org/officeDocument/2006/relationships/hyperlink" Target="https://funding.rural-vision.europa.eu/?lng=en" TargetMode="External"/><Relationship Id="rId4" Type="http://schemas.openxmlformats.org/officeDocument/2006/relationships/hyperlink" Target="https://ruralpact.rural-vision.europa.eu/RPCG_en" TargetMode="External"/><Relationship Id="rId9" Type="http://schemas.openxmlformats.org/officeDocument/2006/relationships/hyperlink" Target="https://observatory.rural-vision.europa.eu/"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ur-lex.europa.eu/legal-content/EN/ALL/?uri=comnat:COM_2024_0450_FI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7.svg"/></Relationships>
</file>

<file path=ppt/slides/_rels/slide35.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27.svg"/><Relationship Id="rId7" Type="http://schemas.openxmlformats.org/officeDocument/2006/relationships/image" Target="../media/image91.sv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0.svg"/><Relationship Id="rId5" Type="http://schemas.openxmlformats.org/officeDocument/2006/relationships/image" Target="../media/image89.svg"/><Relationship Id="rId10" Type="http://schemas.openxmlformats.org/officeDocument/2006/relationships/image" Target="../media/image73.png"/><Relationship Id="rId4" Type="http://schemas.openxmlformats.org/officeDocument/2006/relationships/hyperlink" Target="https://ruralpact.rural-vision.europa.eu/publications/rural-pact-coordination-group-rpcg-declaration-future-rural-areas-and-rural_en" TargetMode="External"/><Relationship Id="rId9" Type="http://schemas.openxmlformats.org/officeDocument/2006/relationships/image" Target="../media/image92.svg"/></Relationships>
</file>

<file path=ppt/slides/_rels/slide3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hyperlink" Target="https://ec.europa.eu/transparency/documents-register/detail?ref=COM(2025)46&amp;lang=e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94.png"/><Relationship Id="rId4" Type="http://schemas.openxmlformats.org/officeDocument/2006/relationships/hyperlink" Target="https://agriculture.ec.europa.eu/overview-vision-agriculture-food/vision-agriculture-and-food_e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25.jpeg"/><Relationship Id="rId4" Type="http://schemas.openxmlformats.org/officeDocument/2006/relationships/hyperlink" Target="https://agriculture.ec.europa.eu/overview-vision-agriculture-food/generational-renewal_e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hyperlink" Target="https://eur-lex.europa.eu/legal-content/EN/TXT/?uri=CELEX%3A52021DC0345" TargetMode="Externa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4.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eur-lex.europa.eu/legal-content/EN/TXT/?uri=CELEX%3A52021DC0345" TargetMode="External"/><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5.jpeg"/><Relationship Id="rId4" Type="http://schemas.openxmlformats.org/officeDocument/2006/relationships/hyperlink" Target="https://agriculture.ec.europa.eu/overview-vision-agriculture-food/vision-agriculture-and-food_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hyperlink" Target="https://data.consilium.europa.eu/doc/document/ST-15252-2023-INIT/en/pdf" TargetMode="External"/><Relationship Id="rId3" Type="http://schemas.openxmlformats.org/officeDocument/2006/relationships/image" Target="../media/image32.png"/><Relationship Id="rId7" Type="http://schemas.openxmlformats.org/officeDocument/2006/relationships/hyperlink" Target="https://cor.europa.eu/nl/news/Pages/66-NAT-in-Lednice.aspx" TargetMode="External"/><Relationship Id="rId12" Type="http://schemas.openxmlformats.org/officeDocument/2006/relationships/hyperlink" Target="https://rural-vision.europa.eu/events/shaping-future-rural-areas-2023-09-27_en" TargetMode="External"/><Relationship Id="rId17" Type="http://schemas.openxmlformats.org/officeDocument/2006/relationships/image" Target="../media/image38.png"/><Relationship Id="rId2" Type="http://schemas.openxmlformats.org/officeDocument/2006/relationships/notesSlide" Target="../notesSlides/notesSlide7.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s://cor.europa.eu/en/our-work/Documents/NAT/Lednice%20Declaration%20-%20Together%20for%20a%20smart%20rural%20Europe.pdf" TargetMode="External"/><Relationship Id="rId11" Type="http://schemas.openxmlformats.org/officeDocument/2006/relationships/image" Target="../media/image36.png"/><Relationship Id="rId5" Type="http://schemas.openxmlformats.org/officeDocument/2006/relationships/hyperlink" Target="https://data.consilium.europa.eu/doc/document/ST-9796-2022-INIT/en/pdf" TargetMode="External"/><Relationship Id="rId15" Type="http://schemas.openxmlformats.org/officeDocument/2006/relationships/hyperlink" Target="https://www.consilium.europa.eu/en/meetings/agrifish/2025/02/24/" TargetMode="External"/><Relationship Id="rId10" Type="http://schemas.openxmlformats.org/officeDocument/2006/relationships/hyperlink" Target="https://landsbygdsveckan.se/ruralpactconference" TargetMode="External"/><Relationship Id="rId4" Type="http://schemas.openxmlformats.org/officeDocument/2006/relationships/image" Target="../media/image33.png"/><Relationship Id="rId9" Type="http://schemas.openxmlformats.org/officeDocument/2006/relationships/image" Target="../media/image35.png"/><Relationship Id="rId14" Type="http://schemas.openxmlformats.org/officeDocument/2006/relationships/hyperlink" Target="https://www.consilium.europa.eu/en/press/press-releases/2024/12/09/a-competitive-and-farmer-focused-common-agricultural-policy-council-approves-conclus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7B49D6FB-CA5E-D79F-586B-EC15B63395CD}"/>
              </a:ext>
            </a:extLst>
          </p:cNvPr>
          <p:cNvSpPr>
            <a:spLocks noGrp="1"/>
          </p:cNvSpPr>
          <p:nvPr>
            <p:ph type="ctrTitle"/>
          </p:nvPr>
        </p:nvSpPr>
        <p:spPr>
          <a:xfrm>
            <a:off x="1135429" y="2028949"/>
            <a:ext cx="9439573" cy="962846"/>
          </a:xfrm>
        </p:spPr>
        <p:txBody>
          <a:bodyPr>
            <a:noAutofit/>
          </a:bodyPr>
          <a:lstStyle/>
          <a:p>
            <a:pPr>
              <a:lnSpc>
                <a:spcPct val="114000"/>
              </a:lnSpc>
            </a:pPr>
            <a:r>
              <a:rPr lang="en-GB" sz="4000">
                <a:latin typeface="Leelawadee"/>
                <a:cs typeface="Leelawadee"/>
              </a:rPr>
              <a:t>The long-term vision for rural areas &amp; the Rural Pact</a:t>
            </a:r>
            <a:endParaRPr lang="en-GB" sz="4000"/>
          </a:p>
        </p:txBody>
      </p:sp>
      <p:sp>
        <p:nvSpPr>
          <p:cNvPr id="19" name="Subtitle 2">
            <a:extLst>
              <a:ext uri="{FF2B5EF4-FFF2-40B4-BE49-F238E27FC236}">
                <a16:creationId xmlns:a16="http://schemas.microsoft.com/office/drawing/2014/main" id="{9F922FBF-52C0-A2A8-5649-216100137A48}"/>
              </a:ext>
            </a:extLst>
          </p:cNvPr>
          <p:cNvSpPr txBox="1">
            <a:spLocks/>
          </p:cNvSpPr>
          <p:nvPr/>
        </p:nvSpPr>
        <p:spPr>
          <a:xfrm>
            <a:off x="1135429" y="4210179"/>
            <a:ext cx="6945108" cy="1409700"/>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2">
                    <a:lumMod val="50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a:latin typeface="Leelawadee"/>
                <a:cs typeface="Leelawadee"/>
              </a:rPr>
              <a:t>European Rural Pact Support Office </a:t>
            </a:r>
          </a:p>
          <a:p>
            <a:r>
              <a:rPr lang="en-US" sz="1600" b="1">
                <a:latin typeface="Leelawadee"/>
                <a:cs typeface="Leelawadee"/>
              </a:rPr>
              <a:t>Version: March 2026</a:t>
            </a:r>
          </a:p>
          <a:p>
            <a:endParaRPr lang="en-US"/>
          </a:p>
          <a:p>
            <a:endParaRPr lang="en-US"/>
          </a:p>
        </p:txBody>
      </p:sp>
    </p:spTree>
    <p:extLst>
      <p:ext uri="{BB962C8B-B14F-4D97-AF65-F5344CB8AC3E}">
        <p14:creationId xmlns:p14="http://schemas.microsoft.com/office/powerpoint/2010/main" val="170895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4E103-0138-C923-6E42-D2A8A3C0A96B}"/>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773CDE75-49FB-5BE1-17E6-8A404B70FDA3}"/>
              </a:ext>
            </a:extLst>
          </p:cNvPr>
          <p:cNvGrpSpPr/>
          <p:nvPr/>
        </p:nvGrpSpPr>
        <p:grpSpPr>
          <a:xfrm>
            <a:off x="940664" y="2188929"/>
            <a:ext cx="6566487" cy="3874315"/>
            <a:chOff x="809673" y="2286488"/>
            <a:chExt cx="6566487" cy="3874315"/>
          </a:xfrm>
        </p:grpSpPr>
        <p:pic>
          <p:nvPicPr>
            <p:cNvPr id="9" name="Picture 8">
              <a:extLst>
                <a:ext uri="{FF2B5EF4-FFF2-40B4-BE49-F238E27FC236}">
                  <a16:creationId xmlns:a16="http://schemas.microsoft.com/office/drawing/2014/main" id="{D0415CF4-41CE-1599-2B4C-F62F0463CA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286"/>
            <a:stretch/>
          </p:blipFill>
          <p:spPr>
            <a:xfrm>
              <a:off x="809673" y="3961479"/>
              <a:ext cx="1146881" cy="941565"/>
            </a:xfrm>
            <a:prstGeom prst="rect">
              <a:avLst/>
            </a:prstGeom>
            <a:solidFill>
              <a:schemeClr val="accent1">
                <a:lumMod val="60000"/>
                <a:lumOff val="40000"/>
              </a:schemeClr>
            </a:solidFill>
          </p:spPr>
        </p:pic>
        <p:pic>
          <p:nvPicPr>
            <p:cNvPr id="8" name="Picture 7">
              <a:extLst>
                <a:ext uri="{FF2B5EF4-FFF2-40B4-BE49-F238E27FC236}">
                  <a16:creationId xmlns:a16="http://schemas.microsoft.com/office/drawing/2014/main" id="{36688B5B-BC5F-C0A1-F11A-D54024261BAB}"/>
                </a:ext>
              </a:extLst>
            </p:cNvPr>
            <p:cNvPicPr>
              <a:picLocks noChangeAspect="1"/>
            </p:cNvPicPr>
            <p:nvPr/>
          </p:nvPicPr>
          <p:blipFill>
            <a:blip r:embed="rId4" cstate="screen">
              <a:extLst>
                <a:ext uri="{28A0092B-C50C-407E-A947-70E740481C1C}">
                  <a14:useLocalDpi xmlns:a14="http://schemas.microsoft.com/office/drawing/2010/main"/>
                </a:ext>
              </a:extLst>
            </a:blip>
            <a:srcRect l="13456" t="8220" r="11043" b="11272"/>
            <a:stretch/>
          </p:blipFill>
          <p:spPr>
            <a:xfrm>
              <a:off x="809673" y="2286488"/>
              <a:ext cx="1097247" cy="1011087"/>
            </a:xfrm>
            <a:prstGeom prst="rect">
              <a:avLst/>
            </a:prstGeom>
          </p:spPr>
        </p:pic>
        <p:sp>
          <p:nvSpPr>
            <p:cNvPr id="11" name="TextBox 10">
              <a:extLst>
                <a:ext uri="{FF2B5EF4-FFF2-40B4-BE49-F238E27FC236}">
                  <a16:creationId xmlns:a16="http://schemas.microsoft.com/office/drawing/2014/main" id="{365421A6-DC09-DF9A-45B7-71C3AB72CF4D}"/>
                </a:ext>
              </a:extLst>
            </p:cNvPr>
            <p:cNvSpPr txBox="1"/>
            <p:nvPr/>
          </p:nvSpPr>
          <p:spPr>
            <a:xfrm>
              <a:off x="2081636" y="2335272"/>
              <a:ext cx="5294524" cy="913520"/>
            </a:xfrm>
            <a:prstGeom prst="rect">
              <a:avLst/>
            </a:prstGeom>
            <a:noFill/>
          </p:spPr>
          <p:txBody>
            <a:bodyPr wrap="square" rtlCol="0">
              <a:spAutoFit/>
            </a:bodyPr>
            <a:lstStyle/>
            <a:p>
              <a:pPr marL="0" marR="0" lvl="0" indent="0" defTabSz="914400" rtl="0" eaLnBrk="1" fontAlgn="auto" latinLnBrk="0" hangingPunct="1">
                <a:lnSpc>
                  <a:spcPct val="114000"/>
                </a:lnSpc>
                <a:spcBef>
                  <a:spcPts val="0"/>
                </a:spcBef>
                <a:spcAft>
                  <a:spcPts val="0"/>
                </a:spcAft>
                <a:buClrTx/>
                <a:buSzTx/>
                <a:buFontTx/>
                <a:buNone/>
                <a:tabLst/>
                <a:defRPr/>
              </a:pPr>
              <a:r>
                <a:rPr kumimoji="0" lang="en-IE" sz="1600" b="0" i="0" u="none" strike="noStrike" kern="1200" cap="none" spc="0" normalizeH="0" baseline="0" noProof="0">
                  <a:ln>
                    <a:noFill/>
                  </a:ln>
                  <a:solidFill>
                    <a:prstClr val="black"/>
                  </a:solidFill>
                  <a:effectLst/>
                  <a:uLnTx/>
                  <a:uFillTx/>
                  <a:ea typeface="+mn-ea"/>
                  <a:cs typeface="+mn-cs"/>
                  <a:hlinkClick r:id="rId5"/>
                </a:rPr>
                <a:t>Opinion</a:t>
              </a:r>
              <a:r>
                <a:rPr kumimoji="0" lang="en-IE" sz="1600" b="0" i="0" u="none" strike="noStrike" kern="1200" cap="none" spc="0" normalizeH="0" baseline="0" noProof="0">
                  <a:ln>
                    <a:noFill/>
                  </a:ln>
                  <a:solidFill>
                    <a:prstClr val="black"/>
                  </a:solidFill>
                  <a:effectLst/>
                  <a:uLnTx/>
                  <a:uFillTx/>
                  <a:ea typeface="+mn-ea"/>
                  <a:cs typeface="+mn-cs"/>
                </a:rPr>
                <a:t> LTVRA (26 Jan 2022)</a:t>
              </a:r>
            </a:p>
            <a:p>
              <a:pPr marL="0" marR="0" lvl="0" indent="0" defTabSz="914400" rtl="0" eaLnBrk="1" fontAlgn="auto" latinLnBrk="0" hangingPunct="1">
                <a:lnSpc>
                  <a:spcPct val="114000"/>
                </a:lnSpc>
                <a:spcBef>
                  <a:spcPts val="0"/>
                </a:spcBef>
                <a:spcAft>
                  <a:spcPts val="0"/>
                </a:spcAft>
                <a:buClrTx/>
                <a:buSzTx/>
                <a:buFontTx/>
                <a:buNone/>
                <a:tabLst/>
                <a:defRPr/>
              </a:pPr>
              <a:r>
                <a:rPr kumimoji="0" lang="en-IE" sz="1600" b="0" i="0" u="none" strike="noStrike" kern="1200" cap="none" spc="0" normalizeH="0" baseline="0" noProof="0">
                  <a:ln>
                    <a:noFill/>
                  </a:ln>
                  <a:solidFill>
                    <a:prstClr val="black"/>
                  </a:solidFill>
                  <a:effectLst/>
                  <a:uLnTx/>
                  <a:uFillTx/>
                  <a:ea typeface="+mn-ea"/>
                  <a:cs typeface="+mn-cs"/>
                  <a:hlinkClick r:id="rId6"/>
                </a:rPr>
                <a:t>Opinion</a:t>
              </a:r>
              <a:r>
                <a:rPr kumimoji="0" lang="en-IE" sz="1600" b="0" i="0" u="none" strike="noStrike" kern="1200" cap="none" spc="0" normalizeH="0" baseline="0" noProof="0">
                  <a:ln>
                    <a:noFill/>
                  </a:ln>
                  <a:solidFill>
                    <a:prstClr val="black"/>
                  </a:solidFill>
                  <a:effectLst/>
                  <a:uLnTx/>
                  <a:uFillTx/>
                  <a:ea typeface="+mn-ea"/>
                  <a:cs typeface="+mn-cs"/>
                </a:rPr>
                <a:t> Smart Rural Europe (15 Mar 2023)</a:t>
              </a:r>
            </a:p>
            <a:p>
              <a:pPr marL="0" marR="0" lvl="0" indent="0" defTabSz="914400" rtl="0" eaLnBrk="1" fontAlgn="auto" latinLnBrk="0" hangingPunct="1">
                <a:lnSpc>
                  <a:spcPct val="114000"/>
                </a:lnSpc>
                <a:spcBef>
                  <a:spcPts val="0"/>
                </a:spcBef>
                <a:spcAft>
                  <a:spcPts val="0"/>
                </a:spcAft>
                <a:buClrTx/>
                <a:buSzTx/>
                <a:buFontTx/>
                <a:buNone/>
                <a:tabLst/>
                <a:defRPr/>
              </a:pPr>
              <a:r>
                <a:rPr kumimoji="0" lang="en-IE" sz="1600" b="0" i="0" u="none" strike="noStrike" kern="1200" cap="none" spc="0" normalizeH="0" baseline="0" noProof="0">
                  <a:ln>
                    <a:noFill/>
                  </a:ln>
                  <a:solidFill>
                    <a:prstClr val="black"/>
                  </a:solidFill>
                  <a:effectLst/>
                  <a:uLnTx/>
                  <a:uFillTx/>
                  <a:ea typeface="+mn-ea"/>
                  <a:cs typeface="+mn-cs"/>
                  <a:hlinkClick r:id="rId7"/>
                </a:rPr>
                <a:t>Opinion</a:t>
              </a:r>
              <a:r>
                <a:rPr kumimoji="0" lang="en-IE" sz="1600" b="0" i="0" u="none" strike="noStrike" kern="1200" cap="none" spc="0" normalizeH="0" baseline="0" noProof="0">
                  <a:ln>
                    <a:noFill/>
                  </a:ln>
                  <a:solidFill>
                    <a:prstClr val="black"/>
                  </a:solidFill>
                  <a:effectLst/>
                  <a:uLnTx/>
                  <a:uFillTx/>
                  <a:ea typeface="+mn-ea"/>
                  <a:cs typeface="+mn-cs"/>
                </a:rPr>
                <a:t> LEADER/CLLD and LTVRA (18 Feb 2025)</a:t>
              </a:r>
            </a:p>
          </p:txBody>
        </p:sp>
        <p:sp>
          <p:nvSpPr>
            <p:cNvPr id="12" name="TextBox 11">
              <a:extLst>
                <a:ext uri="{FF2B5EF4-FFF2-40B4-BE49-F238E27FC236}">
                  <a16:creationId xmlns:a16="http://schemas.microsoft.com/office/drawing/2014/main" id="{358F6661-6B0D-5BA8-E47F-16F505A5AA97}"/>
                </a:ext>
              </a:extLst>
            </p:cNvPr>
            <p:cNvSpPr txBox="1"/>
            <p:nvPr/>
          </p:nvSpPr>
          <p:spPr>
            <a:xfrm>
              <a:off x="2102513" y="3424918"/>
              <a:ext cx="4663972" cy="2036391"/>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14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ea typeface="+mn-ea"/>
                  <a:cs typeface="+mn-cs"/>
                  <a:hlinkClick r:id="rId8">
                    <a:extLst>
                      <a:ext uri="{A12FA001-AC4F-418D-AE19-62706E023703}">
                        <ahyp:hlinkClr xmlns:ahyp="http://schemas.microsoft.com/office/drawing/2018/hyperlinkcolor" val="tx"/>
                      </a:ext>
                    </a:extLst>
                  </a:hlinkClick>
                </a:rPr>
                <a:t>Opinion</a:t>
              </a:r>
              <a:r>
                <a:rPr kumimoji="0" lang="en-GB" sz="1600" b="0" i="0" u="none" strike="noStrike" kern="1200" cap="none" spc="0" normalizeH="0" baseline="0" noProof="0">
                  <a:ln>
                    <a:noFill/>
                  </a:ln>
                  <a:solidFill>
                    <a:prstClr val="black"/>
                  </a:solidFill>
                  <a:effectLst/>
                  <a:uLnTx/>
                  <a:uFillTx/>
                  <a:ea typeface="+mn-ea"/>
                  <a:cs typeface="+mn-cs"/>
                </a:rPr>
                <a:t> LTVRA (23 Mar 2022)</a:t>
              </a:r>
            </a:p>
            <a:p>
              <a:pPr marL="0" marR="0" lvl="0" indent="0" defTabSz="914400" rtl="0" eaLnBrk="1" fontAlgn="auto" latinLnBrk="0" hangingPunct="1">
                <a:lnSpc>
                  <a:spcPct val="114000"/>
                </a:lnSpc>
                <a:spcBef>
                  <a:spcPts val="0"/>
                </a:spcBef>
                <a:spcAft>
                  <a:spcPts val="0"/>
                </a:spcAft>
                <a:buClrTx/>
                <a:buSzTx/>
                <a:buFontTx/>
                <a:buNone/>
                <a:tabLst/>
                <a:defRPr/>
              </a:pPr>
              <a:r>
                <a:rPr lang="en-GB" sz="1600">
                  <a:solidFill>
                    <a:prstClr val="black"/>
                  </a:solidFill>
                  <a:hlinkClick r:id="rId9">
                    <a:extLst>
                      <a:ext uri="{A12FA001-AC4F-418D-AE19-62706E023703}">
                        <ahyp:hlinkClr xmlns:ahyp="http://schemas.microsoft.com/office/drawing/2018/hyperlinkcolor" val="tx"/>
                      </a:ext>
                    </a:extLst>
                  </a:hlinkClick>
                </a:rPr>
                <a:t>Opinion</a:t>
              </a:r>
              <a:r>
                <a:rPr lang="en-GB" sz="1600">
                  <a:solidFill>
                    <a:prstClr val="black"/>
                  </a:solidFill>
                </a:rPr>
                <a:t> Energy (13 Dec 2023)</a:t>
              </a:r>
              <a:endParaRPr lang="en-GB" sz="1600">
                <a:solidFill>
                  <a:prstClr val="black"/>
                </a:solidFill>
                <a:cs typeface="Leelawadee"/>
              </a:endParaRPr>
            </a:p>
            <a:p>
              <a:pPr marL="0" marR="0" lvl="0" indent="0" defTabSz="914400" rtl="0" eaLnBrk="1" fontAlgn="auto" latinLnBrk="0" hangingPunct="1">
                <a:lnSpc>
                  <a:spcPct val="114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ea typeface="+mn-ea"/>
                  <a:cs typeface="+mn-cs"/>
                  <a:hlinkClick r:id="rId10">
                    <a:extLst>
                      <a:ext uri="{A12FA001-AC4F-418D-AE19-62706E023703}">
                        <ahyp:hlinkClr xmlns:ahyp="http://schemas.microsoft.com/office/drawing/2018/hyperlinkcolor" val="tx"/>
                      </a:ext>
                    </a:extLst>
                  </a:hlinkClick>
                </a:rPr>
                <a:t>Opinion</a:t>
              </a:r>
              <a:r>
                <a:rPr kumimoji="0" lang="en-GB" sz="1600" b="0" i="0" u="none" strike="noStrike" kern="1200" cap="none" spc="0" normalizeH="0" baseline="0" noProof="0">
                  <a:ln>
                    <a:noFill/>
                  </a:ln>
                  <a:solidFill>
                    <a:prstClr val="black"/>
                  </a:solidFill>
                  <a:effectLst/>
                  <a:uLnTx/>
                  <a:uFillTx/>
                  <a:ea typeface="+mn-ea"/>
                  <a:cs typeface="+mn-cs"/>
                </a:rPr>
                <a:t> Youth (14 Dec 2023)</a:t>
              </a:r>
              <a:endParaRPr lang="en-GB" sz="1600" b="0" i="0" u="none" strike="noStrike" kern="1200" cap="none" spc="0" normalizeH="0" baseline="0" noProof="0">
                <a:ln>
                  <a:noFill/>
                </a:ln>
                <a:solidFill>
                  <a:prstClr val="black"/>
                </a:solidFill>
                <a:effectLst/>
                <a:uLnTx/>
                <a:uFillTx/>
                <a:cs typeface="Leelawadee"/>
              </a:endParaRPr>
            </a:p>
            <a:p>
              <a:pPr marL="0" marR="0" lvl="0" indent="0" defTabSz="914400" rtl="0" eaLnBrk="1" fontAlgn="auto" latinLnBrk="0" hangingPunct="1">
                <a:lnSpc>
                  <a:spcPct val="114000"/>
                </a:lnSpc>
                <a:spcBef>
                  <a:spcPts val="0"/>
                </a:spcBef>
                <a:spcAft>
                  <a:spcPts val="0"/>
                </a:spcAft>
                <a:buClrTx/>
                <a:buSzTx/>
                <a:buFontTx/>
                <a:buNone/>
                <a:tabLst/>
                <a:defRPr/>
              </a:pPr>
              <a:r>
                <a:rPr lang="en-GB" sz="1600">
                  <a:solidFill>
                    <a:prstClr val="black"/>
                  </a:solidFill>
                  <a:hlinkClick r:id="rId11">
                    <a:extLst>
                      <a:ext uri="{A12FA001-AC4F-418D-AE19-62706E023703}">
                        <ahyp:hlinkClr xmlns:ahyp="http://schemas.microsoft.com/office/drawing/2018/hyperlinkcolor" val="tx"/>
                      </a:ext>
                    </a:extLst>
                  </a:hlinkClick>
                </a:rPr>
                <a:t>Opinion</a:t>
              </a:r>
              <a:r>
                <a:rPr lang="en-GB" sz="1600">
                  <a:solidFill>
                    <a:prstClr val="black"/>
                  </a:solidFill>
                </a:rPr>
                <a:t> LTVRA implementation (24 Apr 2024)</a:t>
              </a:r>
              <a:endParaRPr lang="en-GB" sz="1600">
                <a:solidFill>
                  <a:prstClr val="black"/>
                </a:solidFill>
                <a:cs typeface="Leelawadee"/>
              </a:endParaRPr>
            </a:p>
            <a:p>
              <a:pPr marL="0" marR="0" lvl="0" indent="0" defTabSz="914400" rtl="0" eaLnBrk="1" fontAlgn="auto" latinLnBrk="0" hangingPunct="1">
                <a:lnSpc>
                  <a:spcPct val="114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ea typeface="+mn-ea"/>
                  <a:cs typeface="+mn-cs"/>
                  <a:hlinkClick r:id="rId12">
                    <a:extLst>
                      <a:ext uri="{A12FA001-AC4F-418D-AE19-62706E023703}">
                        <ahyp:hlinkClr xmlns:ahyp="http://schemas.microsoft.com/office/drawing/2018/hyperlinkcolor" val="tx"/>
                      </a:ext>
                    </a:extLst>
                  </a:hlinkClick>
                </a:rPr>
                <a:t>Opinion</a:t>
              </a:r>
              <a:r>
                <a:rPr kumimoji="0" lang="en-GB" sz="1600" b="0" i="0" u="none" strike="noStrike" kern="1200" cap="none" spc="0" normalizeH="0" baseline="0" noProof="0">
                  <a:ln>
                    <a:noFill/>
                  </a:ln>
                  <a:solidFill>
                    <a:prstClr val="black"/>
                  </a:solidFill>
                  <a:effectLst/>
                  <a:uLnTx/>
                  <a:uFillTx/>
                  <a:ea typeface="+mn-ea"/>
                  <a:cs typeface="+mn-cs"/>
                </a:rPr>
                <a:t> Circular economy (23 Oct 2024)</a:t>
              </a:r>
              <a:endParaRPr lang="en-GB" sz="1600" b="0" i="0" u="none" strike="noStrike" kern="1200" cap="none" spc="0" normalizeH="0" baseline="0" noProof="0">
                <a:ln>
                  <a:noFill/>
                </a:ln>
                <a:solidFill>
                  <a:prstClr val="black"/>
                </a:solidFill>
                <a:effectLst/>
                <a:uLnTx/>
                <a:uFillTx/>
                <a:cs typeface="Leelawadee"/>
              </a:endParaRPr>
            </a:p>
            <a:p>
              <a:pPr marL="0" marR="0" lvl="0" indent="0" defTabSz="914400" rtl="0" eaLnBrk="1" fontAlgn="auto" latinLnBrk="0" hangingPunct="1">
                <a:lnSpc>
                  <a:spcPct val="114000"/>
                </a:lnSpc>
                <a:spcBef>
                  <a:spcPts val="0"/>
                </a:spcBef>
                <a:spcAft>
                  <a:spcPts val="0"/>
                </a:spcAft>
                <a:buClrTx/>
                <a:buSzTx/>
                <a:buFontTx/>
                <a:buNone/>
                <a:tabLst/>
                <a:defRPr/>
              </a:pPr>
              <a:r>
                <a:rPr lang="en-GB" sz="1600">
                  <a:solidFill>
                    <a:prstClr val="black"/>
                  </a:solidFill>
                  <a:hlinkClick r:id="rId13">
                    <a:extLst>
                      <a:ext uri="{A12FA001-AC4F-418D-AE19-62706E023703}">
                        <ahyp:hlinkClr xmlns:ahyp="http://schemas.microsoft.com/office/drawing/2018/hyperlinkcolor" val="tx"/>
                      </a:ext>
                    </a:extLst>
                  </a:hlinkClick>
                </a:rPr>
                <a:t>Opinion</a:t>
              </a:r>
              <a:r>
                <a:rPr lang="en-GB" sz="1600">
                  <a:solidFill>
                    <a:prstClr val="black"/>
                  </a:solidFill>
                </a:rPr>
                <a:t> Post-2027 cohesion policy (27 Feb 2024)</a:t>
              </a:r>
              <a:endParaRPr lang="en-GB" sz="1600">
                <a:solidFill>
                  <a:prstClr val="black"/>
                </a:solidFill>
                <a:cs typeface="Leelawadee"/>
              </a:endParaRPr>
            </a:p>
            <a:p>
              <a:pPr>
                <a:lnSpc>
                  <a:spcPct val="113999"/>
                </a:lnSpc>
                <a:defRPr/>
              </a:pPr>
              <a:r>
                <a:rPr lang="en-GB" sz="1600">
                  <a:solidFill>
                    <a:prstClr val="black"/>
                  </a:solidFill>
                  <a:cs typeface="Leelawadee"/>
                  <a:hlinkClick r:id="rId14">
                    <a:extLst>
                      <a:ext uri="{A12FA001-AC4F-418D-AE19-62706E023703}">
                        <ahyp:hlinkClr xmlns:ahyp="http://schemas.microsoft.com/office/drawing/2018/hyperlinkcolor" val="tx"/>
                      </a:ext>
                    </a:extLst>
                  </a:hlinkClick>
                </a:rPr>
                <a:t>Opinion</a:t>
              </a:r>
              <a:r>
                <a:rPr lang="en-GB" sz="1600">
                  <a:solidFill>
                    <a:prstClr val="black"/>
                  </a:solidFill>
                  <a:cs typeface="Leelawadee"/>
                </a:rPr>
                <a:t> MFF 2028-2034 (21 January 2026)</a:t>
              </a:r>
            </a:p>
          </p:txBody>
        </p:sp>
        <p:sp>
          <p:nvSpPr>
            <p:cNvPr id="13" name="TextBox 12">
              <a:extLst>
                <a:ext uri="{FF2B5EF4-FFF2-40B4-BE49-F238E27FC236}">
                  <a16:creationId xmlns:a16="http://schemas.microsoft.com/office/drawing/2014/main" id="{3A7B6EED-2EF3-A5DE-BE75-417B0B6CC630}"/>
                </a:ext>
              </a:extLst>
            </p:cNvPr>
            <p:cNvSpPr txBox="1"/>
            <p:nvPr/>
          </p:nvSpPr>
          <p:spPr>
            <a:xfrm>
              <a:off x="2081636" y="5689684"/>
              <a:ext cx="4014364"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a:ln>
                    <a:noFill/>
                  </a:ln>
                  <a:solidFill>
                    <a:prstClr val="black"/>
                  </a:solidFill>
                  <a:effectLst/>
                  <a:uLnTx/>
                  <a:uFillTx/>
                  <a:ea typeface="+mn-ea"/>
                  <a:cs typeface="+mn-cs"/>
                  <a:hlinkClick r:id="rId15"/>
                </a:rPr>
                <a:t>Report</a:t>
              </a:r>
              <a:r>
                <a:rPr kumimoji="0" lang="en-IE" sz="1600" b="0" i="0" u="none" strike="noStrike" kern="1200" cap="none" spc="0" normalizeH="0" baseline="0" noProof="0">
                  <a:ln>
                    <a:noFill/>
                  </a:ln>
                  <a:solidFill>
                    <a:prstClr val="black"/>
                  </a:solidFill>
                  <a:effectLst/>
                  <a:uLnTx/>
                  <a:uFillTx/>
                  <a:ea typeface="+mn-ea"/>
                  <a:cs typeface="+mn-cs"/>
                </a:rPr>
                <a:t> (13 December 2022)</a:t>
              </a:r>
            </a:p>
          </p:txBody>
        </p:sp>
        <p:pic>
          <p:nvPicPr>
            <p:cNvPr id="14" name="Picture 13">
              <a:extLst>
                <a:ext uri="{FF2B5EF4-FFF2-40B4-BE49-F238E27FC236}">
                  <a16:creationId xmlns:a16="http://schemas.microsoft.com/office/drawing/2014/main" id="{73E82303-5D09-5063-D896-0735FDADFC65}"/>
                </a:ext>
              </a:extLst>
            </p:cNvPr>
            <p:cNvPicPr>
              <a:picLocks noChangeAspect="1"/>
            </p:cNvPicPr>
            <p:nvPr/>
          </p:nvPicPr>
          <p:blipFill>
            <a:blip r:embed="rId16" cstate="email">
              <a:extLst>
                <a:ext uri="{28A0092B-C50C-407E-A947-70E740481C1C}">
                  <a14:useLocalDpi xmlns:a14="http://schemas.microsoft.com/office/drawing/2010/main"/>
                </a:ext>
              </a:extLst>
            </a:blip>
            <a:srcRect l="10093" t="11081" r="7459" b="12937"/>
            <a:stretch/>
          </p:blipFill>
          <p:spPr>
            <a:xfrm>
              <a:off x="840290" y="5393992"/>
              <a:ext cx="1048266" cy="766811"/>
            </a:xfrm>
            <a:prstGeom prst="rect">
              <a:avLst/>
            </a:prstGeom>
          </p:spPr>
        </p:pic>
      </p:grpSp>
      <p:sp>
        <p:nvSpPr>
          <p:cNvPr id="2" name="Title 1">
            <a:extLst>
              <a:ext uri="{FF2B5EF4-FFF2-40B4-BE49-F238E27FC236}">
                <a16:creationId xmlns:a16="http://schemas.microsoft.com/office/drawing/2014/main" id="{A2703DC1-2530-3276-FB7F-3D3EF29BCD2C}"/>
              </a:ext>
            </a:extLst>
          </p:cNvPr>
          <p:cNvSpPr>
            <a:spLocks noGrp="1"/>
          </p:cNvSpPr>
          <p:nvPr>
            <p:ph type="title"/>
          </p:nvPr>
        </p:nvSpPr>
        <p:spPr>
          <a:xfrm>
            <a:off x="838201" y="136525"/>
            <a:ext cx="9927538" cy="1201259"/>
          </a:xfrm>
        </p:spPr>
        <p:txBody>
          <a:bodyPr/>
          <a:lstStyle/>
          <a:p>
            <a:r>
              <a:rPr lang="en-US">
                <a:solidFill>
                  <a:srgbClr val="1C726F"/>
                </a:solidFill>
              </a:rPr>
              <a:t>Interinstitutional dialogue</a:t>
            </a:r>
            <a:endParaRPr lang="en-BE">
              <a:solidFill>
                <a:srgbClr val="1C726F"/>
              </a:solidFill>
            </a:endParaRPr>
          </a:p>
        </p:txBody>
      </p:sp>
      <p:grpSp>
        <p:nvGrpSpPr>
          <p:cNvPr id="3" name="Group 2">
            <a:extLst>
              <a:ext uri="{FF2B5EF4-FFF2-40B4-BE49-F238E27FC236}">
                <a16:creationId xmlns:a16="http://schemas.microsoft.com/office/drawing/2014/main" id="{90AEF445-E998-433F-7ABD-04A4C5B110F8}"/>
              </a:ext>
            </a:extLst>
          </p:cNvPr>
          <p:cNvGrpSpPr/>
          <p:nvPr/>
        </p:nvGrpSpPr>
        <p:grpSpPr>
          <a:xfrm>
            <a:off x="940664" y="1452084"/>
            <a:ext cx="8812935" cy="738664"/>
            <a:chOff x="1565212" y="2322784"/>
            <a:chExt cx="3050908" cy="738664"/>
          </a:xfrm>
        </p:grpSpPr>
        <p:cxnSp>
          <p:nvCxnSpPr>
            <p:cNvPr id="5" name="Straight Connector 4">
              <a:extLst>
                <a:ext uri="{FF2B5EF4-FFF2-40B4-BE49-F238E27FC236}">
                  <a16:creationId xmlns:a16="http://schemas.microsoft.com/office/drawing/2014/main" id="{9A4D232F-7446-D78C-5F8D-1FD7D5245953}"/>
                </a:ext>
              </a:extLst>
            </p:cNvPr>
            <p:cNvCxnSpPr>
              <a:cxnSpLocks/>
            </p:cNvCxnSpPr>
            <p:nvPr/>
          </p:nvCxnSpPr>
          <p:spPr>
            <a:xfrm>
              <a:off x="1565212" y="2663349"/>
              <a:ext cx="2844270"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6" name="TextBox 13">
              <a:extLst>
                <a:ext uri="{FF2B5EF4-FFF2-40B4-BE49-F238E27FC236}">
                  <a16:creationId xmlns:a16="http://schemas.microsoft.com/office/drawing/2014/main" id="{6A29B562-F3BD-8EEE-4487-8C0ACB4A025B}"/>
                </a:ext>
              </a:extLst>
            </p:cNvPr>
            <p:cNvSpPr txBox="1"/>
            <p:nvPr/>
          </p:nvSpPr>
          <p:spPr>
            <a:xfrm>
              <a:off x="1575811" y="2322784"/>
              <a:ext cx="3040309" cy="738664"/>
            </a:xfrm>
            <a:prstGeom prst="rect">
              <a:avLst/>
            </a:prstGeom>
          </p:spPr>
          <p:txBody>
            <a:bodyPr wrap="square" lIns="0" tIns="0" rIns="0" bIns="0" rtlCol="0" anchor="t">
              <a:spAutoFit/>
            </a:bodyPr>
            <a:lstStyle/>
            <a:p>
              <a:pPr>
                <a:spcBef>
                  <a:spcPct val="0"/>
                </a:spcBef>
              </a:pPr>
              <a:r>
                <a:rPr lang="en-US" sz="1600" b="1">
                  <a:solidFill>
                    <a:srgbClr val="1C726F"/>
                  </a:solidFill>
                  <a:latin typeface="+mj-lt"/>
                  <a:ea typeface="Barlow Medium"/>
                  <a:cs typeface="Barlow Medium"/>
                  <a:sym typeface="Barlow Medium"/>
                </a:rPr>
                <a:t>European Parliament, Committee of the Regions and Economic and Social Committee</a:t>
              </a:r>
            </a:p>
          </p:txBody>
        </p:sp>
      </p:grpSp>
      <p:pic>
        <p:nvPicPr>
          <p:cNvPr id="4" name="Picture 3" descr="A group of people standing together&#10;&#10;AI-generated content may be incorrect.">
            <a:extLst>
              <a:ext uri="{FF2B5EF4-FFF2-40B4-BE49-F238E27FC236}">
                <a16:creationId xmlns:a16="http://schemas.microsoft.com/office/drawing/2014/main" id="{1DD2CD07-5C0A-60B0-88A4-E8BBD677150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97476" y="3814361"/>
            <a:ext cx="4998720" cy="3077683"/>
          </a:xfrm>
          <a:prstGeom prst="rect">
            <a:avLst/>
          </a:prstGeom>
        </p:spPr>
      </p:pic>
    </p:spTree>
    <p:extLst>
      <p:ext uri="{BB962C8B-B14F-4D97-AF65-F5344CB8AC3E}">
        <p14:creationId xmlns:p14="http://schemas.microsoft.com/office/powerpoint/2010/main" val="415185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231D0-FD7B-5921-4916-C52301D801DE}"/>
              </a:ext>
            </a:extLst>
          </p:cNvPr>
          <p:cNvSpPr/>
          <p:nvPr/>
        </p:nvSpPr>
        <p:spPr>
          <a:xfrm>
            <a:off x="1086398" y="1337784"/>
            <a:ext cx="6920082" cy="4856760"/>
          </a:xfrm>
          <a:prstGeom prst="rect">
            <a:avLst/>
          </a:prstGeom>
          <a:no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p:txBody>
          <a:bodyPr/>
          <a:lstStyle/>
          <a:p>
            <a:r>
              <a:rPr lang="en-US">
                <a:solidFill>
                  <a:srgbClr val="1C726F"/>
                </a:solidFill>
              </a:rPr>
              <a:t>The rural action plan</a:t>
            </a:r>
            <a:endParaRPr lang="en-BE">
              <a:solidFill>
                <a:srgbClr val="1C726F"/>
              </a:solidFill>
            </a:endParaRPr>
          </a:p>
        </p:txBody>
      </p:sp>
      <p:sp>
        <p:nvSpPr>
          <p:cNvPr id="13" name="Content Placeholder 2">
            <a:extLst>
              <a:ext uri="{FF2B5EF4-FFF2-40B4-BE49-F238E27FC236}">
                <a16:creationId xmlns:a16="http://schemas.microsoft.com/office/drawing/2014/main" id="{BB96E102-872B-C8A5-E892-FABA47B924BE}"/>
              </a:ext>
            </a:extLst>
          </p:cNvPr>
          <p:cNvSpPr>
            <a:spLocks noGrp="1"/>
          </p:cNvSpPr>
          <p:nvPr>
            <p:ph idx="1"/>
          </p:nvPr>
        </p:nvSpPr>
        <p:spPr>
          <a:xfrm>
            <a:off x="1086397" y="2164681"/>
            <a:ext cx="8854015" cy="4029863"/>
          </a:xfrm>
          <a:solidFill>
            <a:schemeClr val="bg1">
              <a:alpha val="85000"/>
            </a:schemeClr>
          </a:solidFill>
        </p:spPr>
        <p:txBody>
          <a:bodyPr>
            <a:noAutofit/>
          </a:bodyPr>
          <a:lstStyle/>
          <a:p>
            <a:pPr marL="266700" indent="-266700">
              <a:lnSpc>
                <a:spcPct val="100000"/>
              </a:lnSpc>
              <a:buClr>
                <a:schemeClr val="tx1"/>
              </a:buClr>
              <a:buSzPct val="100000"/>
              <a:buFont typeface="+mj-lt"/>
              <a:buAutoNum type="arabicPeriod"/>
            </a:pPr>
            <a:r>
              <a:rPr lang="en-GB" sz="1600">
                <a:solidFill>
                  <a:srgbClr val="1C726F"/>
                </a:solidFill>
              </a:rPr>
              <a:t> </a:t>
            </a:r>
            <a:r>
              <a:rPr lang="en-GB" sz="1600" b="1">
                <a:solidFill>
                  <a:srgbClr val="1C726F"/>
                </a:solidFill>
              </a:rPr>
              <a:t>Attractive spaces</a:t>
            </a:r>
            <a:r>
              <a:rPr lang="en-GB" sz="1600"/>
              <a:t>, developed in harmonious </a:t>
            </a:r>
            <a:r>
              <a:rPr lang="en-GB" sz="1600" b="1">
                <a:solidFill>
                  <a:srgbClr val="1C726F"/>
                </a:solidFill>
              </a:rPr>
              <a:t>territorial development</a:t>
            </a:r>
          </a:p>
          <a:p>
            <a:pPr marL="266700" indent="-266700">
              <a:lnSpc>
                <a:spcPct val="100000"/>
              </a:lnSpc>
              <a:buClr>
                <a:schemeClr val="tx1"/>
              </a:buClr>
              <a:buSzPct val="100000"/>
              <a:buFont typeface="+mj-lt"/>
              <a:buAutoNum type="arabicPeriod"/>
            </a:pPr>
            <a:r>
              <a:rPr lang="en-GB" sz="1600"/>
              <a:t> Engaged in </a:t>
            </a:r>
            <a:r>
              <a:rPr lang="en-GB" sz="1600" b="1">
                <a:solidFill>
                  <a:srgbClr val="1C726F"/>
                </a:solidFill>
              </a:rPr>
              <a:t>multi-level</a:t>
            </a:r>
            <a:r>
              <a:rPr lang="en-GB" sz="1600" b="1">
                <a:solidFill>
                  <a:srgbClr val="D69600"/>
                </a:solidFill>
              </a:rPr>
              <a:t> </a:t>
            </a:r>
            <a:r>
              <a:rPr lang="en-GB" sz="1600"/>
              <a:t>and </a:t>
            </a:r>
            <a:r>
              <a:rPr lang="en-GB" sz="1600" b="1">
                <a:solidFill>
                  <a:srgbClr val="1C726F"/>
                </a:solidFill>
              </a:rPr>
              <a:t>place-based governance</a:t>
            </a:r>
          </a:p>
          <a:p>
            <a:pPr marL="266700" indent="-266700">
              <a:lnSpc>
                <a:spcPct val="100000"/>
              </a:lnSpc>
              <a:buClr>
                <a:schemeClr val="tx1"/>
              </a:buClr>
              <a:buSzPct val="100000"/>
              <a:buFont typeface="+mj-lt"/>
              <a:buAutoNum type="arabicPeriod"/>
            </a:pPr>
            <a:r>
              <a:rPr lang="en-GB" sz="1600"/>
              <a:t> Providers of </a:t>
            </a:r>
            <a:r>
              <a:rPr lang="en-GB" sz="1600" b="1">
                <a:solidFill>
                  <a:srgbClr val="1C726F"/>
                </a:solidFill>
              </a:rPr>
              <a:t>food security</a:t>
            </a:r>
            <a:r>
              <a:rPr lang="en-GB" sz="1600"/>
              <a:t>, economic </a:t>
            </a:r>
            <a:r>
              <a:rPr lang="en-GB" sz="1600" b="1">
                <a:solidFill>
                  <a:srgbClr val="1C726F"/>
                </a:solidFill>
              </a:rPr>
              <a:t>opportunities</a:t>
            </a:r>
            <a:r>
              <a:rPr lang="en-GB" sz="1600"/>
              <a:t>, goods and </a:t>
            </a:r>
            <a:r>
              <a:rPr lang="en-GB" sz="1600" b="1">
                <a:solidFill>
                  <a:srgbClr val="1C726F"/>
                </a:solidFill>
              </a:rPr>
              <a:t>services</a:t>
            </a:r>
            <a:r>
              <a:rPr lang="en-GB" sz="1600"/>
              <a:t> for wider society</a:t>
            </a:r>
          </a:p>
          <a:p>
            <a:pPr marL="266700" indent="-266700">
              <a:lnSpc>
                <a:spcPct val="100000"/>
              </a:lnSpc>
              <a:buClr>
                <a:schemeClr val="tx1"/>
              </a:buClr>
              <a:buSzPct val="100000"/>
              <a:buFont typeface="+mj-lt"/>
              <a:buAutoNum type="arabicPeriod"/>
            </a:pPr>
            <a:r>
              <a:rPr lang="en-GB" sz="1600"/>
              <a:t> Dynamic communities focusing on </a:t>
            </a:r>
            <a:r>
              <a:rPr lang="en-GB" sz="1600" b="1">
                <a:solidFill>
                  <a:srgbClr val="1C726F"/>
                </a:solidFill>
              </a:rPr>
              <a:t>well-being</a:t>
            </a:r>
          </a:p>
          <a:p>
            <a:pPr marL="266700" indent="-266700">
              <a:lnSpc>
                <a:spcPct val="100000"/>
              </a:lnSpc>
              <a:buClr>
                <a:schemeClr val="tx1"/>
              </a:buClr>
              <a:buSzPct val="100000"/>
              <a:buFont typeface="+mj-lt"/>
              <a:buAutoNum type="arabicPeriod"/>
            </a:pPr>
            <a:r>
              <a:rPr lang="en-GB" sz="1600">
                <a:solidFill>
                  <a:srgbClr val="1C726F"/>
                </a:solidFill>
              </a:rPr>
              <a:t> </a:t>
            </a:r>
            <a:r>
              <a:rPr lang="en-GB" sz="1600" b="1">
                <a:solidFill>
                  <a:srgbClr val="1C726F"/>
                </a:solidFill>
              </a:rPr>
              <a:t>Inclusive communities </a:t>
            </a:r>
          </a:p>
          <a:p>
            <a:pPr marL="266700" indent="-266700">
              <a:lnSpc>
                <a:spcPct val="100000"/>
              </a:lnSpc>
              <a:buClr>
                <a:schemeClr val="tx1"/>
              </a:buClr>
              <a:buSzPct val="100000"/>
              <a:buFont typeface="+mj-lt"/>
              <a:buAutoNum type="arabicPeriod"/>
            </a:pPr>
            <a:r>
              <a:rPr lang="en-GB" sz="1600"/>
              <a:t> Flourishing sources of </a:t>
            </a:r>
            <a:r>
              <a:rPr lang="en-GB" sz="1600" b="1">
                <a:solidFill>
                  <a:srgbClr val="1C726F"/>
                </a:solidFill>
              </a:rPr>
              <a:t>nature</a:t>
            </a:r>
          </a:p>
          <a:p>
            <a:pPr marL="266700" indent="-266700">
              <a:lnSpc>
                <a:spcPct val="100000"/>
              </a:lnSpc>
              <a:buClr>
                <a:schemeClr val="tx1"/>
              </a:buClr>
              <a:buSzPct val="100000"/>
              <a:buFont typeface="+mj-lt"/>
              <a:buAutoNum type="arabicPeriod"/>
            </a:pPr>
            <a:r>
              <a:rPr lang="en-GB" sz="1600"/>
              <a:t> Fully benefiting from </a:t>
            </a:r>
            <a:r>
              <a:rPr lang="en-GB" sz="1600" b="1">
                <a:solidFill>
                  <a:srgbClr val="1C726F"/>
                </a:solidFill>
              </a:rPr>
              <a:t>digital innovation </a:t>
            </a:r>
          </a:p>
          <a:p>
            <a:pPr marL="266700" indent="-266700">
              <a:lnSpc>
                <a:spcPct val="100000"/>
              </a:lnSpc>
              <a:buClr>
                <a:schemeClr val="tx1"/>
              </a:buClr>
              <a:buSzPct val="100000"/>
              <a:buFont typeface="+mj-lt"/>
              <a:buAutoNum type="arabicPeriod"/>
            </a:pPr>
            <a:r>
              <a:rPr lang="en-GB" sz="1600">
                <a:solidFill>
                  <a:srgbClr val="1C726F"/>
                </a:solidFill>
              </a:rPr>
              <a:t> </a:t>
            </a:r>
            <a:r>
              <a:rPr lang="en-GB" sz="1600" b="1">
                <a:solidFill>
                  <a:srgbClr val="1C726F"/>
                </a:solidFill>
              </a:rPr>
              <a:t>Entrepreneurial, innovative </a:t>
            </a:r>
            <a:r>
              <a:rPr lang="en-GB" sz="1600"/>
              <a:t>and </a:t>
            </a:r>
            <a:r>
              <a:rPr lang="en-GB" sz="1600" b="1">
                <a:solidFill>
                  <a:srgbClr val="1C726F"/>
                </a:solidFill>
              </a:rPr>
              <a:t>skilled</a:t>
            </a:r>
            <a:r>
              <a:rPr lang="en-GB" sz="1600"/>
              <a:t> people</a:t>
            </a:r>
          </a:p>
          <a:p>
            <a:pPr marL="266700" indent="-266700">
              <a:lnSpc>
                <a:spcPct val="100000"/>
              </a:lnSpc>
              <a:buClr>
                <a:schemeClr val="tx1"/>
              </a:buClr>
              <a:buSzPct val="100000"/>
              <a:buFont typeface="+mj-lt"/>
              <a:buAutoNum type="arabicPeriod"/>
            </a:pPr>
            <a:r>
              <a:rPr lang="en-GB" sz="1600"/>
              <a:t> Lively places equipped with efficient, accessible and affordable </a:t>
            </a:r>
            <a:r>
              <a:rPr lang="en-GB" sz="1600" b="1">
                <a:solidFill>
                  <a:srgbClr val="1C726F"/>
                </a:solidFill>
              </a:rPr>
              <a:t>public and private services</a:t>
            </a:r>
          </a:p>
          <a:p>
            <a:pPr marL="266700" indent="-266700">
              <a:lnSpc>
                <a:spcPct val="100000"/>
              </a:lnSpc>
              <a:buClr>
                <a:schemeClr val="tx1"/>
              </a:buClr>
              <a:buSzPct val="100000"/>
              <a:buFont typeface="+mj-lt"/>
              <a:buAutoNum type="arabicPeriod"/>
            </a:pPr>
            <a:r>
              <a:rPr lang="en-GB" sz="1600"/>
              <a:t> Places of </a:t>
            </a:r>
            <a:r>
              <a:rPr lang="en-GB" sz="1600" b="1">
                <a:solidFill>
                  <a:srgbClr val="1C726F"/>
                </a:solidFill>
              </a:rPr>
              <a:t>diversity</a:t>
            </a:r>
          </a:p>
        </p:txBody>
      </p:sp>
      <p:pic>
        <p:nvPicPr>
          <p:cNvPr id="5" name="Picture 4">
            <a:extLst>
              <a:ext uri="{FF2B5EF4-FFF2-40B4-BE49-F238E27FC236}">
                <a16:creationId xmlns:a16="http://schemas.microsoft.com/office/drawing/2014/main" id="{19F14012-D6D3-96A8-5DAF-73A0FF331E02}"/>
              </a:ext>
            </a:extLst>
          </p:cNvPr>
          <p:cNvPicPr>
            <a:picLocks noChangeAspect="1"/>
          </p:cNvPicPr>
          <p:nvPr/>
        </p:nvPicPr>
        <p:blipFill>
          <a:blip r:embed="rId3"/>
          <a:stretch>
            <a:fillRect/>
          </a:stretch>
        </p:blipFill>
        <p:spPr>
          <a:xfrm>
            <a:off x="9814337" y="4743450"/>
            <a:ext cx="2147224" cy="1873110"/>
          </a:xfrm>
          <a:prstGeom prst="rect">
            <a:avLst/>
          </a:prstGeom>
        </p:spPr>
      </p:pic>
      <p:sp>
        <p:nvSpPr>
          <p:cNvPr id="4" name="TextBox 3">
            <a:extLst>
              <a:ext uri="{FF2B5EF4-FFF2-40B4-BE49-F238E27FC236}">
                <a16:creationId xmlns:a16="http://schemas.microsoft.com/office/drawing/2014/main" id="{B3CE32C3-EA6B-5918-3247-894A00A9CC44}"/>
              </a:ext>
            </a:extLst>
          </p:cNvPr>
          <p:cNvSpPr txBox="1"/>
          <p:nvPr/>
        </p:nvSpPr>
        <p:spPr>
          <a:xfrm>
            <a:off x="867019" y="1464097"/>
            <a:ext cx="9665787" cy="369332"/>
          </a:xfrm>
          <a:prstGeom prst="rect">
            <a:avLst/>
          </a:prstGeom>
          <a:noFill/>
          <a:ln w="19050">
            <a:solidFill>
              <a:srgbClr val="1C726F"/>
            </a:solidFill>
          </a:ln>
        </p:spPr>
        <p:txBody>
          <a:bodyPr wrap="square" rtlCol="0">
            <a:spAutoFit/>
          </a:bodyPr>
          <a:lstStyle/>
          <a:p>
            <a:pPr algn="ctr"/>
            <a:r>
              <a:rPr lang="en-GB" b="1">
                <a:solidFill>
                  <a:srgbClr val="1C726F"/>
                </a:solidFill>
              </a:rPr>
              <a:t>10 SHARED GOALS FOR 2040</a:t>
            </a:r>
          </a:p>
        </p:txBody>
      </p:sp>
    </p:spTree>
    <p:extLst>
      <p:ext uri="{BB962C8B-B14F-4D97-AF65-F5344CB8AC3E}">
        <p14:creationId xmlns:p14="http://schemas.microsoft.com/office/powerpoint/2010/main" val="3851636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p:txBody>
          <a:bodyPr/>
          <a:lstStyle/>
          <a:p>
            <a:r>
              <a:rPr lang="en-US">
                <a:solidFill>
                  <a:srgbClr val="1C726F"/>
                </a:solidFill>
              </a:rPr>
              <a:t>The rural action plan: flagship initiatives</a:t>
            </a:r>
            <a:endParaRPr lang="en-BE">
              <a:solidFill>
                <a:srgbClr val="1C726F"/>
              </a:solidFill>
            </a:endParaRPr>
          </a:p>
        </p:txBody>
      </p:sp>
      <p:sp>
        <p:nvSpPr>
          <p:cNvPr id="3" name="Content Placeholder 2">
            <a:extLst>
              <a:ext uri="{FF2B5EF4-FFF2-40B4-BE49-F238E27FC236}">
                <a16:creationId xmlns:a16="http://schemas.microsoft.com/office/drawing/2014/main" id="{0DCB25A1-AF5C-225B-D5F8-B5E05A84C9AA}"/>
              </a:ext>
            </a:extLst>
          </p:cNvPr>
          <p:cNvSpPr>
            <a:spLocks noGrp="1"/>
          </p:cNvSpPr>
          <p:nvPr>
            <p:ph idx="1"/>
          </p:nvPr>
        </p:nvSpPr>
        <p:spPr>
          <a:xfrm>
            <a:off x="3097768" y="2212341"/>
            <a:ext cx="7667971" cy="3520967"/>
          </a:xfrm>
          <a:solidFill>
            <a:schemeClr val="bg1">
              <a:alpha val="85000"/>
            </a:schemeClr>
          </a:solidFill>
        </p:spPr>
        <p:txBody>
          <a:bodyPr>
            <a:noAutofit/>
          </a:bodyPr>
          <a:lstStyle/>
          <a:p>
            <a:pPr marL="266700" indent="-247650">
              <a:lnSpc>
                <a:spcPct val="100000"/>
              </a:lnSpc>
              <a:buClr>
                <a:schemeClr val="tx1"/>
              </a:buClr>
              <a:buSzPct val="100000"/>
              <a:buFont typeface="+mj-lt"/>
              <a:buAutoNum type="arabicPeriod"/>
            </a:pPr>
            <a:r>
              <a:rPr lang="en-GB" sz="1600">
                <a:solidFill>
                  <a:srgbClr val="1C726F"/>
                </a:solidFill>
              </a:rPr>
              <a:t> </a:t>
            </a:r>
            <a:r>
              <a:rPr lang="en-GB" sz="1600" b="1">
                <a:solidFill>
                  <a:srgbClr val="1C726F"/>
                </a:solidFill>
              </a:rPr>
              <a:t>Rural revitalisation platform</a:t>
            </a:r>
          </a:p>
          <a:p>
            <a:pPr marL="266700" indent="-247650">
              <a:lnSpc>
                <a:spcPct val="100000"/>
              </a:lnSpc>
              <a:buClr>
                <a:schemeClr val="tx1"/>
              </a:buClr>
              <a:buSzPct val="100000"/>
              <a:buFont typeface="+mj-lt"/>
              <a:buAutoNum type="arabicPeriod"/>
            </a:pPr>
            <a:r>
              <a:rPr lang="en-GB" sz="1600">
                <a:solidFill>
                  <a:srgbClr val="1C726F"/>
                </a:solidFill>
              </a:rPr>
              <a:t> </a:t>
            </a:r>
            <a:r>
              <a:rPr lang="en-GB" sz="1600" b="1">
                <a:solidFill>
                  <a:srgbClr val="1C726F"/>
                </a:solidFill>
              </a:rPr>
              <a:t>Research and innovation </a:t>
            </a:r>
            <a:r>
              <a:rPr lang="en-GB" sz="1600"/>
              <a:t>for rural communities</a:t>
            </a:r>
          </a:p>
          <a:p>
            <a:pPr marL="266700" indent="-247650">
              <a:lnSpc>
                <a:spcPct val="100000"/>
              </a:lnSpc>
              <a:buClr>
                <a:schemeClr val="tx1"/>
              </a:buClr>
              <a:buSzPct val="100000"/>
              <a:buFont typeface="+mj-lt"/>
              <a:buAutoNum type="arabicPeriod"/>
            </a:pPr>
            <a:r>
              <a:rPr lang="en-GB" sz="1600"/>
              <a:t> Sustainable multimodal </a:t>
            </a:r>
            <a:r>
              <a:rPr lang="en-GB" sz="1600" b="1">
                <a:solidFill>
                  <a:srgbClr val="1C726F"/>
                </a:solidFill>
              </a:rPr>
              <a:t>mobility</a:t>
            </a:r>
            <a:r>
              <a:rPr lang="en-GB" sz="1600"/>
              <a:t> best practices for rural areas</a:t>
            </a:r>
          </a:p>
          <a:p>
            <a:pPr marL="266700" indent="-247650">
              <a:lnSpc>
                <a:spcPct val="100000"/>
              </a:lnSpc>
              <a:buClr>
                <a:schemeClr val="tx1"/>
              </a:buClr>
              <a:buSzPct val="100000"/>
              <a:buFont typeface="+mj-lt"/>
              <a:buAutoNum type="arabicPeriod"/>
            </a:pPr>
            <a:r>
              <a:rPr lang="en-GB" sz="1600"/>
              <a:t> Rural </a:t>
            </a:r>
            <a:r>
              <a:rPr lang="en-GB" sz="1600" b="1">
                <a:solidFill>
                  <a:srgbClr val="1C726F"/>
                </a:solidFill>
              </a:rPr>
              <a:t>digital futures</a:t>
            </a:r>
          </a:p>
          <a:p>
            <a:pPr marL="266700" indent="-247650">
              <a:lnSpc>
                <a:spcPct val="100000"/>
              </a:lnSpc>
              <a:buClr>
                <a:schemeClr val="tx1"/>
              </a:buClr>
              <a:buSzPct val="100000"/>
              <a:buFont typeface="+mj-lt"/>
              <a:buAutoNum type="arabicPeriod"/>
            </a:pPr>
            <a:r>
              <a:rPr lang="en-GB" sz="1600"/>
              <a:t> Support rural municipalities in </a:t>
            </a:r>
            <a:r>
              <a:rPr lang="en-GB" sz="1600" b="1">
                <a:solidFill>
                  <a:srgbClr val="1C726F"/>
                </a:solidFill>
              </a:rPr>
              <a:t>energy transition </a:t>
            </a:r>
            <a:r>
              <a:rPr lang="en-GB" sz="1600"/>
              <a:t>and fighting climate change</a:t>
            </a:r>
          </a:p>
          <a:p>
            <a:pPr marL="266700" indent="-247650">
              <a:lnSpc>
                <a:spcPct val="100000"/>
              </a:lnSpc>
              <a:buClr>
                <a:schemeClr val="tx1"/>
              </a:buClr>
              <a:buSzPct val="100000"/>
              <a:buFont typeface="+mj-lt"/>
              <a:buAutoNum type="arabicPeriod"/>
            </a:pPr>
            <a:r>
              <a:rPr lang="en-GB" sz="1600"/>
              <a:t> Climate action in peatland through </a:t>
            </a:r>
            <a:r>
              <a:rPr lang="en-GB" sz="1600" b="1">
                <a:solidFill>
                  <a:srgbClr val="1C726F"/>
                </a:solidFill>
              </a:rPr>
              <a:t>carbon farming</a:t>
            </a:r>
          </a:p>
          <a:p>
            <a:pPr marL="266700" indent="-247650">
              <a:lnSpc>
                <a:spcPct val="100000"/>
              </a:lnSpc>
              <a:buClr>
                <a:schemeClr val="tx1"/>
              </a:buClr>
              <a:buSzPct val="100000"/>
              <a:buFont typeface="+mj-lt"/>
              <a:buAutoNum type="arabicPeriod"/>
            </a:pPr>
            <a:r>
              <a:rPr lang="en-GB" sz="1600">
                <a:solidFill>
                  <a:srgbClr val="1C726F"/>
                </a:solidFill>
              </a:rPr>
              <a:t> </a:t>
            </a:r>
            <a:r>
              <a:rPr lang="en-GB" sz="1600" b="1">
                <a:solidFill>
                  <a:srgbClr val="1C726F"/>
                </a:solidFill>
              </a:rPr>
              <a:t>EU mission</a:t>
            </a:r>
            <a:r>
              <a:rPr lang="en-GB" sz="1600"/>
              <a:t>: a soil deal for Europe</a:t>
            </a:r>
          </a:p>
          <a:p>
            <a:pPr marL="266700" indent="-247650">
              <a:lnSpc>
                <a:spcPct val="100000"/>
              </a:lnSpc>
              <a:buClr>
                <a:schemeClr val="tx1"/>
              </a:buClr>
              <a:buSzPct val="100000"/>
              <a:buFont typeface="+mj-lt"/>
              <a:buAutoNum type="arabicPeriod"/>
            </a:pPr>
            <a:r>
              <a:rPr lang="en-GB" sz="1600">
                <a:solidFill>
                  <a:srgbClr val="1C726F"/>
                </a:solidFill>
              </a:rPr>
              <a:t> </a:t>
            </a:r>
            <a:r>
              <a:rPr lang="en-GB" sz="1600" b="1">
                <a:solidFill>
                  <a:srgbClr val="1C726F"/>
                </a:solidFill>
              </a:rPr>
              <a:t>Social resilience </a:t>
            </a:r>
            <a:r>
              <a:rPr lang="en-GB" sz="1600"/>
              <a:t>and </a:t>
            </a:r>
            <a:r>
              <a:rPr lang="en-GB" sz="1600" b="1">
                <a:solidFill>
                  <a:srgbClr val="1C726F"/>
                </a:solidFill>
              </a:rPr>
              <a:t>women</a:t>
            </a:r>
            <a:r>
              <a:rPr lang="en-GB" sz="1600"/>
              <a:t> in rural areas</a:t>
            </a:r>
          </a:p>
          <a:p>
            <a:pPr marL="266700" indent="-247650">
              <a:lnSpc>
                <a:spcPct val="100000"/>
              </a:lnSpc>
              <a:buClr>
                <a:schemeClr val="tx1"/>
              </a:buClr>
              <a:buSzPct val="100000"/>
              <a:buFont typeface="+mj-lt"/>
              <a:buAutoNum type="arabicPeriod"/>
            </a:pPr>
            <a:r>
              <a:rPr lang="en-GB" sz="1600">
                <a:solidFill>
                  <a:srgbClr val="1C726F"/>
                </a:solidFill>
              </a:rPr>
              <a:t> </a:t>
            </a:r>
            <a:r>
              <a:rPr lang="en-GB" sz="1600" b="1">
                <a:solidFill>
                  <a:srgbClr val="1C726F"/>
                </a:solidFill>
              </a:rPr>
              <a:t>Entrepreneurship</a:t>
            </a:r>
            <a:r>
              <a:rPr lang="en-GB" sz="1600"/>
              <a:t> and </a:t>
            </a:r>
            <a:r>
              <a:rPr lang="en-GB" sz="1600" b="1">
                <a:solidFill>
                  <a:srgbClr val="1C726F"/>
                </a:solidFill>
              </a:rPr>
              <a:t>social economy </a:t>
            </a:r>
            <a:r>
              <a:rPr lang="en-GB" sz="1600"/>
              <a:t>in rural areas</a:t>
            </a:r>
          </a:p>
        </p:txBody>
      </p:sp>
      <p:sp>
        <p:nvSpPr>
          <p:cNvPr id="9" name="Rectangle: Rounded Corners 8">
            <a:extLst>
              <a:ext uri="{FF2B5EF4-FFF2-40B4-BE49-F238E27FC236}">
                <a16:creationId xmlns:a16="http://schemas.microsoft.com/office/drawing/2014/main" id="{C0F39A8D-A2ED-6362-34C8-2E713A4A4A0C}"/>
              </a:ext>
            </a:extLst>
          </p:cNvPr>
          <p:cNvSpPr/>
          <p:nvPr/>
        </p:nvSpPr>
        <p:spPr>
          <a:xfrm>
            <a:off x="838202" y="2212341"/>
            <a:ext cx="1468046" cy="3478177"/>
          </a:xfrm>
          <a:prstGeom prst="roundRect">
            <a:avLst>
              <a:gd name="adj" fmla="val 0"/>
            </a:avLst>
          </a:prstGeom>
          <a:noFill/>
          <a:ln w="19050">
            <a:solidFill>
              <a:srgbClr val="F7B44B"/>
            </a:solid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a:solidFill>
                  <a:schemeClr val="tx1"/>
                </a:solidFill>
              </a:rPr>
              <a:t>9</a:t>
            </a:r>
            <a:r>
              <a:rPr lang="en-GB" b="1" u="none" strike="noStrike">
                <a:solidFill>
                  <a:schemeClr val="tx1"/>
                </a:solidFill>
                <a:effectLst/>
              </a:rPr>
              <a:t> Flagship initiatives</a:t>
            </a:r>
            <a:endParaRPr lang="en-BE">
              <a:solidFill>
                <a:schemeClr val="tx1"/>
              </a:solidFill>
            </a:endParaRPr>
          </a:p>
        </p:txBody>
      </p:sp>
      <p:grpSp>
        <p:nvGrpSpPr>
          <p:cNvPr id="14" name="Group 13">
            <a:extLst>
              <a:ext uri="{FF2B5EF4-FFF2-40B4-BE49-F238E27FC236}">
                <a16:creationId xmlns:a16="http://schemas.microsoft.com/office/drawing/2014/main" id="{5C0E8818-DC53-20E3-014B-7D99CA8829D8}"/>
              </a:ext>
            </a:extLst>
          </p:cNvPr>
          <p:cNvGrpSpPr/>
          <p:nvPr/>
        </p:nvGrpSpPr>
        <p:grpSpPr>
          <a:xfrm>
            <a:off x="2576458" y="2255130"/>
            <a:ext cx="442405" cy="3435388"/>
            <a:chOff x="2646353" y="2603495"/>
            <a:chExt cx="442405" cy="3435388"/>
          </a:xfrm>
        </p:grpSpPr>
        <p:pic>
          <p:nvPicPr>
            <p:cNvPr id="12" name="Picture 11" descr="A picture containing graphics, logo, font, graphic design&#10;&#10;Description automatically generated">
              <a:extLst>
                <a:ext uri="{FF2B5EF4-FFF2-40B4-BE49-F238E27FC236}">
                  <a16:creationId xmlns:a16="http://schemas.microsoft.com/office/drawing/2014/main" id="{C235A9E2-4B6C-B1A5-0897-0F322E71A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6353" y="2603495"/>
              <a:ext cx="416932" cy="317770"/>
            </a:xfrm>
            <a:prstGeom prst="rect">
              <a:avLst/>
            </a:prstGeom>
          </p:spPr>
        </p:pic>
        <p:pic>
          <p:nvPicPr>
            <p:cNvPr id="13" name="Picture 12" descr="A picture containing graphics, logo, font, graphic design&#10;&#10;Description automatically generated">
              <a:extLst>
                <a:ext uri="{FF2B5EF4-FFF2-40B4-BE49-F238E27FC236}">
                  <a16:creationId xmlns:a16="http://schemas.microsoft.com/office/drawing/2014/main" id="{DE86EFAC-BD98-6E2D-0FA2-DEA6261F39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6353" y="3023925"/>
              <a:ext cx="416932" cy="317770"/>
            </a:xfrm>
            <a:prstGeom prst="rect">
              <a:avLst/>
            </a:prstGeom>
          </p:spPr>
        </p:pic>
        <p:pic>
          <p:nvPicPr>
            <p:cNvPr id="15" name="Picture 14" descr="A picture containing circle, graphics, screenshot, design&#10;&#10;Description automatically generated">
              <a:extLst>
                <a:ext uri="{FF2B5EF4-FFF2-40B4-BE49-F238E27FC236}">
                  <a16:creationId xmlns:a16="http://schemas.microsoft.com/office/drawing/2014/main" id="{66153ECB-4FF6-BC22-ED2A-37EC1C89B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6353" y="3417989"/>
              <a:ext cx="399970" cy="304842"/>
            </a:xfrm>
            <a:prstGeom prst="rect">
              <a:avLst/>
            </a:prstGeom>
          </p:spPr>
        </p:pic>
        <p:pic>
          <p:nvPicPr>
            <p:cNvPr id="17" name="Picture 16" descr="A picture containing graphics, heart, symbol, logo&#10;&#10;Description automatically generated">
              <a:extLst>
                <a:ext uri="{FF2B5EF4-FFF2-40B4-BE49-F238E27FC236}">
                  <a16:creationId xmlns:a16="http://schemas.microsoft.com/office/drawing/2014/main" id="{36299C42-1AFB-9C1C-458F-FCB543570E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7188" y="5740443"/>
              <a:ext cx="391570" cy="298440"/>
            </a:xfrm>
            <a:prstGeom prst="rect">
              <a:avLst/>
            </a:prstGeom>
          </p:spPr>
        </p:pic>
        <p:pic>
          <p:nvPicPr>
            <p:cNvPr id="19" name="Picture 18" descr="A green and white logo&#10;&#10;Description automatically generated with low confidence">
              <a:extLst>
                <a:ext uri="{FF2B5EF4-FFF2-40B4-BE49-F238E27FC236}">
                  <a16:creationId xmlns:a16="http://schemas.microsoft.com/office/drawing/2014/main" id="{5AF80952-EC8C-3BEC-DE2C-8223E210C2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6354" y="4194888"/>
              <a:ext cx="391570" cy="298440"/>
            </a:xfrm>
            <a:prstGeom prst="rect">
              <a:avLst/>
            </a:prstGeom>
          </p:spPr>
        </p:pic>
        <p:pic>
          <p:nvPicPr>
            <p:cNvPr id="20" name="Picture 19" descr="A picture containing circle, graphics, screenshot, design&#10;&#10;Description automatically generated">
              <a:extLst>
                <a:ext uri="{FF2B5EF4-FFF2-40B4-BE49-F238E27FC236}">
                  <a16:creationId xmlns:a16="http://schemas.microsoft.com/office/drawing/2014/main" id="{60A5D09A-8DAB-11F5-36AC-27228A63EC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4834" y="3788228"/>
              <a:ext cx="399970" cy="304842"/>
            </a:xfrm>
            <a:prstGeom prst="rect">
              <a:avLst/>
            </a:prstGeom>
          </p:spPr>
        </p:pic>
        <p:pic>
          <p:nvPicPr>
            <p:cNvPr id="21" name="Picture 20" descr="A green and white logo&#10;&#10;Description automatically generated with low confidence">
              <a:extLst>
                <a:ext uri="{FF2B5EF4-FFF2-40B4-BE49-F238E27FC236}">
                  <a16:creationId xmlns:a16="http://schemas.microsoft.com/office/drawing/2014/main" id="{453FB10F-021E-CECD-8E7A-1D0A6765B4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9034" y="4589115"/>
              <a:ext cx="391570" cy="298440"/>
            </a:xfrm>
            <a:prstGeom prst="rect">
              <a:avLst/>
            </a:prstGeom>
          </p:spPr>
        </p:pic>
        <p:pic>
          <p:nvPicPr>
            <p:cNvPr id="22" name="Picture 21" descr="A green and white logo&#10;&#10;Description automatically generated with low confidence">
              <a:extLst>
                <a:ext uri="{FF2B5EF4-FFF2-40B4-BE49-F238E27FC236}">
                  <a16:creationId xmlns:a16="http://schemas.microsoft.com/office/drawing/2014/main" id="{C3127ADE-0BC7-A042-D275-994B0D2D68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1715" y="4970274"/>
              <a:ext cx="391570" cy="298440"/>
            </a:xfrm>
            <a:prstGeom prst="rect">
              <a:avLst/>
            </a:prstGeom>
          </p:spPr>
        </p:pic>
        <p:pic>
          <p:nvPicPr>
            <p:cNvPr id="24" name="Picture 23" descr="A green and white logo&#10;&#10;Description automatically generated with low confidence">
              <a:extLst>
                <a:ext uri="{FF2B5EF4-FFF2-40B4-BE49-F238E27FC236}">
                  <a16:creationId xmlns:a16="http://schemas.microsoft.com/office/drawing/2014/main" id="{FB6F3322-091C-07A3-E981-13BFAB1C6F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7188" y="5368372"/>
              <a:ext cx="391570" cy="298440"/>
            </a:xfrm>
            <a:prstGeom prst="rect">
              <a:avLst/>
            </a:prstGeom>
          </p:spPr>
        </p:pic>
      </p:grpSp>
      <p:sp>
        <p:nvSpPr>
          <p:cNvPr id="26" name="TextBox 25">
            <a:extLst>
              <a:ext uri="{FF2B5EF4-FFF2-40B4-BE49-F238E27FC236}">
                <a16:creationId xmlns:a16="http://schemas.microsoft.com/office/drawing/2014/main" id="{062DD621-0726-60F6-9906-5404157B33A0}"/>
              </a:ext>
            </a:extLst>
          </p:cNvPr>
          <p:cNvSpPr txBox="1"/>
          <p:nvPr/>
        </p:nvSpPr>
        <p:spPr>
          <a:xfrm>
            <a:off x="9019984" y="4788214"/>
            <a:ext cx="955133" cy="276999"/>
          </a:xfrm>
          <a:prstGeom prst="rect">
            <a:avLst/>
          </a:prstGeom>
          <a:noFill/>
        </p:spPr>
        <p:txBody>
          <a:bodyPr wrap="none" rtlCol="0">
            <a:spAutoFit/>
          </a:bodyPr>
          <a:lstStyle/>
          <a:p>
            <a:r>
              <a:rPr lang="en-GB" sz="1200" b="1">
                <a:solidFill>
                  <a:schemeClr val="bg1"/>
                </a:solidFill>
              </a:rPr>
              <a:t>Connected</a:t>
            </a:r>
            <a:endParaRPr lang="en-GB" b="1">
              <a:solidFill>
                <a:schemeClr val="bg1"/>
              </a:solidFill>
            </a:endParaRPr>
          </a:p>
        </p:txBody>
      </p:sp>
      <p:sp>
        <p:nvSpPr>
          <p:cNvPr id="11" name="TextBox 10">
            <a:extLst>
              <a:ext uri="{FF2B5EF4-FFF2-40B4-BE49-F238E27FC236}">
                <a16:creationId xmlns:a16="http://schemas.microsoft.com/office/drawing/2014/main" id="{24C5C74C-DA78-5233-6493-2BBC9EE75E7B}"/>
              </a:ext>
            </a:extLst>
          </p:cNvPr>
          <p:cNvSpPr txBox="1"/>
          <p:nvPr/>
        </p:nvSpPr>
        <p:spPr>
          <a:xfrm>
            <a:off x="867020" y="1611775"/>
            <a:ext cx="9665788" cy="369332"/>
          </a:xfrm>
          <a:prstGeom prst="rect">
            <a:avLst/>
          </a:prstGeom>
          <a:noFill/>
          <a:ln w="19050">
            <a:solidFill>
              <a:srgbClr val="F7B44B"/>
            </a:solidFill>
          </a:ln>
        </p:spPr>
        <p:txBody>
          <a:bodyPr wrap="square" rtlCol="0">
            <a:spAutoFit/>
          </a:bodyPr>
          <a:lstStyle/>
          <a:p>
            <a:pPr algn="ctr"/>
            <a:r>
              <a:rPr lang="en-GB" b="1">
                <a:solidFill>
                  <a:srgbClr val="F7B44B"/>
                </a:solidFill>
              </a:rPr>
              <a:t>EU RURAL ACTION PLAN</a:t>
            </a:r>
          </a:p>
        </p:txBody>
      </p:sp>
      <p:pic>
        <p:nvPicPr>
          <p:cNvPr id="7" name="Picture 6">
            <a:extLst>
              <a:ext uri="{FF2B5EF4-FFF2-40B4-BE49-F238E27FC236}">
                <a16:creationId xmlns:a16="http://schemas.microsoft.com/office/drawing/2014/main" id="{917F4C3A-5681-91FA-BA5C-E7274463B6A3}"/>
              </a:ext>
            </a:extLst>
          </p:cNvPr>
          <p:cNvPicPr>
            <a:picLocks noChangeAspect="1"/>
          </p:cNvPicPr>
          <p:nvPr/>
        </p:nvPicPr>
        <p:blipFill>
          <a:blip r:embed="rId7"/>
          <a:stretch>
            <a:fillRect/>
          </a:stretch>
        </p:blipFill>
        <p:spPr>
          <a:xfrm>
            <a:off x="9814337" y="4743450"/>
            <a:ext cx="2147224" cy="1873110"/>
          </a:xfrm>
          <a:prstGeom prst="rect">
            <a:avLst/>
          </a:prstGeom>
        </p:spPr>
      </p:pic>
    </p:spTree>
    <p:extLst>
      <p:ext uri="{BB962C8B-B14F-4D97-AF65-F5344CB8AC3E}">
        <p14:creationId xmlns:p14="http://schemas.microsoft.com/office/powerpoint/2010/main" val="3234599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1">
            <a:extLst>
              <a:ext uri="{FF2B5EF4-FFF2-40B4-BE49-F238E27FC236}">
                <a16:creationId xmlns:a16="http://schemas.microsoft.com/office/drawing/2014/main" id="{FE687877-6070-D33C-B70E-FD0773203D40}"/>
              </a:ext>
            </a:extLst>
          </p:cNvPr>
          <p:cNvSpPr/>
          <p:nvPr/>
        </p:nvSpPr>
        <p:spPr>
          <a:xfrm>
            <a:off x="296248" y="5612905"/>
            <a:ext cx="2904481" cy="738210"/>
          </a:xfrm>
          <a:prstGeom prst="roundRect">
            <a:avLst>
              <a:gd name="adj" fmla="val 0"/>
            </a:avLst>
          </a:prstGeom>
          <a:noFill/>
          <a:ln w="19050">
            <a:solidFill>
              <a:srgbClr val="F5DA73"/>
            </a:solidFill>
          </a:ln>
        </p:spPr>
        <p:style>
          <a:lnRef idx="1">
            <a:schemeClr val="accent4"/>
          </a:lnRef>
          <a:fillRef idx="2">
            <a:schemeClr val="accent4"/>
          </a:fillRef>
          <a:effectRef idx="1">
            <a:schemeClr val="accent4"/>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buClr>
                <a:srgbClr val="F7B44B">
                  <a:lumMod val="50000"/>
                </a:srgbClr>
              </a:buClr>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Leelawadee"/>
                <a:ea typeface="+mn-ea"/>
                <a:cs typeface="+mn-cs"/>
              </a:rPr>
              <a:t>Youth: </a:t>
            </a:r>
          </a:p>
          <a:p>
            <a:pPr marL="360363" lvl="1" indent="-173038">
              <a:buFont typeface="Arial" panose="020B0604020202020204" pitchFamily="34" charset="0"/>
              <a:buChar char="•"/>
              <a:defRPr/>
            </a:pPr>
            <a:r>
              <a:rPr lang="en-GB" sz="1200">
                <a:solidFill>
                  <a:prstClr val="black"/>
                </a:solidFill>
                <a:latin typeface="Leelawadee"/>
              </a:rPr>
              <a:t>Getting more rural young people in </a:t>
            </a:r>
            <a:r>
              <a:rPr lang="en-GB" sz="1200" b="1">
                <a:solidFill>
                  <a:prstClr val="black"/>
                </a:solidFill>
                <a:latin typeface="Leelawadee"/>
              </a:rPr>
              <a:t>ERASMUS</a:t>
            </a:r>
          </a:p>
        </p:txBody>
      </p:sp>
      <p:sp>
        <p:nvSpPr>
          <p:cNvPr id="9" name="Rounded Rectangle 8"/>
          <p:cNvSpPr/>
          <p:nvPr/>
        </p:nvSpPr>
        <p:spPr>
          <a:xfrm>
            <a:off x="296248" y="1437408"/>
            <a:ext cx="2918583" cy="632718"/>
          </a:xfrm>
          <a:prstGeom prst="roundRect">
            <a:avLst>
              <a:gd name="adj" fmla="val 0"/>
            </a:avLst>
          </a:prstGeom>
          <a:noFill/>
          <a:ln w="19050">
            <a:solidFill>
              <a:srgbClr val="F5DA73"/>
            </a:solid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F7B44B">
                  <a:lumMod val="50000"/>
                </a:srgbClr>
              </a:buClr>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Leelawadee"/>
                <a:ea typeface="+mn-ea"/>
                <a:cs typeface="+mn-cs"/>
              </a:rPr>
              <a:t>Rural revitalisation platform launched</a:t>
            </a:r>
            <a:endParaRPr kumimoji="0" lang="en-GB" sz="1100" i="0" u="none" strike="noStrike" kern="1200" cap="none" spc="0" normalizeH="0" baseline="0" noProof="0">
              <a:ln>
                <a:noFill/>
              </a:ln>
              <a:solidFill>
                <a:prstClr val="black"/>
              </a:solidFill>
              <a:effectLst/>
              <a:uLnTx/>
              <a:uFillTx/>
              <a:latin typeface="Leelawadee"/>
              <a:ea typeface="+mn-ea"/>
              <a:cs typeface="+mn-cs"/>
            </a:endParaRPr>
          </a:p>
        </p:txBody>
      </p:sp>
      <p:sp>
        <p:nvSpPr>
          <p:cNvPr id="22" name="Rounded Rectangle 21"/>
          <p:cNvSpPr/>
          <p:nvPr/>
        </p:nvSpPr>
        <p:spPr>
          <a:xfrm>
            <a:off x="303554" y="2123404"/>
            <a:ext cx="2897175" cy="1406984"/>
          </a:xfrm>
          <a:prstGeom prst="roundRect">
            <a:avLst>
              <a:gd name="adj" fmla="val 0"/>
            </a:avLst>
          </a:prstGeom>
          <a:noFill/>
          <a:ln w="19050">
            <a:solidFill>
              <a:srgbClr val="F5DA73"/>
            </a:solidFill>
          </a:ln>
        </p:spPr>
        <p:style>
          <a:lnRef idx="1">
            <a:schemeClr val="accent4"/>
          </a:lnRef>
          <a:fillRef idx="2">
            <a:schemeClr val="accent4"/>
          </a:fillRef>
          <a:effectRef idx="1">
            <a:schemeClr val="accent4"/>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600"/>
              </a:spcAft>
              <a:buClr>
                <a:srgbClr val="F7B44B">
                  <a:lumMod val="50000"/>
                </a:srgbClr>
              </a:buClr>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Leelawadee"/>
                <a:ea typeface="+mn-ea"/>
                <a:cs typeface="+mn-cs"/>
              </a:rPr>
              <a:t>Research and innovation for rural communities</a:t>
            </a:r>
          </a:p>
          <a:p>
            <a:pPr marL="360363" marR="0" lvl="1"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Leelawadee"/>
                <a:ea typeface="+mn-ea"/>
                <a:cs typeface="+mn-cs"/>
              </a:rPr>
              <a:t>60 multi-actor </a:t>
            </a:r>
            <a:r>
              <a:rPr kumimoji="0" lang="en-GB" sz="1200" i="0" u="none" strike="noStrike" kern="1200" cap="none" spc="0" normalizeH="0" baseline="0" noProof="0">
                <a:ln>
                  <a:noFill/>
                </a:ln>
                <a:solidFill>
                  <a:prstClr val="black"/>
                </a:solidFill>
                <a:effectLst/>
                <a:uLnTx/>
                <a:uFillTx/>
                <a:latin typeface="Leelawadee"/>
                <a:ea typeface="+mn-ea"/>
                <a:cs typeface="+mn-cs"/>
              </a:rPr>
              <a:t>research</a:t>
            </a:r>
            <a:r>
              <a:rPr kumimoji="0" lang="en-GB" sz="1200" b="1" i="0" u="none" strike="noStrike" kern="1200" cap="none" spc="0" normalizeH="0" baseline="0" noProof="0">
                <a:ln>
                  <a:noFill/>
                </a:ln>
                <a:solidFill>
                  <a:prstClr val="black"/>
                </a:solidFill>
                <a:effectLst/>
                <a:uLnTx/>
                <a:uFillTx/>
                <a:latin typeface="Leelawadee"/>
                <a:ea typeface="+mn-ea"/>
                <a:cs typeface="+mn-cs"/>
              </a:rPr>
              <a:t> projects </a:t>
            </a:r>
            <a:r>
              <a:rPr kumimoji="0" lang="en-GB" sz="1200" i="0" u="none" strike="noStrike" kern="1200" cap="none" spc="0" normalizeH="0" baseline="0" noProof="0">
                <a:ln>
                  <a:noFill/>
                </a:ln>
                <a:solidFill>
                  <a:prstClr val="black"/>
                </a:solidFill>
                <a:effectLst/>
                <a:uLnTx/>
                <a:uFillTx/>
                <a:latin typeface="Leelawadee"/>
                <a:ea typeface="+mn-ea"/>
                <a:cs typeface="+mn-cs"/>
              </a:rPr>
              <a:t>under Horizon EU</a:t>
            </a:r>
          </a:p>
          <a:p>
            <a:pPr marL="360363" marR="0" lvl="1"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Leelawadee"/>
                <a:ea typeface="+mn-ea"/>
                <a:cs typeface="+mn-cs"/>
              </a:rPr>
              <a:t>European </a:t>
            </a:r>
            <a:r>
              <a:rPr kumimoji="0" lang="en-GB" sz="1200" b="1" i="0" u="none" strike="noStrike" kern="1200" cap="none" spc="0" normalizeH="0" baseline="0" noProof="0">
                <a:ln>
                  <a:noFill/>
                </a:ln>
                <a:solidFill>
                  <a:prstClr val="black"/>
                </a:solidFill>
                <a:effectLst/>
                <a:uLnTx/>
                <a:uFillTx/>
                <a:latin typeface="Leelawadee"/>
                <a:ea typeface="+mn-ea"/>
                <a:cs typeface="+mn-cs"/>
              </a:rPr>
              <a:t>Start-up village forum </a:t>
            </a:r>
            <a:r>
              <a:rPr kumimoji="0" lang="en-GB" sz="1200" i="0" u="none" strike="noStrike" kern="1200" cap="none" spc="0" normalizeH="0" baseline="0" noProof="0">
                <a:ln>
                  <a:noFill/>
                </a:ln>
                <a:solidFill>
                  <a:prstClr val="black"/>
                </a:solidFill>
                <a:effectLst/>
                <a:uLnTx/>
                <a:uFillTx/>
                <a:latin typeface="Leelawadee"/>
                <a:ea typeface="+mn-ea"/>
                <a:cs typeface="+mn-cs"/>
              </a:rPr>
              <a:t>launched</a:t>
            </a:r>
            <a:endParaRPr kumimoji="0" lang="en-GB" sz="1200" b="0" i="0" u="none" strike="noStrike" kern="1200" cap="none" spc="0" normalizeH="0" baseline="0" noProof="0">
              <a:ln>
                <a:noFill/>
              </a:ln>
              <a:solidFill>
                <a:prstClr val="black"/>
              </a:solidFill>
              <a:effectLst/>
              <a:uLnTx/>
              <a:uFillTx/>
              <a:latin typeface="Leelawadee"/>
              <a:ea typeface="+mn-ea"/>
              <a:cs typeface="+mn-cs"/>
            </a:endParaRPr>
          </a:p>
        </p:txBody>
      </p:sp>
      <p:sp>
        <p:nvSpPr>
          <p:cNvPr id="5" name="Rounded Rectangle 8">
            <a:extLst>
              <a:ext uri="{FF2B5EF4-FFF2-40B4-BE49-F238E27FC236}">
                <a16:creationId xmlns:a16="http://schemas.microsoft.com/office/drawing/2014/main" id="{2160F800-D63C-165A-66A0-48FE956984FE}"/>
              </a:ext>
            </a:extLst>
          </p:cNvPr>
          <p:cNvSpPr/>
          <p:nvPr/>
        </p:nvSpPr>
        <p:spPr>
          <a:xfrm>
            <a:off x="3356475" y="1437408"/>
            <a:ext cx="2798944" cy="834748"/>
          </a:xfrm>
          <a:prstGeom prst="roundRect">
            <a:avLst>
              <a:gd name="adj" fmla="val 0"/>
            </a:avLst>
          </a:prstGeom>
          <a:noFill/>
          <a:ln w="19050">
            <a:solidFill>
              <a:srgbClr val="6DC7F1"/>
            </a:solid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6DC7F1">
                  <a:lumMod val="50000"/>
                </a:srgbClr>
              </a:buClr>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Leelawadee"/>
                <a:ea typeface="+mn-ea"/>
                <a:cs typeface="+mn-cs"/>
              </a:rPr>
              <a:t>Networking on mobility </a:t>
            </a:r>
            <a:r>
              <a:rPr kumimoji="0" lang="en-GB" sz="1200" i="0" u="none" strike="noStrike" kern="1200" cap="none" spc="0" normalizeH="0" baseline="0" noProof="0">
                <a:ln>
                  <a:noFill/>
                </a:ln>
                <a:solidFill>
                  <a:prstClr val="black"/>
                </a:solidFill>
                <a:effectLst/>
                <a:uLnTx/>
                <a:uFillTx/>
                <a:latin typeface="Leelawadee"/>
                <a:ea typeface="+mn-ea"/>
                <a:cs typeface="+mn-cs"/>
              </a:rPr>
              <a:t>for </a:t>
            </a:r>
            <a:r>
              <a:rPr lang="en-GB" sz="1200">
                <a:solidFill>
                  <a:prstClr val="black"/>
                </a:solidFill>
                <a:latin typeface="Leelawadee"/>
              </a:rPr>
              <a:t>rural communities under </a:t>
            </a:r>
            <a:r>
              <a:rPr kumimoji="0" lang="en-GB" sz="1200" i="0" u="none" strike="noStrike" kern="1200" cap="none" spc="0" normalizeH="0" baseline="0" noProof="0">
                <a:ln>
                  <a:noFill/>
                </a:ln>
                <a:solidFill>
                  <a:prstClr val="black"/>
                </a:solidFill>
                <a:effectLst/>
                <a:uLnTx/>
                <a:uFillTx/>
                <a:latin typeface="Leelawadee"/>
                <a:ea typeface="+mn-ea"/>
                <a:cs typeface="+mn-cs"/>
              </a:rPr>
              <a:t>SMARTA-NET</a:t>
            </a:r>
          </a:p>
        </p:txBody>
      </p:sp>
      <p:sp>
        <p:nvSpPr>
          <p:cNvPr id="8" name="Rounded Rectangle 8">
            <a:extLst>
              <a:ext uri="{FF2B5EF4-FFF2-40B4-BE49-F238E27FC236}">
                <a16:creationId xmlns:a16="http://schemas.microsoft.com/office/drawing/2014/main" id="{944A80F0-0BAA-253E-4E2D-F4AFE12B3FA3}"/>
              </a:ext>
            </a:extLst>
          </p:cNvPr>
          <p:cNvSpPr/>
          <p:nvPr/>
        </p:nvSpPr>
        <p:spPr>
          <a:xfrm>
            <a:off x="3356475" y="3126174"/>
            <a:ext cx="2798944" cy="1730976"/>
          </a:xfrm>
          <a:prstGeom prst="roundRect">
            <a:avLst>
              <a:gd name="adj" fmla="val 0"/>
            </a:avLst>
          </a:prstGeom>
          <a:noFill/>
          <a:ln w="19050">
            <a:solidFill>
              <a:srgbClr val="6DC7F1"/>
            </a:solid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6DC7F1">
                  <a:lumMod val="50000"/>
                </a:srgbClr>
              </a:buClr>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Leelawadee"/>
                <a:ea typeface="+mn-ea"/>
                <a:cs typeface="+mn-cs"/>
              </a:rPr>
              <a:t>Rural Digital Futures</a:t>
            </a:r>
          </a:p>
          <a:p>
            <a:pPr marL="2698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Leelawadee"/>
                <a:ea typeface="+mn-ea"/>
                <a:cs typeface="+mn-cs"/>
              </a:rPr>
              <a:t>€23.5 billion </a:t>
            </a:r>
            <a:r>
              <a:rPr kumimoji="0" lang="en-GB" sz="1200" b="0" i="0" u="none" strike="noStrike" kern="1200" cap="none" spc="0" normalizeH="0" baseline="0" noProof="0">
                <a:ln>
                  <a:noFill/>
                </a:ln>
                <a:solidFill>
                  <a:prstClr val="black"/>
                </a:solidFill>
                <a:effectLst/>
                <a:uLnTx/>
                <a:uFillTx/>
                <a:latin typeface="Leelawadee"/>
                <a:ea typeface="+mn-ea"/>
                <a:cs typeface="+mn-cs"/>
              </a:rPr>
              <a:t>invested in </a:t>
            </a:r>
            <a:r>
              <a:rPr kumimoji="0" lang="en-GB" sz="1200" b="1" i="0" u="none" strike="noStrike" kern="1200" cap="none" spc="0" normalizeH="0" baseline="0" noProof="0">
                <a:ln>
                  <a:noFill/>
                </a:ln>
                <a:solidFill>
                  <a:prstClr val="black"/>
                </a:solidFill>
                <a:effectLst/>
                <a:uLnTx/>
                <a:uFillTx/>
                <a:latin typeface="Leelawadee"/>
                <a:ea typeface="+mn-ea"/>
                <a:cs typeface="+mn-cs"/>
              </a:rPr>
              <a:t>connectivity </a:t>
            </a:r>
            <a:r>
              <a:rPr kumimoji="0" lang="en-GB" sz="1200" i="0" u="none" strike="noStrike" kern="1200" cap="none" spc="0" normalizeH="0" baseline="0" noProof="0">
                <a:ln>
                  <a:noFill/>
                </a:ln>
                <a:solidFill>
                  <a:prstClr val="black"/>
                </a:solidFill>
                <a:effectLst/>
                <a:uLnTx/>
                <a:uFillTx/>
                <a:latin typeface="Leelawadee"/>
                <a:ea typeface="+mn-ea"/>
                <a:cs typeface="+mn-cs"/>
              </a:rPr>
              <a:t>in market failure areas</a:t>
            </a:r>
          </a:p>
          <a:p>
            <a:pPr marL="2698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Leelawadee"/>
                <a:ea typeface="+mn-ea"/>
                <a:cs typeface="+mn-cs"/>
              </a:rPr>
              <a:t>Pilot on digital education in remote areas “Learning from the extremes”</a:t>
            </a:r>
          </a:p>
        </p:txBody>
      </p:sp>
      <p:sp>
        <p:nvSpPr>
          <p:cNvPr id="16" name="Rounded Rectangle 8">
            <a:extLst>
              <a:ext uri="{FF2B5EF4-FFF2-40B4-BE49-F238E27FC236}">
                <a16:creationId xmlns:a16="http://schemas.microsoft.com/office/drawing/2014/main" id="{37EE80E6-B899-8406-9782-C838E6F2E69D}"/>
              </a:ext>
            </a:extLst>
          </p:cNvPr>
          <p:cNvSpPr/>
          <p:nvPr/>
        </p:nvSpPr>
        <p:spPr>
          <a:xfrm>
            <a:off x="6305433" y="1437408"/>
            <a:ext cx="2717540" cy="1406984"/>
          </a:xfrm>
          <a:prstGeom prst="roundRect">
            <a:avLst>
              <a:gd name="adj" fmla="val 0"/>
            </a:avLst>
          </a:prstGeom>
          <a:noFill/>
          <a:ln w="19050">
            <a:solidFill>
              <a:srgbClr val="6ABA76"/>
            </a:solid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6ABA76">
                  <a:lumMod val="50000"/>
                </a:srgbClr>
              </a:buClr>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Leelawadee"/>
                <a:ea typeface="+mn-ea"/>
                <a:cs typeface="+mn-cs"/>
              </a:rPr>
              <a:t>Rural energy communities advisory hub</a:t>
            </a:r>
            <a:r>
              <a:rPr kumimoji="0" lang="en-GB" sz="1100" b="0" i="0" u="none" strike="noStrike" kern="1200" cap="none" spc="0" normalizeH="0" baseline="0" noProof="0">
                <a:ln>
                  <a:noFill/>
                </a:ln>
                <a:solidFill>
                  <a:prstClr val="black"/>
                </a:solidFill>
                <a:effectLst/>
                <a:uLnTx/>
                <a:uFillTx/>
                <a:latin typeface="Leelawadee"/>
                <a:ea typeface="+mn-ea"/>
                <a:cs typeface="+mn-cs"/>
              </a:rPr>
              <a:t> (RECAH)</a:t>
            </a:r>
          </a:p>
          <a:p>
            <a:pPr marL="268288" lvl="1" indent="-176213">
              <a:buFont typeface="Arial" panose="020B0604020202020204" pitchFamily="34" charset="0"/>
              <a:buChar char="•"/>
              <a:defRPr/>
            </a:pPr>
            <a:r>
              <a:rPr lang="en-GB" sz="1200" b="1">
                <a:solidFill>
                  <a:prstClr val="black"/>
                </a:solidFill>
                <a:latin typeface="Leelawadee"/>
              </a:rPr>
              <a:t>27 municipalities </a:t>
            </a:r>
            <a:r>
              <a:rPr lang="en-GB" sz="1200">
                <a:solidFill>
                  <a:prstClr val="black"/>
                </a:solidFill>
                <a:latin typeface="Leelawadee"/>
              </a:rPr>
              <a:t>received technical assistance</a:t>
            </a:r>
          </a:p>
          <a:p>
            <a:pPr marL="268288" lvl="1" indent="-176213">
              <a:buFont typeface="Arial" panose="020B0604020202020204" pitchFamily="34" charset="0"/>
              <a:buChar char="•"/>
              <a:defRPr/>
            </a:pPr>
            <a:r>
              <a:rPr lang="en-GB" sz="1200" b="1">
                <a:solidFill>
                  <a:prstClr val="black"/>
                </a:solidFill>
                <a:latin typeface="Leelawadee"/>
              </a:rPr>
              <a:t>Guidance </a:t>
            </a:r>
            <a:r>
              <a:rPr lang="en-GB" sz="1200">
                <a:solidFill>
                  <a:prstClr val="black"/>
                </a:solidFill>
                <a:latin typeface="Leelawadee"/>
              </a:rPr>
              <a:t>for all</a:t>
            </a:r>
          </a:p>
        </p:txBody>
      </p:sp>
      <p:sp>
        <p:nvSpPr>
          <p:cNvPr id="19" name="Rounded Rectangle 8">
            <a:extLst>
              <a:ext uri="{FF2B5EF4-FFF2-40B4-BE49-F238E27FC236}">
                <a16:creationId xmlns:a16="http://schemas.microsoft.com/office/drawing/2014/main" id="{5F931AAB-0473-6380-2964-49E15C1D550D}"/>
              </a:ext>
            </a:extLst>
          </p:cNvPr>
          <p:cNvSpPr/>
          <p:nvPr/>
        </p:nvSpPr>
        <p:spPr>
          <a:xfrm>
            <a:off x="6305433" y="2905376"/>
            <a:ext cx="2717540" cy="689408"/>
          </a:xfrm>
          <a:prstGeom prst="roundRect">
            <a:avLst>
              <a:gd name="adj" fmla="val 0"/>
            </a:avLst>
          </a:prstGeom>
          <a:noFill/>
          <a:ln w="19050">
            <a:solidFill>
              <a:srgbClr val="6ABA76"/>
            </a:solid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6ABA76">
                  <a:lumMod val="50000"/>
                </a:srgbClr>
              </a:buClr>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Leelawadee"/>
                <a:ea typeface="+mn-ea"/>
                <a:cs typeface="+mn-cs"/>
              </a:rPr>
              <a:t>Certification of Carbon removals</a:t>
            </a:r>
            <a:endParaRPr kumimoji="0" lang="en-GB" sz="1100" b="0" i="0" u="none" strike="noStrike" kern="1200" cap="none" spc="0" normalizeH="0" baseline="0" noProof="0">
              <a:ln>
                <a:noFill/>
              </a:ln>
              <a:solidFill>
                <a:prstClr val="black"/>
              </a:solidFill>
              <a:effectLst/>
              <a:uLnTx/>
              <a:uFillTx/>
              <a:latin typeface="Leelawadee"/>
              <a:ea typeface="+mn-ea"/>
              <a:cs typeface="+mn-cs"/>
            </a:endParaRPr>
          </a:p>
        </p:txBody>
      </p:sp>
      <p:sp>
        <p:nvSpPr>
          <p:cNvPr id="25" name="Rounded Rectangle 8">
            <a:extLst>
              <a:ext uri="{FF2B5EF4-FFF2-40B4-BE49-F238E27FC236}">
                <a16:creationId xmlns:a16="http://schemas.microsoft.com/office/drawing/2014/main" id="{FD880FF7-1142-0E74-093D-F07AA815EF6B}"/>
              </a:ext>
            </a:extLst>
          </p:cNvPr>
          <p:cNvSpPr/>
          <p:nvPr/>
        </p:nvSpPr>
        <p:spPr>
          <a:xfrm>
            <a:off x="6295594" y="3655893"/>
            <a:ext cx="2717540" cy="1201258"/>
          </a:xfrm>
          <a:prstGeom prst="roundRect">
            <a:avLst>
              <a:gd name="adj" fmla="val 0"/>
            </a:avLst>
          </a:prstGeom>
          <a:noFill/>
          <a:ln w="19050">
            <a:solidFill>
              <a:srgbClr val="6ABA76"/>
            </a:solid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6ABA76">
                  <a:lumMod val="50000"/>
                </a:srgbClr>
              </a:buClr>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Leelawadee"/>
                <a:ea typeface="+mn-ea"/>
                <a:cs typeface="+mn-cs"/>
              </a:rPr>
              <a:t>EU mission: A soil deal for Europe </a:t>
            </a:r>
            <a:r>
              <a:rPr kumimoji="0" lang="en-GB" sz="1200" i="0" u="none" strike="noStrike" kern="1200" cap="none" spc="0" normalizeH="0" baseline="0" noProof="0">
                <a:ln>
                  <a:noFill/>
                </a:ln>
                <a:solidFill>
                  <a:prstClr val="black"/>
                </a:solidFill>
                <a:effectLst/>
                <a:uLnTx/>
                <a:uFillTx/>
                <a:latin typeface="Leelawadee"/>
                <a:ea typeface="+mn-ea"/>
                <a:cs typeface="+mn-cs"/>
              </a:rPr>
              <a:t>(R&amp;I calls)</a:t>
            </a:r>
          </a:p>
          <a:p>
            <a:pPr marL="285750" indent="-193675">
              <a:spcAft>
                <a:spcPts val="300"/>
              </a:spcAft>
              <a:buClr>
                <a:schemeClr val="tx1"/>
              </a:buClr>
              <a:buFont typeface="Arial" panose="020B0604020202020204" pitchFamily="34" charset="0"/>
              <a:buChar char="•"/>
              <a:defRPr/>
            </a:pPr>
            <a:r>
              <a:rPr lang="en-GB" sz="1200">
                <a:solidFill>
                  <a:prstClr val="black"/>
                </a:solidFill>
                <a:latin typeface="Leelawadee"/>
              </a:rPr>
              <a:t>Funding</a:t>
            </a:r>
            <a:r>
              <a:rPr kumimoji="0" lang="en-GB" sz="1200" b="0" i="0" u="none" strike="noStrike" kern="1200" cap="none" spc="0" normalizeH="0" baseline="0" noProof="0">
                <a:ln>
                  <a:noFill/>
                </a:ln>
                <a:solidFill>
                  <a:prstClr val="black"/>
                </a:solidFill>
                <a:effectLst/>
                <a:uLnTx/>
                <a:uFillTx/>
                <a:latin typeface="Leelawadee"/>
                <a:ea typeface="+mn-ea"/>
                <a:cs typeface="+mn-cs"/>
              </a:rPr>
              <a:t> for local/regional </a:t>
            </a:r>
            <a:r>
              <a:rPr kumimoji="0" lang="en-GB" sz="1200" b="1" i="0" u="none" strike="noStrike" kern="1200" cap="none" spc="0" normalizeH="0" baseline="0" noProof="0">
                <a:ln>
                  <a:noFill/>
                </a:ln>
                <a:solidFill>
                  <a:prstClr val="black"/>
                </a:solidFill>
                <a:effectLst/>
                <a:uLnTx/>
                <a:uFillTx/>
                <a:latin typeface="Leelawadee"/>
                <a:ea typeface="+mn-ea"/>
                <a:cs typeface="+mn-cs"/>
              </a:rPr>
              <a:t>living labs </a:t>
            </a:r>
            <a:r>
              <a:rPr kumimoji="0" lang="en-GB" sz="1200" b="0" i="0" u="none" strike="noStrike" kern="1200" cap="none" spc="0" normalizeH="0" baseline="0" noProof="0">
                <a:ln>
                  <a:noFill/>
                </a:ln>
                <a:solidFill>
                  <a:prstClr val="black"/>
                </a:solidFill>
                <a:effectLst/>
                <a:uLnTx/>
                <a:uFillTx/>
                <a:latin typeface="Leelawadee"/>
                <a:ea typeface="+mn-ea"/>
                <a:cs typeface="+mn-cs"/>
              </a:rPr>
              <a:t>and </a:t>
            </a:r>
            <a:r>
              <a:rPr kumimoji="0" lang="en-GB" sz="1200" b="1" i="0" u="none" strike="noStrike" kern="1200" cap="none" spc="0" normalizeH="0" baseline="0" noProof="0">
                <a:ln>
                  <a:noFill/>
                </a:ln>
                <a:solidFill>
                  <a:prstClr val="black"/>
                </a:solidFill>
                <a:effectLst/>
                <a:uLnTx/>
                <a:uFillTx/>
                <a:latin typeface="Leelawadee"/>
                <a:ea typeface="+mn-ea"/>
                <a:cs typeface="+mn-cs"/>
              </a:rPr>
              <a:t>lighthouses</a:t>
            </a:r>
          </a:p>
        </p:txBody>
      </p:sp>
      <p:sp>
        <p:nvSpPr>
          <p:cNvPr id="51" name="Rounded Rectangle 8">
            <a:extLst>
              <a:ext uri="{FF2B5EF4-FFF2-40B4-BE49-F238E27FC236}">
                <a16:creationId xmlns:a16="http://schemas.microsoft.com/office/drawing/2014/main" id="{AA639870-862E-9C54-5D2D-5B7C27F3318F}"/>
              </a:ext>
            </a:extLst>
          </p:cNvPr>
          <p:cNvSpPr/>
          <p:nvPr/>
        </p:nvSpPr>
        <p:spPr>
          <a:xfrm>
            <a:off x="6290993" y="4943854"/>
            <a:ext cx="2726741" cy="1407260"/>
          </a:xfrm>
          <a:prstGeom prst="roundRect">
            <a:avLst>
              <a:gd name="adj" fmla="val 0"/>
            </a:avLst>
          </a:prstGeom>
          <a:noFill/>
          <a:ln w="19050">
            <a:solidFill>
              <a:srgbClr val="6ABA76"/>
            </a:solid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6ABA76">
                  <a:lumMod val="50000"/>
                </a:srgbClr>
              </a:buClr>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Leelawadee"/>
                <a:ea typeface="+mn-ea"/>
                <a:cs typeface="+mn-cs"/>
              </a:rPr>
              <a:t>Social resilience and Women in rural areas</a:t>
            </a:r>
            <a:endParaRPr kumimoji="0" lang="en-GB" sz="1200" b="0" i="0" u="none" strike="noStrike" kern="1200" cap="none" spc="0" normalizeH="0" baseline="0" noProof="0">
              <a:ln>
                <a:noFill/>
              </a:ln>
              <a:solidFill>
                <a:prstClr val="black"/>
              </a:solidFill>
              <a:effectLst/>
              <a:uLnTx/>
              <a:uFillTx/>
              <a:latin typeface="Leelawadee"/>
              <a:ea typeface="+mn-ea"/>
              <a:cs typeface="+mn-cs"/>
            </a:endParaRPr>
          </a:p>
          <a:p>
            <a:pPr marL="268288"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Leelawadee"/>
                <a:ea typeface="+mn-ea"/>
                <a:cs typeface="+mn-cs"/>
              </a:rPr>
              <a:t>Raising awareness on the importance of care in rural areas (</a:t>
            </a:r>
            <a:r>
              <a:rPr kumimoji="0" lang="en-GB" sz="1200" b="1" i="0" u="none" strike="noStrike" kern="1200" cap="none" spc="0" normalizeH="0" baseline="0" noProof="0">
                <a:ln>
                  <a:noFill/>
                </a:ln>
                <a:solidFill>
                  <a:prstClr val="black"/>
                </a:solidFill>
                <a:effectLst/>
                <a:uLnTx/>
                <a:uFillTx/>
                <a:latin typeface="Leelawadee"/>
                <a:ea typeface="+mn-ea"/>
                <a:cs typeface="+mn-cs"/>
              </a:rPr>
              <a:t>European care strategy </a:t>
            </a:r>
            <a:r>
              <a:rPr kumimoji="0" lang="en-GB" sz="1200" b="0" i="0" u="none" strike="noStrike" kern="1200" cap="none" spc="0" normalizeH="0" baseline="0" noProof="0">
                <a:ln>
                  <a:noFill/>
                </a:ln>
                <a:solidFill>
                  <a:prstClr val="black"/>
                </a:solidFill>
                <a:effectLst/>
                <a:uLnTx/>
                <a:uFillTx/>
                <a:latin typeface="Leelawadee"/>
                <a:ea typeface="+mn-ea"/>
                <a:cs typeface="+mn-cs"/>
              </a:rPr>
              <a:t>2022)</a:t>
            </a:r>
          </a:p>
        </p:txBody>
      </p:sp>
      <p:sp>
        <p:nvSpPr>
          <p:cNvPr id="54" name="Rounded Rectangle 8">
            <a:extLst>
              <a:ext uri="{FF2B5EF4-FFF2-40B4-BE49-F238E27FC236}">
                <a16:creationId xmlns:a16="http://schemas.microsoft.com/office/drawing/2014/main" id="{0BB6B23E-F077-FC00-009D-B954D6D4CBB0}"/>
              </a:ext>
            </a:extLst>
          </p:cNvPr>
          <p:cNvSpPr/>
          <p:nvPr/>
        </p:nvSpPr>
        <p:spPr>
          <a:xfrm>
            <a:off x="9178212" y="1459727"/>
            <a:ext cx="2717540" cy="2123939"/>
          </a:xfrm>
          <a:prstGeom prst="roundRect">
            <a:avLst>
              <a:gd name="adj" fmla="val 0"/>
            </a:avLst>
          </a:prstGeom>
          <a:noFill/>
          <a:ln w="19050">
            <a:solidFill>
              <a:srgbClr val="E63437"/>
            </a:solid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E63437">
                  <a:lumMod val="50000"/>
                </a:srgbClr>
              </a:buClr>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Leelawadee"/>
                <a:ea typeface="+mn-ea"/>
                <a:cs typeface="+mn-cs"/>
              </a:rPr>
              <a:t>Entrepreneurship and social economy (SE)</a:t>
            </a:r>
            <a:endParaRPr kumimoji="0" lang="en-GB" sz="1400" b="0" i="0" u="none" strike="noStrike" kern="1200" cap="none" spc="0" normalizeH="0" baseline="0" noProof="0">
              <a:ln>
                <a:noFill/>
              </a:ln>
              <a:solidFill>
                <a:prstClr val="black"/>
              </a:solidFill>
              <a:effectLst/>
              <a:uLnTx/>
              <a:uFillTx/>
              <a:latin typeface="Leelawadee"/>
              <a:ea typeface="+mn-ea"/>
              <a:cs typeface="+mn-cs"/>
            </a:endParaRPr>
          </a:p>
          <a:p>
            <a:pPr marL="2698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Leelawadee"/>
                <a:ea typeface="+mn-ea"/>
                <a:cs typeface="+mn-cs"/>
              </a:rPr>
              <a:t>Providing </a:t>
            </a:r>
            <a:r>
              <a:rPr kumimoji="0" lang="en-GB" sz="1200" b="1" i="0" u="none" strike="noStrike" kern="1200" cap="none" spc="0" normalizeH="0" baseline="0" noProof="0">
                <a:ln>
                  <a:noFill/>
                </a:ln>
                <a:solidFill>
                  <a:prstClr val="black"/>
                </a:solidFill>
                <a:effectLst/>
                <a:uLnTx/>
                <a:uFillTx/>
                <a:latin typeface="Leelawadee"/>
                <a:ea typeface="+mn-ea"/>
                <a:cs typeface="+mn-cs"/>
              </a:rPr>
              <a:t>good practices for social economy in rural areas </a:t>
            </a:r>
            <a:r>
              <a:rPr kumimoji="0" lang="en-GB" sz="1200" b="0" i="0" u="none" strike="noStrike" kern="1200" cap="none" spc="0" normalizeH="0" baseline="0" noProof="0">
                <a:ln>
                  <a:noFill/>
                </a:ln>
                <a:solidFill>
                  <a:prstClr val="black"/>
                </a:solidFill>
                <a:effectLst/>
                <a:uLnTx/>
                <a:uFillTx/>
                <a:latin typeface="Leelawadee"/>
                <a:ea typeface="+mn-ea"/>
                <a:cs typeface="+mn-cs"/>
              </a:rPr>
              <a:t>under “Transition pathway for proximity and social economy”</a:t>
            </a:r>
          </a:p>
          <a:p>
            <a:pPr marL="2698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Leelawadee"/>
                <a:ea typeface="+mn-ea"/>
                <a:cs typeface="+mn-cs"/>
              </a:rPr>
              <a:t>Funding for </a:t>
            </a:r>
            <a:r>
              <a:rPr kumimoji="0" lang="en-GB" sz="1200" b="1" i="0" u="none" strike="noStrike" kern="1200" cap="none" spc="0" normalizeH="0" baseline="0" noProof="0">
                <a:ln>
                  <a:noFill/>
                </a:ln>
                <a:solidFill>
                  <a:prstClr val="black"/>
                </a:solidFill>
                <a:effectLst/>
                <a:uLnTx/>
                <a:uFillTx/>
                <a:latin typeface="Leelawadee"/>
                <a:ea typeface="+mn-ea"/>
                <a:cs typeface="+mn-cs"/>
              </a:rPr>
              <a:t>consortia in SE in rural areas</a:t>
            </a:r>
          </a:p>
        </p:txBody>
      </p:sp>
      <p:sp>
        <p:nvSpPr>
          <p:cNvPr id="58" name="Title 1">
            <a:extLst>
              <a:ext uri="{FF2B5EF4-FFF2-40B4-BE49-F238E27FC236}">
                <a16:creationId xmlns:a16="http://schemas.microsoft.com/office/drawing/2014/main" id="{73D4FBD1-7A72-A8C3-3200-576E7864465A}"/>
              </a:ext>
            </a:extLst>
          </p:cNvPr>
          <p:cNvSpPr>
            <a:spLocks noGrp="1"/>
          </p:cNvSpPr>
          <p:nvPr>
            <p:ph type="title"/>
          </p:nvPr>
        </p:nvSpPr>
        <p:spPr>
          <a:xfrm>
            <a:off x="838201" y="2413"/>
            <a:ext cx="9927538" cy="1201259"/>
          </a:xfrm>
        </p:spPr>
        <p:txBody>
          <a:bodyPr/>
          <a:lstStyle/>
          <a:p>
            <a:r>
              <a:rPr lang="en-GB">
                <a:solidFill>
                  <a:srgbClr val="1C726F"/>
                </a:solidFill>
              </a:rPr>
              <a:t>The rural action plan: 24 thematic actions</a:t>
            </a:r>
            <a:endParaRPr lang="en-BE">
              <a:solidFill>
                <a:srgbClr val="1C726F"/>
              </a:solidFill>
            </a:endParaRPr>
          </a:p>
        </p:txBody>
      </p:sp>
      <p:pic>
        <p:nvPicPr>
          <p:cNvPr id="59" name="Picture 58" descr="A picture containing graphics, logo, font, graphic design&#10;&#10;Description automatically generated">
            <a:extLst>
              <a:ext uri="{FF2B5EF4-FFF2-40B4-BE49-F238E27FC236}">
                <a16:creationId xmlns:a16="http://schemas.microsoft.com/office/drawing/2014/main" id="{A43A321A-A5BD-E11A-ED0D-9D54451D7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0306" y="1010224"/>
            <a:ext cx="653448" cy="498034"/>
          </a:xfrm>
          <a:prstGeom prst="rect">
            <a:avLst/>
          </a:prstGeom>
        </p:spPr>
      </p:pic>
      <p:pic>
        <p:nvPicPr>
          <p:cNvPr id="63" name="Picture 62" descr="A picture containing circle, graphics, screenshot, design&#10;&#10;Description automatically generated">
            <a:extLst>
              <a:ext uri="{FF2B5EF4-FFF2-40B4-BE49-F238E27FC236}">
                <a16:creationId xmlns:a16="http://schemas.microsoft.com/office/drawing/2014/main" id="{AFE1F52C-AE91-DB18-BC9D-6E5FF3E717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6491" y="1000938"/>
            <a:ext cx="653448" cy="498033"/>
          </a:xfrm>
          <a:prstGeom prst="rect">
            <a:avLst/>
          </a:prstGeom>
        </p:spPr>
      </p:pic>
      <p:pic>
        <p:nvPicPr>
          <p:cNvPr id="65" name="Picture 64" descr="A green and white logo&#10;&#10;Description automatically generated with low confidence">
            <a:extLst>
              <a:ext uri="{FF2B5EF4-FFF2-40B4-BE49-F238E27FC236}">
                <a16:creationId xmlns:a16="http://schemas.microsoft.com/office/drawing/2014/main" id="{A93DE82E-9FE6-C568-2D78-8BA3A078FF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6178" y="1023872"/>
            <a:ext cx="653449" cy="498035"/>
          </a:xfrm>
          <a:prstGeom prst="rect">
            <a:avLst/>
          </a:prstGeom>
        </p:spPr>
      </p:pic>
      <p:pic>
        <p:nvPicPr>
          <p:cNvPr id="69" name="Picture 68" descr="A picture containing graphics, heart, symbol, logo&#10;&#10;Description automatically generated">
            <a:extLst>
              <a:ext uri="{FF2B5EF4-FFF2-40B4-BE49-F238E27FC236}">
                <a16:creationId xmlns:a16="http://schemas.microsoft.com/office/drawing/2014/main" id="{95DA2ACA-A596-E9E0-3EC1-31D4E704D8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43419" y="1019741"/>
            <a:ext cx="653449" cy="498034"/>
          </a:xfrm>
          <a:prstGeom prst="rect">
            <a:avLst/>
          </a:prstGeom>
        </p:spPr>
      </p:pic>
      <p:sp>
        <p:nvSpPr>
          <p:cNvPr id="26" name="Rounded Rectangle 21">
            <a:extLst>
              <a:ext uri="{FF2B5EF4-FFF2-40B4-BE49-F238E27FC236}">
                <a16:creationId xmlns:a16="http://schemas.microsoft.com/office/drawing/2014/main" id="{42653F28-84C3-AB38-669A-478DCCA21918}"/>
              </a:ext>
            </a:extLst>
          </p:cNvPr>
          <p:cNvSpPr/>
          <p:nvPr/>
        </p:nvSpPr>
        <p:spPr>
          <a:xfrm>
            <a:off x="303554" y="3583666"/>
            <a:ext cx="2902707" cy="825272"/>
          </a:xfrm>
          <a:prstGeom prst="roundRect">
            <a:avLst>
              <a:gd name="adj" fmla="val 0"/>
            </a:avLst>
          </a:prstGeom>
          <a:noFill/>
          <a:ln w="19050">
            <a:solidFill>
              <a:srgbClr val="F5DA73"/>
            </a:solidFill>
          </a:ln>
        </p:spPr>
        <p:style>
          <a:lnRef idx="1">
            <a:schemeClr val="accent4"/>
          </a:lnRef>
          <a:fillRef idx="2">
            <a:schemeClr val="accent4"/>
          </a:fillRef>
          <a:effectRef idx="1">
            <a:schemeClr val="accent4"/>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600"/>
              </a:spcAft>
              <a:buClr>
                <a:srgbClr val="F7B44B">
                  <a:lumMod val="50000"/>
                </a:srgbClr>
              </a:buClr>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Leelawadee"/>
                <a:ea typeface="+mn-ea"/>
                <a:cs typeface="+mn-cs"/>
              </a:rPr>
              <a:t>Networking for LEADER </a:t>
            </a:r>
            <a:r>
              <a:rPr kumimoji="0" lang="en-GB" sz="1200" i="0" u="none" strike="noStrike" kern="1200" cap="none" spc="0" normalizeH="0" baseline="0" noProof="0">
                <a:ln>
                  <a:noFill/>
                </a:ln>
                <a:solidFill>
                  <a:prstClr val="black"/>
                </a:solidFill>
                <a:effectLst/>
                <a:uLnTx/>
                <a:uFillTx/>
                <a:latin typeface="Leelawadee"/>
                <a:ea typeface="+mn-ea"/>
                <a:cs typeface="+mn-cs"/>
              </a:rPr>
              <a:t>(EU CAP Network)</a:t>
            </a:r>
            <a:r>
              <a:rPr kumimoji="0" lang="en-GB" sz="1200" b="1" i="0" u="none" strike="noStrike" kern="1200" cap="none" spc="0" normalizeH="0" baseline="0" noProof="0">
                <a:ln>
                  <a:noFill/>
                </a:ln>
                <a:solidFill>
                  <a:prstClr val="black"/>
                </a:solidFill>
                <a:effectLst/>
                <a:uLnTx/>
                <a:uFillTx/>
                <a:latin typeface="Leelawadee"/>
                <a:ea typeface="+mn-ea"/>
                <a:cs typeface="+mn-cs"/>
              </a:rPr>
              <a:t> and Smart villages </a:t>
            </a:r>
            <a:r>
              <a:rPr kumimoji="0" lang="en-GB" sz="1200" i="0" u="none" strike="noStrike" kern="1200" cap="none" spc="0" normalizeH="0" baseline="0" noProof="0">
                <a:ln>
                  <a:noFill/>
                </a:ln>
                <a:solidFill>
                  <a:prstClr val="black"/>
                </a:solidFill>
                <a:effectLst/>
                <a:uLnTx/>
                <a:uFillTx/>
                <a:latin typeface="Leelawadee"/>
                <a:ea typeface="+mn-ea"/>
                <a:cs typeface="+mn-cs"/>
              </a:rPr>
              <a:t>(</a:t>
            </a:r>
            <a:r>
              <a:rPr kumimoji="0" lang="en-GB" sz="1200" i="0" u="none" strike="noStrike" kern="1200" cap="none" spc="0" normalizeH="0" baseline="0" noProof="0" err="1">
                <a:ln>
                  <a:noFill/>
                </a:ln>
                <a:solidFill>
                  <a:prstClr val="black"/>
                </a:solidFill>
                <a:effectLst/>
                <a:uLnTx/>
                <a:uFillTx/>
                <a:latin typeface="Leelawadee"/>
                <a:ea typeface="+mn-ea"/>
                <a:cs typeface="+mn-cs"/>
              </a:rPr>
              <a:t>SmartRural</a:t>
            </a:r>
            <a:r>
              <a:rPr kumimoji="0" lang="en-GB" sz="1200" i="0" u="none" strike="noStrike" kern="1200" cap="none" spc="0" normalizeH="0" baseline="0" noProof="0">
                <a:ln>
                  <a:noFill/>
                </a:ln>
                <a:solidFill>
                  <a:prstClr val="black"/>
                </a:solidFill>
                <a:effectLst/>
                <a:uLnTx/>
                <a:uFillTx/>
                <a:latin typeface="Leelawadee"/>
                <a:ea typeface="+mn-ea"/>
                <a:cs typeface="+mn-cs"/>
              </a:rPr>
              <a:t> 21 &amp; 27)</a:t>
            </a:r>
            <a:endParaRPr kumimoji="0" lang="en-GB" sz="1100" i="0" u="none" strike="noStrike" kern="1200" cap="none" spc="0" normalizeH="0" baseline="0" noProof="0">
              <a:ln>
                <a:noFill/>
              </a:ln>
              <a:solidFill>
                <a:prstClr val="black"/>
              </a:solidFill>
              <a:effectLst/>
              <a:uLnTx/>
              <a:uFillTx/>
              <a:latin typeface="Leelawadee"/>
              <a:ea typeface="+mn-ea"/>
              <a:cs typeface="+mn-cs"/>
            </a:endParaRPr>
          </a:p>
        </p:txBody>
      </p:sp>
      <p:sp>
        <p:nvSpPr>
          <p:cNvPr id="33" name="Rounded Rectangle 21">
            <a:extLst>
              <a:ext uri="{FF2B5EF4-FFF2-40B4-BE49-F238E27FC236}">
                <a16:creationId xmlns:a16="http://schemas.microsoft.com/office/drawing/2014/main" id="{90C6353C-54E9-D2CD-E1BF-A3379FAEEEE2}"/>
              </a:ext>
            </a:extLst>
          </p:cNvPr>
          <p:cNvSpPr/>
          <p:nvPr/>
        </p:nvSpPr>
        <p:spPr>
          <a:xfrm>
            <a:off x="303555" y="4462215"/>
            <a:ext cx="2911276" cy="1085925"/>
          </a:xfrm>
          <a:prstGeom prst="roundRect">
            <a:avLst>
              <a:gd name="adj" fmla="val 0"/>
            </a:avLst>
          </a:prstGeom>
          <a:noFill/>
          <a:ln w="19050">
            <a:solidFill>
              <a:srgbClr val="F5DA73"/>
            </a:solidFill>
          </a:ln>
        </p:spPr>
        <p:style>
          <a:lnRef idx="1">
            <a:schemeClr val="accent4"/>
          </a:lnRef>
          <a:fillRef idx="2">
            <a:schemeClr val="accent4"/>
          </a:fillRef>
          <a:effectRef idx="1">
            <a:schemeClr val="accent4"/>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600"/>
              </a:spcAft>
              <a:buClr>
                <a:srgbClr val="F7B44B">
                  <a:lumMod val="50000"/>
                </a:srgbClr>
              </a:buClr>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Leelawadee"/>
                <a:ea typeface="+mn-ea"/>
                <a:cs typeface="+mn-cs"/>
              </a:rPr>
              <a:t>Study on land-use </a:t>
            </a:r>
            <a:r>
              <a:rPr kumimoji="0" lang="en-GB" sz="1200" i="0" u="none" strike="noStrike" kern="1200" cap="none" spc="0" normalizeH="0" baseline="0" noProof="0">
                <a:ln>
                  <a:noFill/>
                </a:ln>
                <a:solidFill>
                  <a:prstClr val="black"/>
                </a:solidFill>
                <a:effectLst/>
                <a:uLnTx/>
                <a:uFillTx/>
                <a:latin typeface="Leelawadee"/>
                <a:ea typeface="+mn-ea"/>
                <a:cs typeface="+mn-cs"/>
              </a:rPr>
              <a:t>for </a:t>
            </a:r>
            <a:r>
              <a:rPr kumimoji="0" lang="en-GB" sz="1200" b="1" i="0" u="none" strike="noStrike" kern="1200" cap="none" spc="0" normalizeH="0" baseline="0" noProof="0">
                <a:ln>
                  <a:noFill/>
                </a:ln>
                <a:solidFill>
                  <a:prstClr val="black"/>
                </a:solidFill>
                <a:effectLst/>
                <a:uLnTx/>
                <a:uFillTx/>
                <a:latin typeface="Leelawadee"/>
                <a:ea typeface="+mn-ea"/>
                <a:cs typeface="+mn-cs"/>
              </a:rPr>
              <a:t>sustainable agriculture </a:t>
            </a:r>
            <a:r>
              <a:rPr kumimoji="0" lang="en-GB" sz="1200" i="0" u="none" strike="noStrike" kern="1200" cap="none" spc="0" normalizeH="0" baseline="0" noProof="0">
                <a:ln>
                  <a:noFill/>
                </a:ln>
                <a:solidFill>
                  <a:prstClr val="black"/>
                </a:solidFill>
                <a:effectLst/>
                <a:uLnTx/>
                <a:uFillTx/>
                <a:latin typeface="Leelawadee"/>
                <a:ea typeface="+mn-ea"/>
                <a:cs typeface="+mn-cs"/>
              </a:rPr>
              <a:t>working on recommendations for local planning and zoning</a:t>
            </a:r>
            <a:endParaRPr kumimoji="0" lang="en-GB" sz="1100" i="0" u="none" strike="noStrike" kern="1200" cap="none" spc="0" normalizeH="0" baseline="0" noProof="0">
              <a:ln>
                <a:noFill/>
              </a:ln>
              <a:solidFill>
                <a:prstClr val="black"/>
              </a:solidFill>
              <a:effectLst/>
              <a:uLnTx/>
              <a:uFillTx/>
              <a:latin typeface="Leelawadee"/>
              <a:ea typeface="+mn-ea"/>
              <a:cs typeface="+mn-cs"/>
            </a:endParaRPr>
          </a:p>
        </p:txBody>
      </p:sp>
      <p:sp>
        <p:nvSpPr>
          <p:cNvPr id="35" name="Rounded Rectangle 8">
            <a:extLst>
              <a:ext uri="{FF2B5EF4-FFF2-40B4-BE49-F238E27FC236}">
                <a16:creationId xmlns:a16="http://schemas.microsoft.com/office/drawing/2014/main" id="{C6E93210-8D66-1315-49DC-E7A72FC9435E}"/>
              </a:ext>
            </a:extLst>
          </p:cNvPr>
          <p:cNvSpPr/>
          <p:nvPr/>
        </p:nvSpPr>
        <p:spPr>
          <a:xfrm>
            <a:off x="3356475" y="2330060"/>
            <a:ext cx="2798944" cy="738210"/>
          </a:xfrm>
          <a:prstGeom prst="roundRect">
            <a:avLst>
              <a:gd name="adj" fmla="val 0"/>
            </a:avLst>
          </a:prstGeom>
          <a:noFill/>
          <a:ln w="19050">
            <a:solidFill>
              <a:srgbClr val="6DC7F1"/>
            </a:solidFill>
          </a:ln>
        </p:spPr>
        <p:style>
          <a:lnRef idx="1">
            <a:schemeClr val="accent4"/>
          </a:lnRef>
          <a:fillRef idx="2">
            <a:schemeClr val="accent4"/>
          </a:fillRef>
          <a:effectRef idx="1">
            <a:schemeClr val="accent4"/>
          </a:effectRef>
          <a:fontRef idx="minor">
            <a:schemeClr val="dk1"/>
          </a:fontRef>
        </p:style>
        <p:txBody>
          <a:bodyPr rtlCol="0" anchor="ctr"/>
          <a:lstStyle/>
          <a:p>
            <a:pPr marL="266700" indent="-266700">
              <a:spcAft>
                <a:spcPts val="300"/>
              </a:spcAft>
              <a:buClr>
                <a:srgbClr val="6DC7F1">
                  <a:lumMod val="50000"/>
                </a:srgbClr>
              </a:buClr>
              <a:buFont typeface="Arial" panose="020B0604020202020204" pitchFamily="34" charset="0"/>
              <a:buChar char="►"/>
              <a:defRPr/>
            </a:pPr>
            <a:r>
              <a:rPr lang="en-GB" sz="1200">
                <a:solidFill>
                  <a:prstClr val="black"/>
                </a:solidFill>
                <a:latin typeface="Leelawadee"/>
              </a:rPr>
              <a:t>Urban mobility plans being updated with </a:t>
            </a:r>
            <a:r>
              <a:rPr lang="en-GB" sz="1200" b="1">
                <a:solidFill>
                  <a:prstClr val="black"/>
                </a:solidFill>
                <a:latin typeface="Leelawadee"/>
              </a:rPr>
              <a:t>more focus on rural-urban linkages</a:t>
            </a:r>
          </a:p>
        </p:txBody>
      </p:sp>
      <p:sp>
        <p:nvSpPr>
          <p:cNvPr id="38" name="Rounded Rectangle 8">
            <a:extLst>
              <a:ext uri="{FF2B5EF4-FFF2-40B4-BE49-F238E27FC236}">
                <a16:creationId xmlns:a16="http://schemas.microsoft.com/office/drawing/2014/main" id="{6BADF27B-08A6-370D-3E01-D892E8353036}"/>
              </a:ext>
            </a:extLst>
          </p:cNvPr>
          <p:cNvSpPr/>
          <p:nvPr/>
        </p:nvSpPr>
        <p:spPr>
          <a:xfrm>
            <a:off x="3356475" y="4943855"/>
            <a:ext cx="2798944" cy="1407259"/>
          </a:xfrm>
          <a:prstGeom prst="roundRect">
            <a:avLst>
              <a:gd name="adj" fmla="val 0"/>
            </a:avLst>
          </a:prstGeom>
          <a:noFill/>
          <a:ln w="19050">
            <a:solidFill>
              <a:srgbClr val="6DC7F1"/>
            </a:solid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6DC7F1">
                  <a:lumMod val="50000"/>
                </a:srgbClr>
              </a:buClr>
              <a:buSzTx/>
              <a:buFont typeface="Arial" panose="020B0604020202020204" pitchFamily="34" charset="0"/>
              <a:buChar char="►"/>
              <a:tabLst/>
              <a:defRPr/>
            </a:pPr>
            <a:r>
              <a:rPr kumimoji="0" lang="en-GB" sz="1200" b="1" i="0" u="none" strike="noStrike" kern="1200" cap="none" spc="0" normalizeH="0" baseline="0" noProof="0">
                <a:ln>
                  <a:noFill/>
                </a:ln>
                <a:solidFill>
                  <a:prstClr val="black"/>
                </a:solidFill>
                <a:effectLst/>
                <a:uLnTx/>
                <a:uFillTx/>
                <a:latin typeface="Leelawadee"/>
                <a:ea typeface="+mn-ea"/>
                <a:cs typeface="+mn-cs"/>
              </a:rPr>
              <a:t>Broadband competency office network </a:t>
            </a:r>
            <a:r>
              <a:rPr kumimoji="0" lang="en-GB" sz="1200" i="0" u="none" strike="noStrike" kern="1200" cap="none" spc="0" normalizeH="0" baseline="0" noProof="0">
                <a:ln>
                  <a:noFill/>
                </a:ln>
                <a:solidFill>
                  <a:prstClr val="black"/>
                </a:solidFill>
                <a:effectLst/>
                <a:uLnTx/>
                <a:uFillTx/>
                <a:latin typeface="Leelawadee"/>
                <a:ea typeface="+mn-ea"/>
                <a:cs typeface="+mn-cs"/>
              </a:rPr>
              <a:t>acting for improved connectivity in market failure areas</a:t>
            </a:r>
          </a:p>
          <a:p>
            <a:pPr marL="285750" marR="0" lvl="0" indent="-193675" algn="l" defTabSz="914400" rtl="0" eaLnBrk="1" fontAlgn="auto" latinLnBrk="0" hangingPunct="1">
              <a:lnSpc>
                <a:spcPct val="100000"/>
              </a:lnSpc>
              <a:spcBef>
                <a:spcPts val="0"/>
              </a:spcBef>
              <a:spcAft>
                <a:spcPts val="300"/>
              </a:spcAft>
              <a:buClr>
                <a:schemeClr val="tx1"/>
              </a:buClr>
              <a:buSzTx/>
              <a:buFont typeface="Arial" panose="020B0604020202020204" pitchFamily="34" charset="0"/>
              <a:buChar char="•"/>
              <a:tabLst/>
              <a:defRPr/>
            </a:pPr>
            <a:r>
              <a:rPr kumimoji="0" lang="en-GB" sz="1200" i="0" u="none" strike="noStrike" kern="1200" cap="none" spc="0" normalizeH="0" baseline="0" noProof="0">
                <a:ln>
                  <a:noFill/>
                </a:ln>
                <a:solidFill>
                  <a:prstClr val="black"/>
                </a:solidFill>
                <a:effectLst/>
                <a:uLnTx/>
                <a:uFillTx/>
                <a:latin typeface="Leelawadee"/>
                <a:ea typeface="+mn-ea"/>
                <a:cs typeface="+mn-cs"/>
              </a:rPr>
              <a:t>Capacity </a:t>
            </a:r>
            <a:r>
              <a:rPr lang="en-GB" sz="1200">
                <a:solidFill>
                  <a:prstClr val="black"/>
                </a:solidFill>
                <a:latin typeface="Leelawadee"/>
              </a:rPr>
              <a:t>building</a:t>
            </a:r>
            <a:r>
              <a:rPr kumimoji="0" lang="en-GB" sz="1200" i="0" u="none" strike="noStrike" kern="1200" cap="none" spc="0" normalizeH="0" baseline="0" noProof="0">
                <a:ln>
                  <a:noFill/>
                </a:ln>
                <a:solidFill>
                  <a:prstClr val="black"/>
                </a:solidFill>
                <a:effectLst/>
                <a:uLnTx/>
                <a:uFillTx/>
                <a:latin typeface="Leelawadee"/>
                <a:ea typeface="+mn-ea"/>
                <a:cs typeface="+mn-cs"/>
              </a:rPr>
              <a:t>/+advice</a:t>
            </a:r>
          </a:p>
        </p:txBody>
      </p:sp>
      <p:sp>
        <p:nvSpPr>
          <p:cNvPr id="40" name="Rounded Rectangle 8">
            <a:extLst>
              <a:ext uri="{FF2B5EF4-FFF2-40B4-BE49-F238E27FC236}">
                <a16:creationId xmlns:a16="http://schemas.microsoft.com/office/drawing/2014/main" id="{654A28F1-AB73-7BD3-56B0-F67A0836889A}"/>
              </a:ext>
            </a:extLst>
          </p:cNvPr>
          <p:cNvSpPr/>
          <p:nvPr/>
        </p:nvSpPr>
        <p:spPr>
          <a:xfrm>
            <a:off x="9178212" y="4943853"/>
            <a:ext cx="2717540" cy="743715"/>
          </a:xfrm>
          <a:prstGeom prst="roundRect">
            <a:avLst>
              <a:gd name="adj" fmla="val 0"/>
            </a:avLst>
          </a:prstGeom>
          <a:noFill/>
          <a:ln w="19050">
            <a:solidFill>
              <a:srgbClr val="E63437"/>
            </a:solid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E63437">
                  <a:lumMod val="50000"/>
                </a:srgbClr>
              </a:buClr>
              <a:buSzTx/>
              <a:buFont typeface="Arial" panose="020B0604020202020204" pitchFamily="34" charset="0"/>
              <a:buChar char="►"/>
              <a:tabLst/>
              <a:defRPr/>
            </a:pPr>
            <a:r>
              <a:rPr lang="en-GB" sz="1400" b="1">
                <a:solidFill>
                  <a:prstClr val="black"/>
                </a:solidFill>
                <a:latin typeface="Leelawadee"/>
              </a:rPr>
              <a:t>Toolkit for producer groups in Geographical Indications</a:t>
            </a:r>
            <a:endParaRPr kumimoji="0" lang="en-GB" sz="1200" b="0" i="0" u="none" strike="noStrike" kern="1200" cap="none" spc="0" normalizeH="0" baseline="0" noProof="0">
              <a:ln>
                <a:noFill/>
              </a:ln>
              <a:solidFill>
                <a:prstClr val="black"/>
              </a:solidFill>
              <a:effectLst/>
              <a:uLnTx/>
              <a:uFillTx/>
              <a:latin typeface="Leelawadee"/>
              <a:ea typeface="+mn-ea"/>
              <a:cs typeface="+mn-cs"/>
            </a:endParaRPr>
          </a:p>
        </p:txBody>
      </p:sp>
      <p:sp>
        <p:nvSpPr>
          <p:cNvPr id="41" name="Rounded Rectangle 8">
            <a:extLst>
              <a:ext uri="{FF2B5EF4-FFF2-40B4-BE49-F238E27FC236}">
                <a16:creationId xmlns:a16="http://schemas.microsoft.com/office/drawing/2014/main" id="{8F6E957A-E927-4D13-EFA2-AFF325F6E376}"/>
              </a:ext>
            </a:extLst>
          </p:cNvPr>
          <p:cNvSpPr/>
          <p:nvPr/>
        </p:nvSpPr>
        <p:spPr>
          <a:xfrm>
            <a:off x="9178212" y="5748528"/>
            <a:ext cx="2717540" cy="602586"/>
          </a:xfrm>
          <a:prstGeom prst="roundRect">
            <a:avLst>
              <a:gd name="adj" fmla="val 0"/>
            </a:avLst>
          </a:prstGeom>
          <a:noFill/>
          <a:ln w="19050">
            <a:solidFill>
              <a:srgbClr val="E63437"/>
            </a:solid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E63437">
                  <a:lumMod val="50000"/>
                </a:srgbClr>
              </a:buClr>
              <a:buSzTx/>
              <a:buFont typeface="Arial" panose="020B0604020202020204" pitchFamily="34" charset="0"/>
              <a:buChar char="►"/>
              <a:tabLst/>
              <a:defRPr/>
            </a:pPr>
            <a:r>
              <a:rPr lang="en-GB" sz="1400" b="1">
                <a:solidFill>
                  <a:prstClr val="black"/>
                </a:solidFill>
                <a:latin typeface="Leelawadee"/>
              </a:rPr>
              <a:t>Networking for forest-dominant municipalities</a:t>
            </a:r>
          </a:p>
        </p:txBody>
      </p:sp>
      <p:sp>
        <p:nvSpPr>
          <p:cNvPr id="2" name="Rounded Rectangle 8">
            <a:extLst>
              <a:ext uri="{FF2B5EF4-FFF2-40B4-BE49-F238E27FC236}">
                <a16:creationId xmlns:a16="http://schemas.microsoft.com/office/drawing/2014/main" id="{CD3250EC-5178-6369-7AFF-676DDCFBC14F}"/>
              </a:ext>
            </a:extLst>
          </p:cNvPr>
          <p:cNvSpPr/>
          <p:nvPr/>
        </p:nvSpPr>
        <p:spPr>
          <a:xfrm>
            <a:off x="9178212" y="3655894"/>
            <a:ext cx="2717540" cy="1201256"/>
          </a:xfrm>
          <a:prstGeom prst="roundRect">
            <a:avLst>
              <a:gd name="adj" fmla="val 0"/>
            </a:avLst>
          </a:prstGeom>
          <a:noFill/>
          <a:ln w="19050">
            <a:solidFill>
              <a:srgbClr val="E63437"/>
            </a:solid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E63437">
                  <a:lumMod val="50000"/>
                </a:srgbClr>
              </a:buClr>
              <a:buSzTx/>
              <a:buFont typeface="Arial" panose="020B0604020202020204" pitchFamily="34" charset="0"/>
              <a:buChar char="►"/>
              <a:tabLst/>
              <a:defRPr/>
            </a:pPr>
            <a:r>
              <a:rPr lang="en-GB" sz="1400" b="1">
                <a:solidFill>
                  <a:prstClr val="black"/>
                </a:solidFill>
                <a:latin typeface="Leelawadee"/>
              </a:rPr>
              <a:t>Education for youth</a:t>
            </a:r>
          </a:p>
          <a:p>
            <a:pPr marL="269875" lvl="1" indent="-171450">
              <a:buFont typeface="Arial" panose="020B0604020202020204" pitchFamily="34" charset="0"/>
              <a:buChar char="•"/>
              <a:tabLst>
                <a:tab pos="269875" algn="l"/>
              </a:tabLst>
              <a:defRPr/>
            </a:pPr>
            <a:r>
              <a:rPr lang="en-GB" sz="1200">
                <a:solidFill>
                  <a:prstClr val="black"/>
                </a:solidFill>
                <a:latin typeface="Leelawadee"/>
              </a:rPr>
              <a:t>Dedicated </a:t>
            </a:r>
            <a:r>
              <a:rPr lang="en-GB" sz="1200" b="1">
                <a:solidFill>
                  <a:prstClr val="black"/>
                </a:solidFill>
                <a:latin typeface="Leelawadee"/>
              </a:rPr>
              <a:t>content for rural schools</a:t>
            </a:r>
            <a:r>
              <a:rPr lang="en-GB" sz="1200">
                <a:solidFill>
                  <a:prstClr val="black"/>
                </a:solidFill>
                <a:latin typeface="Leelawadee"/>
              </a:rPr>
              <a:t> under school education platform &amp; online teacher community</a:t>
            </a:r>
          </a:p>
        </p:txBody>
      </p:sp>
    </p:spTree>
    <p:extLst>
      <p:ext uri="{BB962C8B-B14F-4D97-AF65-F5344CB8AC3E}">
        <p14:creationId xmlns:p14="http://schemas.microsoft.com/office/powerpoint/2010/main" val="2570519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231D0-FD7B-5921-4916-C52301D801DE}"/>
              </a:ext>
            </a:extLst>
          </p:cNvPr>
          <p:cNvSpPr/>
          <p:nvPr/>
        </p:nvSpPr>
        <p:spPr>
          <a:xfrm>
            <a:off x="986385" y="1337784"/>
            <a:ext cx="6920082" cy="4856760"/>
          </a:xfrm>
          <a:prstGeom prst="rect">
            <a:avLst/>
          </a:prstGeom>
          <a:no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p:txBody>
          <a:bodyPr/>
          <a:lstStyle/>
          <a:p>
            <a:r>
              <a:rPr lang="en-US">
                <a:solidFill>
                  <a:srgbClr val="1C726F"/>
                </a:solidFill>
              </a:rPr>
              <a:t>The rural action plan: horizontal actions</a:t>
            </a:r>
            <a:endParaRPr lang="en-GB">
              <a:solidFill>
                <a:srgbClr val="1C726F"/>
              </a:solidFill>
            </a:endParaRPr>
          </a:p>
        </p:txBody>
      </p:sp>
      <p:sp>
        <p:nvSpPr>
          <p:cNvPr id="3" name="Content Placeholder 2">
            <a:extLst>
              <a:ext uri="{FF2B5EF4-FFF2-40B4-BE49-F238E27FC236}">
                <a16:creationId xmlns:a16="http://schemas.microsoft.com/office/drawing/2014/main" id="{0DCB25A1-AF5C-225B-D5F8-B5E05A84C9AA}"/>
              </a:ext>
            </a:extLst>
          </p:cNvPr>
          <p:cNvSpPr>
            <a:spLocks noGrp="1"/>
          </p:cNvSpPr>
          <p:nvPr>
            <p:ph idx="1"/>
          </p:nvPr>
        </p:nvSpPr>
        <p:spPr>
          <a:xfrm>
            <a:off x="2779935" y="2480903"/>
            <a:ext cx="4199512" cy="2455245"/>
          </a:xfrm>
          <a:solidFill>
            <a:schemeClr val="bg1">
              <a:alpha val="85000"/>
            </a:schemeClr>
          </a:solidFill>
        </p:spPr>
        <p:txBody>
          <a:bodyPr>
            <a:noAutofit/>
          </a:bodyPr>
          <a:lstStyle/>
          <a:p>
            <a:pPr marL="177800" indent="292100">
              <a:lnSpc>
                <a:spcPct val="100000"/>
              </a:lnSpc>
              <a:buClr>
                <a:schemeClr val="tx1"/>
              </a:buClr>
              <a:buSzPct val="100000"/>
              <a:buFont typeface="+mj-lt"/>
              <a:buAutoNum type="arabicPeriod"/>
            </a:pPr>
            <a:r>
              <a:rPr lang="en-GB" sz="1600"/>
              <a:t> The EU Rural Observatory (</a:t>
            </a:r>
            <a:r>
              <a:rPr lang="en-GB" sz="1600">
                <a:hlinkClick r:id="rId3"/>
              </a:rPr>
              <a:t>more</a:t>
            </a:r>
            <a:r>
              <a:rPr lang="en-GB" sz="1600"/>
              <a:t>)</a:t>
            </a:r>
          </a:p>
          <a:p>
            <a:pPr marL="177800" indent="292100">
              <a:lnSpc>
                <a:spcPct val="100000"/>
              </a:lnSpc>
              <a:buClr>
                <a:schemeClr val="tx1"/>
              </a:buClr>
              <a:buSzPct val="100000"/>
              <a:buFont typeface="+mj-lt"/>
              <a:buAutoNum type="arabicPeriod"/>
            </a:pPr>
            <a:r>
              <a:rPr lang="en-GB" sz="1600"/>
              <a:t> Improved Statistics on rural areas</a:t>
            </a:r>
          </a:p>
          <a:p>
            <a:pPr marL="177800" indent="292100">
              <a:lnSpc>
                <a:spcPct val="100000"/>
              </a:lnSpc>
              <a:buClr>
                <a:schemeClr val="tx1"/>
              </a:buClr>
              <a:buSzPct val="100000"/>
              <a:buFont typeface="+mj-lt"/>
              <a:buAutoNum type="arabicPeriod"/>
            </a:pPr>
            <a:r>
              <a:rPr lang="en-GB" sz="1600"/>
              <a:t> Functional Rural Areas</a:t>
            </a:r>
          </a:p>
          <a:p>
            <a:pPr marL="177800" indent="292100">
              <a:lnSpc>
                <a:spcPct val="100000"/>
              </a:lnSpc>
              <a:buClr>
                <a:schemeClr val="tx1"/>
              </a:buClr>
              <a:buSzPct val="100000"/>
              <a:buFont typeface="+mj-lt"/>
              <a:buAutoNum type="arabicPeriod"/>
            </a:pPr>
            <a:r>
              <a:rPr lang="en-GB" sz="1600"/>
              <a:t> Rural Proofing at EU level</a:t>
            </a:r>
            <a:endParaRPr lang="en-GB" sz="1600" b="1"/>
          </a:p>
          <a:p>
            <a:pPr marL="177800" indent="292100">
              <a:lnSpc>
                <a:spcPct val="100000"/>
              </a:lnSpc>
              <a:buClr>
                <a:schemeClr val="tx1"/>
              </a:buClr>
              <a:buSzPct val="100000"/>
              <a:buFont typeface="+mj-lt"/>
              <a:buAutoNum type="arabicPeriod"/>
            </a:pPr>
            <a:r>
              <a:rPr lang="en-GB" sz="1600"/>
              <a:t> Rural toolkit on EU funding (</a:t>
            </a:r>
            <a:r>
              <a:rPr lang="en-GB" sz="1600">
                <a:hlinkClick r:id="rId4"/>
              </a:rPr>
              <a:t>more</a:t>
            </a:r>
            <a:r>
              <a:rPr lang="en-GB" sz="1600"/>
              <a:t>)</a:t>
            </a:r>
          </a:p>
          <a:p>
            <a:pPr marL="177800" indent="292100">
              <a:lnSpc>
                <a:spcPct val="100000"/>
              </a:lnSpc>
              <a:buClr>
                <a:schemeClr val="tx1"/>
              </a:buClr>
              <a:buSzPct val="100000"/>
              <a:buFont typeface="+mj-lt"/>
              <a:buAutoNum type="arabicPeriod"/>
            </a:pPr>
            <a:r>
              <a:rPr lang="en-GB" sz="1600">
                <a:solidFill>
                  <a:srgbClr val="1C726F"/>
                </a:solidFill>
              </a:rPr>
              <a:t> </a:t>
            </a:r>
            <a:r>
              <a:rPr lang="en-GB" sz="1600" b="1">
                <a:solidFill>
                  <a:srgbClr val="1C726F"/>
                </a:solidFill>
              </a:rPr>
              <a:t>Rural Pact</a:t>
            </a:r>
          </a:p>
        </p:txBody>
      </p:sp>
      <p:sp>
        <p:nvSpPr>
          <p:cNvPr id="5" name="Rectangle: Rounded Corners 4">
            <a:extLst>
              <a:ext uri="{FF2B5EF4-FFF2-40B4-BE49-F238E27FC236}">
                <a16:creationId xmlns:a16="http://schemas.microsoft.com/office/drawing/2014/main" id="{D65C0179-51F0-B900-4BF0-2243CED50229}"/>
              </a:ext>
            </a:extLst>
          </p:cNvPr>
          <p:cNvSpPr/>
          <p:nvPr/>
        </p:nvSpPr>
        <p:spPr>
          <a:xfrm>
            <a:off x="993452" y="2461221"/>
            <a:ext cx="1638299" cy="2408098"/>
          </a:xfrm>
          <a:prstGeom prst="roundRect">
            <a:avLst>
              <a:gd name="adj" fmla="val 0"/>
            </a:avLst>
          </a:prstGeom>
          <a:noFill/>
          <a:ln w="19050">
            <a:solidFill>
              <a:srgbClr val="F7B44B"/>
            </a:solid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a:solidFill>
                  <a:schemeClr val="tx1"/>
                </a:solidFill>
              </a:rPr>
              <a:t>6 Horizontal actions</a:t>
            </a:r>
            <a:endParaRPr lang="en-BE">
              <a:solidFill>
                <a:schemeClr val="tx1"/>
              </a:solidFill>
            </a:endParaRPr>
          </a:p>
        </p:txBody>
      </p:sp>
      <p:sp>
        <p:nvSpPr>
          <p:cNvPr id="11" name="TextBox 10">
            <a:extLst>
              <a:ext uri="{FF2B5EF4-FFF2-40B4-BE49-F238E27FC236}">
                <a16:creationId xmlns:a16="http://schemas.microsoft.com/office/drawing/2014/main" id="{8DA7863E-D502-E5CE-647E-749E5A098C80}"/>
              </a:ext>
            </a:extLst>
          </p:cNvPr>
          <p:cNvSpPr txBox="1"/>
          <p:nvPr/>
        </p:nvSpPr>
        <p:spPr>
          <a:xfrm>
            <a:off x="1022271" y="1857516"/>
            <a:ext cx="9665788" cy="369332"/>
          </a:xfrm>
          <a:prstGeom prst="rect">
            <a:avLst/>
          </a:prstGeom>
          <a:noFill/>
          <a:ln w="19050">
            <a:solidFill>
              <a:srgbClr val="F7B44B"/>
            </a:solidFill>
          </a:ln>
        </p:spPr>
        <p:txBody>
          <a:bodyPr wrap="square" rtlCol="0">
            <a:spAutoFit/>
          </a:bodyPr>
          <a:lstStyle/>
          <a:p>
            <a:pPr algn="ctr"/>
            <a:r>
              <a:rPr lang="en-GB" b="1">
                <a:solidFill>
                  <a:srgbClr val="F7B44B"/>
                </a:solidFill>
              </a:rPr>
              <a:t>EU RURAL ACTION PLAN</a:t>
            </a:r>
          </a:p>
        </p:txBody>
      </p:sp>
      <p:pic>
        <p:nvPicPr>
          <p:cNvPr id="7" name="Picture 6">
            <a:extLst>
              <a:ext uri="{FF2B5EF4-FFF2-40B4-BE49-F238E27FC236}">
                <a16:creationId xmlns:a16="http://schemas.microsoft.com/office/drawing/2014/main" id="{CCDB6C9E-1B03-828F-AF38-1F4052F8E4BB}"/>
              </a:ext>
            </a:extLst>
          </p:cNvPr>
          <p:cNvPicPr>
            <a:picLocks noChangeAspect="1"/>
          </p:cNvPicPr>
          <p:nvPr/>
        </p:nvPicPr>
        <p:blipFill>
          <a:blip r:embed="rId5"/>
          <a:srcRect r="54485"/>
          <a:stretch/>
        </p:blipFill>
        <p:spPr>
          <a:xfrm>
            <a:off x="6830372" y="2568986"/>
            <a:ext cx="3857686" cy="2191594"/>
          </a:xfrm>
          <a:prstGeom prst="rect">
            <a:avLst/>
          </a:prstGeom>
        </p:spPr>
      </p:pic>
    </p:spTree>
    <p:extLst>
      <p:ext uri="{BB962C8B-B14F-4D97-AF65-F5344CB8AC3E}">
        <p14:creationId xmlns:p14="http://schemas.microsoft.com/office/powerpoint/2010/main" val="425030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F9E94-4272-FD5C-2121-E135D1DC05B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B61ADBC-8308-5799-27C4-286BC328DE01}"/>
              </a:ext>
            </a:extLst>
          </p:cNvPr>
          <p:cNvSpPr/>
          <p:nvPr/>
        </p:nvSpPr>
        <p:spPr>
          <a:xfrm>
            <a:off x="986385" y="1337784"/>
            <a:ext cx="6920082" cy="4856760"/>
          </a:xfrm>
          <a:prstGeom prst="rect">
            <a:avLst/>
          </a:prstGeom>
          <a:no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C884688F-64D4-3997-6FF1-D975BEF4DAA7}"/>
              </a:ext>
            </a:extLst>
          </p:cNvPr>
          <p:cNvSpPr>
            <a:spLocks noGrp="1"/>
          </p:cNvSpPr>
          <p:nvPr>
            <p:ph type="title"/>
          </p:nvPr>
        </p:nvSpPr>
        <p:spPr/>
        <p:txBody>
          <a:bodyPr/>
          <a:lstStyle/>
          <a:p>
            <a:r>
              <a:rPr lang="en-GB">
                <a:solidFill>
                  <a:srgbClr val="1C726F"/>
                </a:solidFill>
              </a:rPr>
              <a:t>The rural action plan: horizontal actions</a:t>
            </a:r>
          </a:p>
        </p:txBody>
      </p:sp>
      <p:grpSp>
        <p:nvGrpSpPr>
          <p:cNvPr id="4" name="Group 3">
            <a:extLst>
              <a:ext uri="{FF2B5EF4-FFF2-40B4-BE49-F238E27FC236}">
                <a16:creationId xmlns:a16="http://schemas.microsoft.com/office/drawing/2014/main" id="{FBA18B0F-2EFB-7234-65A2-7DCF3C627F25}"/>
              </a:ext>
            </a:extLst>
          </p:cNvPr>
          <p:cNvGrpSpPr/>
          <p:nvPr/>
        </p:nvGrpSpPr>
        <p:grpSpPr>
          <a:xfrm>
            <a:off x="838200" y="1511562"/>
            <a:ext cx="3642714" cy="340565"/>
            <a:chOff x="1565212" y="2322784"/>
            <a:chExt cx="3050908" cy="340565"/>
          </a:xfrm>
        </p:grpSpPr>
        <p:cxnSp>
          <p:nvCxnSpPr>
            <p:cNvPr id="7" name="Straight Connector 6">
              <a:extLst>
                <a:ext uri="{FF2B5EF4-FFF2-40B4-BE49-F238E27FC236}">
                  <a16:creationId xmlns:a16="http://schemas.microsoft.com/office/drawing/2014/main" id="{D96797D6-357C-4FBC-DC00-6140AE89F72B}"/>
                </a:ext>
              </a:extLst>
            </p:cNvPr>
            <p:cNvCxnSpPr>
              <a:cxnSpLocks/>
            </p:cNvCxnSpPr>
            <p:nvPr/>
          </p:nvCxnSpPr>
          <p:spPr>
            <a:xfrm>
              <a:off x="1565212" y="2663349"/>
              <a:ext cx="1744123"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8" name="TextBox 13">
              <a:extLst>
                <a:ext uri="{FF2B5EF4-FFF2-40B4-BE49-F238E27FC236}">
                  <a16:creationId xmlns:a16="http://schemas.microsoft.com/office/drawing/2014/main" id="{49C5DD21-343E-B94A-3D96-9C735DDD4342}"/>
                </a:ext>
              </a:extLst>
            </p:cNvPr>
            <p:cNvSpPr txBox="1"/>
            <p:nvPr/>
          </p:nvSpPr>
          <p:spPr>
            <a:xfrm>
              <a:off x="1575811" y="2322784"/>
              <a:ext cx="3040309" cy="246221"/>
            </a:xfrm>
            <a:prstGeom prst="rect">
              <a:avLst/>
            </a:prstGeom>
          </p:spPr>
          <p:txBody>
            <a:bodyPr wrap="square" lIns="0" tIns="0" rIns="0" bIns="0" rtlCol="0" anchor="t">
              <a:spAutoFit/>
            </a:bodyPr>
            <a:lstStyle/>
            <a:p>
              <a:pPr>
                <a:spcBef>
                  <a:spcPct val="0"/>
                </a:spcBef>
              </a:pPr>
              <a:r>
                <a:rPr lang="en-US" sz="1600" b="1">
                  <a:solidFill>
                    <a:srgbClr val="1C726F"/>
                  </a:solidFill>
                  <a:latin typeface="+mj-lt"/>
                  <a:ea typeface="Barlow Medium"/>
                  <a:cs typeface="Barlow Medium"/>
                  <a:sym typeface="Barlow Medium"/>
                </a:rPr>
                <a:t>EU Rural Observatory</a:t>
              </a:r>
            </a:p>
          </p:txBody>
        </p:sp>
      </p:grpSp>
      <p:grpSp>
        <p:nvGrpSpPr>
          <p:cNvPr id="36" name="Group 35">
            <a:extLst>
              <a:ext uri="{FF2B5EF4-FFF2-40B4-BE49-F238E27FC236}">
                <a16:creationId xmlns:a16="http://schemas.microsoft.com/office/drawing/2014/main" id="{15877FE9-9001-8181-996B-B6A43E14905E}"/>
              </a:ext>
            </a:extLst>
          </p:cNvPr>
          <p:cNvGrpSpPr/>
          <p:nvPr/>
        </p:nvGrpSpPr>
        <p:grpSpPr>
          <a:xfrm>
            <a:off x="838200" y="6090905"/>
            <a:ext cx="5145911" cy="461665"/>
            <a:chOff x="838200" y="6014705"/>
            <a:chExt cx="5145911" cy="461665"/>
          </a:xfrm>
        </p:grpSpPr>
        <p:grpSp>
          <p:nvGrpSpPr>
            <p:cNvPr id="17" name="Group 16">
              <a:extLst>
                <a:ext uri="{FF2B5EF4-FFF2-40B4-BE49-F238E27FC236}">
                  <a16:creationId xmlns:a16="http://schemas.microsoft.com/office/drawing/2014/main" id="{08E92A4B-8A9F-1493-78F0-ED780E233A72}"/>
                </a:ext>
              </a:extLst>
            </p:cNvPr>
            <p:cNvGrpSpPr>
              <a:grpSpLocks noChangeAspect="1"/>
            </p:cNvGrpSpPr>
            <p:nvPr/>
          </p:nvGrpSpPr>
          <p:grpSpPr>
            <a:xfrm>
              <a:off x="838200" y="6014705"/>
              <a:ext cx="469142" cy="461665"/>
              <a:chOff x="7850409" y="1456152"/>
              <a:chExt cx="554153" cy="554153"/>
            </a:xfrm>
          </p:grpSpPr>
          <p:sp>
            <p:nvSpPr>
              <p:cNvPr id="18" name="Oval 17">
                <a:extLst>
                  <a:ext uri="{FF2B5EF4-FFF2-40B4-BE49-F238E27FC236}">
                    <a16:creationId xmlns:a16="http://schemas.microsoft.com/office/drawing/2014/main" id="{17811A55-CAC2-6964-AC4F-E846A911BD12}"/>
                  </a:ext>
                </a:extLst>
              </p:cNvPr>
              <p:cNvSpPr>
                <a:spLocks noChangeAspect="1"/>
              </p:cNvSpPr>
              <p:nvPr/>
            </p:nvSpPr>
            <p:spPr>
              <a:xfrm>
                <a:off x="7850409" y="1456152"/>
                <a:ext cx="554153" cy="554153"/>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9" name="Graphic 18" descr="Document with solid fill">
                <a:extLst>
                  <a:ext uri="{FF2B5EF4-FFF2-40B4-BE49-F238E27FC236}">
                    <a16:creationId xmlns:a16="http://schemas.microsoft.com/office/drawing/2014/main" id="{75B56ADE-2D67-C9AF-3B77-E17AAEF7728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31850" y="1530357"/>
                <a:ext cx="410936" cy="410936"/>
              </a:xfrm>
              <a:prstGeom prst="rect">
                <a:avLst/>
              </a:prstGeom>
            </p:spPr>
          </p:pic>
        </p:grpSp>
        <p:sp>
          <p:nvSpPr>
            <p:cNvPr id="21" name="TextBox 20">
              <a:extLst>
                <a:ext uri="{FF2B5EF4-FFF2-40B4-BE49-F238E27FC236}">
                  <a16:creationId xmlns:a16="http://schemas.microsoft.com/office/drawing/2014/main" id="{73E96B2C-132C-D262-C45B-E31FE6E331B6}"/>
                </a:ext>
              </a:extLst>
            </p:cNvPr>
            <p:cNvSpPr txBox="1"/>
            <p:nvPr/>
          </p:nvSpPr>
          <p:spPr>
            <a:xfrm>
              <a:off x="1412169" y="6076525"/>
              <a:ext cx="4571942" cy="276999"/>
            </a:xfrm>
            <a:prstGeom prst="rect">
              <a:avLst/>
            </a:prstGeom>
            <a:noFill/>
          </p:spPr>
          <p:txBody>
            <a:bodyPr wrap="square">
              <a:spAutoFit/>
            </a:bodyPr>
            <a:lstStyle/>
            <a:p>
              <a:r>
                <a:rPr lang="en-GB" sz="1200">
                  <a:hlinkClick r:id="rId4"/>
                </a:rPr>
                <a:t>https://observatory.rural-vision.europa.eu/?lng=en&amp;ctx=RUROBS</a:t>
              </a:r>
              <a:r>
                <a:rPr lang="en-GB" sz="1200"/>
                <a:t> </a:t>
              </a:r>
            </a:p>
          </p:txBody>
        </p:sp>
      </p:grpSp>
      <p:grpSp>
        <p:nvGrpSpPr>
          <p:cNvPr id="25" name="Group 24">
            <a:extLst>
              <a:ext uri="{FF2B5EF4-FFF2-40B4-BE49-F238E27FC236}">
                <a16:creationId xmlns:a16="http://schemas.microsoft.com/office/drawing/2014/main" id="{ABA42B37-9F55-29D0-6A17-06861CFD8AE3}"/>
              </a:ext>
            </a:extLst>
          </p:cNvPr>
          <p:cNvGrpSpPr/>
          <p:nvPr/>
        </p:nvGrpSpPr>
        <p:grpSpPr>
          <a:xfrm>
            <a:off x="6670878" y="1511562"/>
            <a:ext cx="3642714" cy="340565"/>
            <a:chOff x="1565212" y="2322784"/>
            <a:chExt cx="3050908" cy="340565"/>
          </a:xfrm>
        </p:grpSpPr>
        <p:cxnSp>
          <p:nvCxnSpPr>
            <p:cNvPr id="26" name="Straight Connector 25">
              <a:extLst>
                <a:ext uri="{FF2B5EF4-FFF2-40B4-BE49-F238E27FC236}">
                  <a16:creationId xmlns:a16="http://schemas.microsoft.com/office/drawing/2014/main" id="{6C3B68C1-11DD-81E1-AF2D-CC3888ED15EA}"/>
                </a:ext>
              </a:extLst>
            </p:cNvPr>
            <p:cNvCxnSpPr>
              <a:cxnSpLocks/>
            </p:cNvCxnSpPr>
            <p:nvPr/>
          </p:nvCxnSpPr>
          <p:spPr>
            <a:xfrm>
              <a:off x="1565212" y="2663349"/>
              <a:ext cx="2147644"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27" name="TextBox 13">
              <a:extLst>
                <a:ext uri="{FF2B5EF4-FFF2-40B4-BE49-F238E27FC236}">
                  <a16:creationId xmlns:a16="http://schemas.microsoft.com/office/drawing/2014/main" id="{27E1E044-3B33-E113-98D4-48D09806CC66}"/>
                </a:ext>
              </a:extLst>
            </p:cNvPr>
            <p:cNvSpPr txBox="1"/>
            <p:nvPr/>
          </p:nvSpPr>
          <p:spPr>
            <a:xfrm>
              <a:off x="1575811" y="2322784"/>
              <a:ext cx="3040309" cy="246221"/>
            </a:xfrm>
            <a:prstGeom prst="rect">
              <a:avLst/>
            </a:prstGeom>
          </p:spPr>
          <p:txBody>
            <a:bodyPr wrap="square" lIns="0" tIns="0" rIns="0" bIns="0" rtlCol="0" anchor="t">
              <a:spAutoFit/>
            </a:bodyPr>
            <a:lstStyle/>
            <a:p>
              <a:pPr>
                <a:spcBef>
                  <a:spcPct val="0"/>
                </a:spcBef>
              </a:pPr>
              <a:r>
                <a:rPr lang="en-US" sz="1600" b="1">
                  <a:solidFill>
                    <a:srgbClr val="1C726F"/>
                  </a:solidFill>
                  <a:latin typeface="+mj-lt"/>
                  <a:ea typeface="Barlow Medium"/>
                  <a:cs typeface="Barlow Medium"/>
                  <a:sym typeface="Barlow Medium"/>
                </a:rPr>
                <a:t>Rural toolkit on EU funding</a:t>
              </a:r>
            </a:p>
          </p:txBody>
        </p:sp>
      </p:grpSp>
      <p:grpSp>
        <p:nvGrpSpPr>
          <p:cNvPr id="37" name="Group 36">
            <a:extLst>
              <a:ext uri="{FF2B5EF4-FFF2-40B4-BE49-F238E27FC236}">
                <a16:creationId xmlns:a16="http://schemas.microsoft.com/office/drawing/2014/main" id="{348BA7C7-DCAE-5AC6-ADB4-623648EAF00B}"/>
              </a:ext>
            </a:extLst>
          </p:cNvPr>
          <p:cNvGrpSpPr/>
          <p:nvPr/>
        </p:nvGrpSpPr>
        <p:grpSpPr>
          <a:xfrm>
            <a:off x="6638652" y="6090905"/>
            <a:ext cx="4127087" cy="461665"/>
            <a:chOff x="6615502" y="6014722"/>
            <a:chExt cx="4127087" cy="461665"/>
          </a:xfrm>
        </p:grpSpPr>
        <p:sp>
          <p:nvSpPr>
            <p:cNvPr id="31" name="TextBox 30">
              <a:extLst>
                <a:ext uri="{FF2B5EF4-FFF2-40B4-BE49-F238E27FC236}">
                  <a16:creationId xmlns:a16="http://schemas.microsoft.com/office/drawing/2014/main" id="{B42B2EA0-D686-4A61-0D03-8335957B7A85}"/>
                </a:ext>
              </a:extLst>
            </p:cNvPr>
            <p:cNvSpPr txBox="1"/>
            <p:nvPr/>
          </p:nvSpPr>
          <p:spPr>
            <a:xfrm>
              <a:off x="7240197" y="6075593"/>
              <a:ext cx="3502392" cy="276999"/>
            </a:xfrm>
            <a:prstGeom prst="rect">
              <a:avLst/>
            </a:prstGeom>
            <a:noFill/>
          </p:spPr>
          <p:txBody>
            <a:bodyPr wrap="square">
              <a:spAutoFit/>
            </a:bodyPr>
            <a:lstStyle/>
            <a:p>
              <a:r>
                <a:rPr lang="en-GB" sz="1200">
                  <a:hlinkClick r:id="rId5"/>
                </a:rPr>
                <a:t>https://funding.rural-vision.europa.eu/?lng=en</a:t>
              </a:r>
              <a:r>
                <a:rPr lang="en-GB" sz="1200"/>
                <a:t> </a:t>
              </a:r>
            </a:p>
          </p:txBody>
        </p:sp>
        <p:grpSp>
          <p:nvGrpSpPr>
            <p:cNvPr id="33" name="Group 32">
              <a:extLst>
                <a:ext uri="{FF2B5EF4-FFF2-40B4-BE49-F238E27FC236}">
                  <a16:creationId xmlns:a16="http://schemas.microsoft.com/office/drawing/2014/main" id="{2A32424A-6FF8-2303-2D02-F11136D8D7F4}"/>
                </a:ext>
              </a:extLst>
            </p:cNvPr>
            <p:cNvGrpSpPr>
              <a:grpSpLocks noChangeAspect="1"/>
            </p:cNvGrpSpPr>
            <p:nvPr/>
          </p:nvGrpSpPr>
          <p:grpSpPr>
            <a:xfrm>
              <a:off x="6615502" y="6014722"/>
              <a:ext cx="469142" cy="461665"/>
              <a:chOff x="7850409" y="1456152"/>
              <a:chExt cx="554153" cy="554153"/>
            </a:xfrm>
          </p:grpSpPr>
          <p:sp>
            <p:nvSpPr>
              <p:cNvPr id="34" name="Oval 33">
                <a:extLst>
                  <a:ext uri="{FF2B5EF4-FFF2-40B4-BE49-F238E27FC236}">
                    <a16:creationId xmlns:a16="http://schemas.microsoft.com/office/drawing/2014/main" id="{C005E03B-E6E6-FC6E-770A-417110B4C312}"/>
                  </a:ext>
                </a:extLst>
              </p:cNvPr>
              <p:cNvSpPr>
                <a:spLocks noChangeAspect="1"/>
              </p:cNvSpPr>
              <p:nvPr/>
            </p:nvSpPr>
            <p:spPr>
              <a:xfrm>
                <a:off x="7850409" y="1456152"/>
                <a:ext cx="554153" cy="554153"/>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35" name="Graphic 34" descr="Document with solid fill">
                <a:extLst>
                  <a:ext uri="{FF2B5EF4-FFF2-40B4-BE49-F238E27FC236}">
                    <a16:creationId xmlns:a16="http://schemas.microsoft.com/office/drawing/2014/main" id="{4140854D-C8C6-B77E-67DD-85CDF60E748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31850" y="1530357"/>
                <a:ext cx="410936" cy="410936"/>
              </a:xfrm>
              <a:prstGeom prst="rect">
                <a:avLst/>
              </a:prstGeom>
            </p:spPr>
          </p:pic>
        </p:grpSp>
      </p:grpSp>
      <p:grpSp>
        <p:nvGrpSpPr>
          <p:cNvPr id="51" name="Group 50">
            <a:extLst>
              <a:ext uri="{FF2B5EF4-FFF2-40B4-BE49-F238E27FC236}">
                <a16:creationId xmlns:a16="http://schemas.microsoft.com/office/drawing/2014/main" id="{93437345-BC5E-8770-D22E-836FC9559B69}"/>
              </a:ext>
            </a:extLst>
          </p:cNvPr>
          <p:cNvGrpSpPr/>
          <p:nvPr/>
        </p:nvGrpSpPr>
        <p:grpSpPr>
          <a:xfrm>
            <a:off x="3038220" y="1314913"/>
            <a:ext cx="773386" cy="590680"/>
            <a:chOff x="4531682" y="4991308"/>
            <a:chExt cx="1095112" cy="836401"/>
          </a:xfrm>
        </p:grpSpPr>
        <p:pic>
          <p:nvPicPr>
            <p:cNvPr id="47" name="Picture 46" descr="A green blob on a black background&#10;&#10;AI-generated content may be incorrect.">
              <a:extLst>
                <a:ext uri="{FF2B5EF4-FFF2-40B4-BE49-F238E27FC236}">
                  <a16:creationId xmlns:a16="http://schemas.microsoft.com/office/drawing/2014/main" id="{8E97B2D3-47F5-1432-A1FF-F4208C9AF8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1682" y="4991308"/>
              <a:ext cx="1095112" cy="836401"/>
            </a:xfrm>
            <a:prstGeom prst="rect">
              <a:avLst/>
            </a:prstGeom>
          </p:spPr>
        </p:pic>
        <p:pic>
          <p:nvPicPr>
            <p:cNvPr id="50" name="Graphic 49" descr="Statistics outline">
              <a:extLst>
                <a:ext uri="{FF2B5EF4-FFF2-40B4-BE49-F238E27FC236}">
                  <a16:creationId xmlns:a16="http://schemas.microsoft.com/office/drawing/2014/main" id="{44DB705C-AD99-2A2A-1DAF-C94CEB13F1F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720050" y="5065568"/>
              <a:ext cx="718376" cy="718376"/>
            </a:xfrm>
            <a:prstGeom prst="rect">
              <a:avLst/>
            </a:prstGeom>
          </p:spPr>
        </p:pic>
      </p:grpSp>
      <p:grpSp>
        <p:nvGrpSpPr>
          <p:cNvPr id="56" name="Group 55">
            <a:extLst>
              <a:ext uri="{FF2B5EF4-FFF2-40B4-BE49-F238E27FC236}">
                <a16:creationId xmlns:a16="http://schemas.microsoft.com/office/drawing/2014/main" id="{3707EF64-DBE1-9165-1272-7FD718E28AA6}"/>
              </a:ext>
            </a:extLst>
          </p:cNvPr>
          <p:cNvGrpSpPr/>
          <p:nvPr/>
        </p:nvGrpSpPr>
        <p:grpSpPr>
          <a:xfrm>
            <a:off x="9479307" y="1314913"/>
            <a:ext cx="773386" cy="590680"/>
            <a:chOff x="10356652" y="4991307"/>
            <a:chExt cx="1095112" cy="836401"/>
          </a:xfrm>
        </p:grpSpPr>
        <p:pic>
          <p:nvPicPr>
            <p:cNvPr id="48" name="Picture 47" descr="A green blob on a black background&#10;&#10;AI-generated content may be incorrect.">
              <a:extLst>
                <a:ext uri="{FF2B5EF4-FFF2-40B4-BE49-F238E27FC236}">
                  <a16:creationId xmlns:a16="http://schemas.microsoft.com/office/drawing/2014/main" id="{FE0F7B74-BAF9-E669-7B3F-2980EB9B78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56652" y="4991307"/>
              <a:ext cx="1095112" cy="836401"/>
            </a:xfrm>
            <a:prstGeom prst="rect">
              <a:avLst/>
            </a:prstGeom>
          </p:spPr>
        </p:pic>
        <p:pic>
          <p:nvPicPr>
            <p:cNvPr id="55" name="Graphic 54" descr="Euro outline">
              <a:extLst>
                <a:ext uri="{FF2B5EF4-FFF2-40B4-BE49-F238E27FC236}">
                  <a16:creationId xmlns:a16="http://schemas.microsoft.com/office/drawing/2014/main" id="{FE60468E-8246-E4CF-89A8-C1F63EDD7A0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572738" y="5112611"/>
              <a:ext cx="644307" cy="644307"/>
            </a:xfrm>
            <a:prstGeom prst="rect">
              <a:avLst/>
            </a:prstGeom>
          </p:spPr>
        </p:pic>
      </p:grpSp>
      <p:pic>
        <p:nvPicPr>
          <p:cNvPr id="5" name="Picture 4">
            <a:extLst>
              <a:ext uri="{FF2B5EF4-FFF2-40B4-BE49-F238E27FC236}">
                <a16:creationId xmlns:a16="http://schemas.microsoft.com/office/drawing/2014/main" id="{FEF38740-F958-1082-3F99-C05C6DD2333B}"/>
              </a:ext>
            </a:extLst>
          </p:cNvPr>
          <p:cNvPicPr>
            <a:picLocks noChangeAspect="1"/>
          </p:cNvPicPr>
          <p:nvPr/>
        </p:nvPicPr>
        <p:blipFill>
          <a:blip r:embed="rId9"/>
          <a:stretch>
            <a:fillRect/>
          </a:stretch>
        </p:blipFill>
        <p:spPr>
          <a:xfrm>
            <a:off x="3424913" y="3098964"/>
            <a:ext cx="2497754" cy="2844764"/>
          </a:xfrm>
          <a:prstGeom prst="rect">
            <a:avLst/>
          </a:prstGeom>
        </p:spPr>
      </p:pic>
      <p:grpSp>
        <p:nvGrpSpPr>
          <p:cNvPr id="20" name="Group 19">
            <a:extLst>
              <a:ext uri="{FF2B5EF4-FFF2-40B4-BE49-F238E27FC236}">
                <a16:creationId xmlns:a16="http://schemas.microsoft.com/office/drawing/2014/main" id="{33576EAF-14EB-2989-DEC1-036D16CE30E7}"/>
              </a:ext>
            </a:extLst>
          </p:cNvPr>
          <p:cNvGrpSpPr/>
          <p:nvPr/>
        </p:nvGrpSpPr>
        <p:grpSpPr>
          <a:xfrm>
            <a:off x="650140" y="2097335"/>
            <a:ext cx="5395503" cy="2708698"/>
            <a:chOff x="650140" y="2160835"/>
            <a:chExt cx="5395503" cy="2708698"/>
          </a:xfrm>
        </p:grpSpPr>
        <p:sp>
          <p:nvSpPr>
            <p:cNvPr id="13" name="TextBox 12">
              <a:extLst>
                <a:ext uri="{FF2B5EF4-FFF2-40B4-BE49-F238E27FC236}">
                  <a16:creationId xmlns:a16="http://schemas.microsoft.com/office/drawing/2014/main" id="{30B570A7-92E5-3EF9-12CA-FACFC3D02AD4}"/>
                </a:ext>
              </a:extLst>
            </p:cNvPr>
            <p:cNvSpPr txBox="1"/>
            <p:nvPr/>
          </p:nvSpPr>
          <p:spPr>
            <a:xfrm>
              <a:off x="650140" y="3115207"/>
              <a:ext cx="2916412" cy="1754326"/>
            </a:xfrm>
            <a:prstGeom prst="rect">
              <a:avLst/>
            </a:prstGeom>
            <a:noFill/>
          </p:spPr>
          <p:txBody>
            <a:bodyPr wrap="square">
              <a:spAutoFit/>
            </a:bodyPr>
            <a:lstStyle/>
            <a:p>
              <a:pPr marL="285750" indent="-285750">
                <a:spcBef>
                  <a:spcPts val="600"/>
                </a:spcBef>
                <a:spcAft>
                  <a:spcPts val="600"/>
                </a:spcAft>
                <a:buClr>
                  <a:srgbClr val="F7B44B"/>
                </a:buClr>
                <a:buFont typeface="Leelawadee" panose="020B0502040204020203" pitchFamily="34" charset="-34"/>
                <a:buChar char="&gt;"/>
              </a:pPr>
              <a:r>
                <a:rPr lang="en-GB" sz="1400"/>
                <a:t>I</a:t>
              </a:r>
              <a:r>
                <a:rPr lang="en-GB" sz="1400" i="0">
                  <a:effectLst/>
                </a:rPr>
                <a:t>mproves collection and dissemination of data related to EU rural areas - provides evidence for policymaking</a:t>
              </a:r>
            </a:p>
            <a:p>
              <a:pPr marL="285750" indent="-285750">
                <a:spcBef>
                  <a:spcPts val="600"/>
                </a:spcBef>
                <a:spcAft>
                  <a:spcPts val="600"/>
                </a:spcAft>
                <a:buClr>
                  <a:srgbClr val="F7B44B"/>
                </a:buClr>
                <a:buFont typeface="Leelawadee" panose="020B0502040204020203" pitchFamily="34" charset="-34"/>
                <a:buChar char="&gt;"/>
              </a:pPr>
              <a:r>
                <a:rPr lang="en-GB" sz="1400" i="0">
                  <a:effectLst/>
                </a:rPr>
                <a:t>The data covers economic, social and environmental dimensions</a:t>
              </a:r>
              <a:endParaRPr lang="en-GB" sz="1400"/>
            </a:p>
          </p:txBody>
        </p:sp>
        <p:sp>
          <p:nvSpPr>
            <p:cNvPr id="10" name="TextBox 9">
              <a:extLst>
                <a:ext uri="{FF2B5EF4-FFF2-40B4-BE49-F238E27FC236}">
                  <a16:creationId xmlns:a16="http://schemas.microsoft.com/office/drawing/2014/main" id="{3CEA20E3-74F3-CCB3-4761-D96B0470F757}"/>
                </a:ext>
              </a:extLst>
            </p:cNvPr>
            <p:cNvSpPr txBox="1"/>
            <p:nvPr/>
          </p:nvSpPr>
          <p:spPr>
            <a:xfrm>
              <a:off x="650140" y="2160835"/>
              <a:ext cx="5395503" cy="892552"/>
            </a:xfrm>
            <a:prstGeom prst="rect">
              <a:avLst/>
            </a:prstGeom>
            <a:noFill/>
          </p:spPr>
          <p:txBody>
            <a:bodyPr wrap="square">
              <a:spAutoFit/>
            </a:bodyPr>
            <a:lstStyle/>
            <a:p>
              <a:pPr marL="285750" indent="-285750">
                <a:spcBef>
                  <a:spcPts val="600"/>
                </a:spcBef>
                <a:spcAft>
                  <a:spcPts val="600"/>
                </a:spcAft>
                <a:buClr>
                  <a:srgbClr val="F7B44B"/>
                </a:buClr>
                <a:buFont typeface="Leelawadee" panose="020B0502040204020203" pitchFamily="34" charset="-34"/>
                <a:buChar char="&gt;"/>
              </a:pPr>
              <a:r>
                <a:rPr lang="en-GB" sz="1400" i="0">
                  <a:effectLst/>
                </a:rPr>
                <a:t>Offers relevant statistics, indicators and analyses </a:t>
              </a:r>
            </a:p>
            <a:p>
              <a:pPr marL="285750" indent="-285750">
                <a:spcBef>
                  <a:spcPts val="600"/>
                </a:spcBef>
                <a:spcAft>
                  <a:spcPts val="600"/>
                </a:spcAft>
                <a:buClr>
                  <a:srgbClr val="F7B44B"/>
                </a:buClr>
                <a:buFont typeface="Leelawadee" panose="020B0502040204020203" pitchFamily="34" charset="-34"/>
                <a:buChar char="&gt;"/>
              </a:pPr>
              <a:r>
                <a:rPr lang="en-GB" sz="1400"/>
                <a:t>S</a:t>
              </a:r>
              <a:r>
                <a:rPr lang="en-GB" sz="1400" i="0">
                  <a:effectLst/>
                </a:rPr>
                <a:t>upports knowledge production - important source of information for rural proofing</a:t>
              </a:r>
            </a:p>
          </p:txBody>
        </p:sp>
      </p:grpSp>
      <p:pic>
        <p:nvPicPr>
          <p:cNvPr id="12" name="Picture 11">
            <a:extLst>
              <a:ext uri="{FF2B5EF4-FFF2-40B4-BE49-F238E27FC236}">
                <a16:creationId xmlns:a16="http://schemas.microsoft.com/office/drawing/2014/main" id="{F60F9947-68F5-0284-B9C5-4ECD01CAA72F}"/>
              </a:ext>
            </a:extLst>
          </p:cNvPr>
          <p:cNvPicPr>
            <a:picLocks noChangeAspect="1"/>
          </p:cNvPicPr>
          <p:nvPr/>
        </p:nvPicPr>
        <p:blipFill>
          <a:blip r:embed="rId10"/>
          <a:srcRect l="2038"/>
          <a:stretch>
            <a:fillRect/>
          </a:stretch>
        </p:blipFill>
        <p:spPr>
          <a:xfrm>
            <a:off x="9235116" y="2791673"/>
            <a:ext cx="2503757" cy="3152055"/>
          </a:xfrm>
          <a:prstGeom prst="rect">
            <a:avLst/>
          </a:prstGeom>
        </p:spPr>
      </p:pic>
      <p:grpSp>
        <p:nvGrpSpPr>
          <p:cNvPr id="16" name="Group 15">
            <a:extLst>
              <a:ext uri="{FF2B5EF4-FFF2-40B4-BE49-F238E27FC236}">
                <a16:creationId xmlns:a16="http://schemas.microsoft.com/office/drawing/2014/main" id="{E81A9A64-7D8F-BEAC-C105-3FC6C699348B}"/>
              </a:ext>
            </a:extLst>
          </p:cNvPr>
          <p:cNvGrpSpPr/>
          <p:nvPr/>
        </p:nvGrpSpPr>
        <p:grpSpPr>
          <a:xfrm>
            <a:off x="6480378" y="2124465"/>
            <a:ext cx="5054103" cy="3369351"/>
            <a:chOff x="6670878" y="2289565"/>
            <a:chExt cx="5054103" cy="3369351"/>
          </a:xfrm>
        </p:grpSpPr>
        <p:sp>
          <p:nvSpPr>
            <p:cNvPr id="29" name="TextBox 28">
              <a:extLst>
                <a:ext uri="{FF2B5EF4-FFF2-40B4-BE49-F238E27FC236}">
                  <a16:creationId xmlns:a16="http://schemas.microsoft.com/office/drawing/2014/main" id="{4AFF5D2B-BBAE-38AE-B64C-F72530733BC1}"/>
                </a:ext>
              </a:extLst>
            </p:cNvPr>
            <p:cNvSpPr txBox="1"/>
            <p:nvPr/>
          </p:nvSpPr>
          <p:spPr>
            <a:xfrm>
              <a:off x="6670878" y="2289565"/>
              <a:ext cx="5054103" cy="523220"/>
            </a:xfrm>
            <a:prstGeom prst="rect">
              <a:avLst/>
            </a:prstGeom>
            <a:noFill/>
          </p:spPr>
          <p:txBody>
            <a:bodyPr wrap="square">
              <a:spAutoFit/>
            </a:bodyPr>
            <a:lstStyle/>
            <a:p>
              <a:pPr marL="285750" indent="-285750">
                <a:spcBef>
                  <a:spcPts val="600"/>
                </a:spcBef>
                <a:spcAft>
                  <a:spcPts val="600"/>
                </a:spcAft>
                <a:buClr>
                  <a:srgbClr val="F7B44B"/>
                </a:buClr>
                <a:buFont typeface="Leelawadee" panose="020B0502040204020203" pitchFamily="34" charset="-34"/>
                <a:buChar char="&gt;"/>
              </a:pPr>
              <a:r>
                <a:rPr lang="en-GB" sz="1400"/>
                <a:t>Comprehensive guide to EU funding and support opportunities for rural areas</a:t>
              </a:r>
            </a:p>
          </p:txBody>
        </p:sp>
        <p:sp>
          <p:nvSpPr>
            <p:cNvPr id="15" name="TextBox 14">
              <a:extLst>
                <a:ext uri="{FF2B5EF4-FFF2-40B4-BE49-F238E27FC236}">
                  <a16:creationId xmlns:a16="http://schemas.microsoft.com/office/drawing/2014/main" id="{76B7D51B-C220-26D5-A326-BFB629B1ECF0}"/>
                </a:ext>
              </a:extLst>
            </p:cNvPr>
            <p:cNvSpPr txBox="1"/>
            <p:nvPr/>
          </p:nvSpPr>
          <p:spPr>
            <a:xfrm>
              <a:off x="6707599" y="2888927"/>
              <a:ext cx="2588801" cy="2769989"/>
            </a:xfrm>
            <a:prstGeom prst="rect">
              <a:avLst/>
            </a:prstGeom>
            <a:noFill/>
          </p:spPr>
          <p:txBody>
            <a:bodyPr wrap="square">
              <a:spAutoFit/>
            </a:bodyPr>
            <a:lstStyle/>
            <a:p>
              <a:pPr marL="285750" indent="-285750">
                <a:spcBef>
                  <a:spcPts val="600"/>
                </a:spcBef>
                <a:spcAft>
                  <a:spcPts val="600"/>
                </a:spcAft>
                <a:buClr>
                  <a:srgbClr val="F7B44B"/>
                </a:buClr>
                <a:buFont typeface="Leelawadee" panose="020B0502040204020203" pitchFamily="34" charset="-34"/>
                <a:buChar char="&gt;"/>
              </a:pPr>
              <a:r>
                <a:rPr lang="en-GB" sz="1400"/>
                <a:t>Intended for local authorities, institutions and stakeholders, businesses and individuals </a:t>
              </a:r>
            </a:p>
            <a:p>
              <a:pPr marL="285750" indent="-285750">
                <a:spcBef>
                  <a:spcPts val="600"/>
                </a:spcBef>
                <a:spcAft>
                  <a:spcPts val="600"/>
                </a:spcAft>
                <a:buClr>
                  <a:srgbClr val="F7B44B"/>
                </a:buClr>
                <a:buFont typeface="Leelawadee" panose="020B0502040204020203" pitchFamily="34" charset="-34"/>
                <a:buChar char="&gt;"/>
              </a:pPr>
              <a:r>
                <a:rPr lang="en-GB" sz="1400"/>
                <a:t>Collects existing EU funds, programmes and other support initiatives</a:t>
              </a:r>
            </a:p>
            <a:p>
              <a:pPr marL="285750" indent="-285750">
                <a:spcBef>
                  <a:spcPts val="600"/>
                </a:spcBef>
                <a:spcAft>
                  <a:spcPts val="600"/>
                </a:spcAft>
                <a:buClr>
                  <a:srgbClr val="F7B44B"/>
                </a:buClr>
                <a:buFont typeface="Leelawadee" panose="020B0502040204020203" pitchFamily="34" charset="-34"/>
                <a:buChar char="&gt;"/>
              </a:pPr>
              <a:r>
                <a:rPr lang="en-GB" sz="1400"/>
                <a:t>Features practical examples and case studies, as well as practical guidance and knowledge</a:t>
              </a:r>
            </a:p>
          </p:txBody>
        </p:sp>
      </p:grpSp>
    </p:spTree>
    <p:extLst>
      <p:ext uri="{BB962C8B-B14F-4D97-AF65-F5344CB8AC3E}">
        <p14:creationId xmlns:p14="http://schemas.microsoft.com/office/powerpoint/2010/main" val="699386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C29E4-8B1D-ECD9-FF9D-8D6464D1073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C1B03-FEBE-6674-08CD-739DCB647BF4}"/>
              </a:ext>
            </a:extLst>
          </p:cNvPr>
          <p:cNvSpPr>
            <a:spLocks noGrp="1"/>
          </p:cNvSpPr>
          <p:nvPr>
            <p:ph idx="1"/>
          </p:nvPr>
        </p:nvSpPr>
        <p:spPr>
          <a:xfrm>
            <a:off x="1743075" y="1704975"/>
            <a:ext cx="8705850" cy="4367214"/>
          </a:xfrm>
        </p:spPr>
        <p:txBody>
          <a:bodyPr>
            <a:normAutofit/>
          </a:bodyPr>
          <a:lstStyle/>
          <a:p>
            <a:pPr marL="0" indent="0" algn="ctr">
              <a:buNone/>
            </a:pPr>
            <a:r>
              <a:rPr lang="en-GB" sz="5400" b="1">
                <a:solidFill>
                  <a:schemeClr val="accent5"/>
                </a:solidFill>
              </a:rPr>
              <a:t>The Rural Pact and its Support Office</a:t>
            </a:r>
          </a:p>
        </p:txBody>
      </p:sp>
      <p:cxnSp>
        <p:nvCxnSpPr>
          <p:cNvPr id="5" name="Straight Connector 4">
            <a:extLst>
              <a:ext uri="{FF2B5EF4-FFF2-40B4-BE49-F238E27FC236}">
                <a16:creationId xmlns:a16="http://schemas.microsoft.com/office/drawing/2014/main" id="{5D0E77B0-772A-5242-FCFA-3386DB0B828E}"/>
              </a:ext>
            </a:extLst>
          </p:cNvPr>
          <p:cNvCxnSpPr/>
          <p:nvPr/>
        </p:nvCxnSpPr>
        <p:spPr>
          <a:xfrm>
            <a:off x="4654062" y="3845174"/>
            <a:ext cx="2930769"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88423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p:txBody>
          <a:bodyPr/>
          <a:lstStyle/>
          <a:p>
            <a:r>
              <a:rPr lang="en-US">
                <a:solidFill>
                  <a:srgbClr val="356C62"/>
                </a:solidFill>
              </a:rPr>
              <a:t>The Rural Pact – a space to work together</a:t>
            </a:r>
            <a:endParaRPr lang="en-BE">
              <a:solidFill>
                <a:srgbClr val="356C62"/>
              </a:solidFill>
            </a:endParaRPr>
          </a:p>
        </p:txBody>
      </p:sp>
      <p:sp>
        <p:nvSpPr>
          <p:cNvPr id="13" name="TextBox 12">
            <a:extLst>
              <a:ext uri="{FF2B5EF4-FFF2-40B4-BE49-F238E27FC236}">
                <a16:creationId xmlns:a16="http://schemas.microsoft.com/office/drawing/2014/main" id="{1CF7DCEC-5292-6DDD-3027-FDA514B39D29}"/>
              </a:ext>
            </a:extLst>
          </p:cNvPr>
          <p:cNvSpPr txBox="1"/>
          <p:nvPr/>
        </p:nvSpPr>
        <p:spPr>
          <a:xfrm>
            <a:off x="6272755" y="2280761"/>
            <a:ext cx="4776861" cy="416909"/>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GB" sz="2000" b="1" i="0" u="none" strike="noStrike" kern="1200" cap="none" spc="0" normalizeH="0" baseline="0" noProof="0">
                <a:ln>
                  <a:noFill/>
                </a:ln>
                <a:solidFill>
                  <a:srgbClr val="1C726F"/>
                </a:solidFill>
                <a:effectLst/>
                <a:uLnTx/>
                <a:uFillTx/>
                <a:latin typeface="Leelawadee"/>
                <a:ea typeface="+mn-ea"/>
                <a:cs typeface="+mn-cs"/>
              </a:rPr>
              <a:t>Objectives</a:t>
            </a:r>
            <a:endParaRPr kumimoji="0" lang="en-GB" sz="2000" b="0" i="0" u="none" strike="noStrike" kern="1200" cap="none" spc="0" normalizeH="0" baseline="0" noProof="0">
              <a:ln>
                <a:noFill/>
              </a:ln>
              <a:solidFill>
                <a:srgbClr val="1C726F"/>
              </a:solidFill>
              <a:effectLst/>
              <a:uLnTx/>
              <a:uFillTx/>
              <a:latin typeface="Leelawadee"/>
              <a:ea typeface="+mn-ea"/>
              <a:cs typeface="+mn-cs"/>
            </a:endParaRPr>
          </a:p>
        </p:txBody>
      </p:sp>
      <p:grpSp>
        <p:nvGrpSpPr>
          <p:cNvPr id="17" name="Group 16">
            <a:extLst>
              <a:ext uri="{FF2B5EF4-FFF2-40B4-BE49-F238E27FC236}">
                <a16:creationId xmlns:a16="http://schemas.microsoft.com/office/drawing/2014/main" id="{611E2DEC-DD6A-3A69-593B-B68C7C5E676C}"/>
              </a:ext>
            </a:extLst>
          </p:cNvPr>
          <p:cNvGrpSpPr/>
          <p:nvPr/>
        </p:nvGrpSpPr>
        <p:grpSpPr>
          <a:xfrm>
            <a:off x="657835" y="2795961"/>
            <a:ext cx="5133063" cy="3133634"/>
            <a:chOff x="338493" y="1387518"/>
            <a:chExt cx="5605108" cy="3421808"/>
          </a:xfrm>
        </p:grpSpPr>
        <p:pic>
          <p:nvPicPr>
            <p:cNvPr id="11" name="Picture 10">
              <a:extLst>
                <a:ext uri="{FF2B5EF4-FFF2-40B4-BE49-F238E27FC236}">
                  <a16:creationId xmlns:a16="http://schemas.microsoft.com/office/drawing/2014/main" id="{1C271E38-7FBA-AC4C-83D2-0B6DEA3056D2}"/>
                </a:ext>
              </a:extLst>
            </p:cNvPr>
            <p:cNvPicPr>
              <a:picLocks noChangeAspect="1"/>
            </p:cNvPicPr>
            <p:nvPr/>
          </p:nvPicPr>
          <p:blipFill>
            <a:blip r:embed="rId3"/>
            <a:stretch>
              <a:fillRect/>
            </a:stretch>
          </p:blipFill>
          <p:spPr>
            <a:xfrm>
              <a:off x="338493" y="1387518"/>
              <a:ext cx="5605108" cy="3421808"/>
            </a:xfrm>
            <a:prstGeom prst="rect">
              <a:avLst/>
            </a:prstGeom>
          </p:spPr>
        </p:pic>
        <p:sp>
          <p:nvSpPr>
            <p:cNvPr id="6" name="Rectangle 5">
              <a:extLst>
                <a:ext uri="{FF2B5EF4-FFF2-40B4-BE49-F238E27FC236}">
                  <a16:creationId xmlns:a16="http://schemas.microsoft.com/office/drawing/2014/main" id="{18771707-74EF-EF9D-9450-BC773241E77E}"/>
                </a:ext>
              </a:extLst>
            </p:cNvPr>
            <p:cNvSpPr/>
            <p:nvPr/>
          </p:nvSpPr>
          <p:spPr>
            <a:xfrm>
              <a:off x="2468361" y="2531252"/>
              <a:ext cx="1175658" cy="11343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eelawadee"/>
                <a:ea typeface="+mn-ea"/>
                <a:cs typeface="+mn-cs"/>
              </a:endParaRPr>
            </a:p>
          </p:txBody>
        </p:sp>
      </p:grpSp>
      <p:grpSp>
        <p:nvGrpSpPr>
          <p:cNvPr id="24" name="Group 23">
            <a:extLst>
              <a:ext uri="{FF2B5EF4-FFF2-40B4-BE49-F238E27FC236}">
                <a16:creationId xmlns:a16="http://schemas.microsoft.com/office/drawing/2014/main" id="{DCC75E0E-0D97-E3D7-2610-29E54BDC2AC7}"/>
              </a:ext>
            </a:extLst>
          </p:cNvPr>
          <p:cNvGrpSpPr/>
          <p:nvPr/>
        </p:nvGrpSpPr>
        <p:grpSpPr>
          <a:xfrm>
            <a:off x="6278131" y="2842938"/>
            <a:ext cx="5517883" cy="3296813"/>
            <a:chOff x="6150540" y="1798484"/>
            <a:chExt cx="5517883" cy="3296813"/>
          </a:xfrm>
        </p:grpSpPr>
        <p:sp>
          <p:nvSpPr>
            <p:cNvPr id="3" name="Rectangle: Rounded Corners 2">
              <a:extLst>
                <a:ext uri="{FF2B5EF4-FFF2-40B4-BE49-F238E27FC236}">
                  <a16:creationId xmlns:a16="http://schemas.microsoft.com/office/drawing/2014/main" id="{36578B11-2713-2425-F2B4-8894FE6B8DBB}"/>
                </a:ext>
              </a:extLst>
            </p:cNvPr>
            <p:cNvSpPr/>
            <p:nvPr/>
          </p:nvSpPr>
          <p:spPr>
            <a:xfrm>
              <a:off x="7412995" y="2098344"/>
              <a:ext cx="2593289" cy="455391"/>
            </a:xfrm>
            <a:prstGeom prst="roundRect">
              <a:avLst/>
            </a:prstGeom>
            <a:solidFill>
              <a:schemeClr val="bg1"/>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800" b="1" i="0" u="none" strike="noStrike" kern="1200" cap="none" spc="0" normalizeH="0" baseline="0" noProof="0">
                <a:ln>
                  <a:noFill/>
                </a:ln>
                <a:solidFill>
                  <a:srgbClr val="1F497D"/>
                </a:solidFill>
                <a:effectLst/>
                <a:uLnTx/>
                <a:uFillTx/>
                <a:latin typeface="Leelawadee"/>
                <a:ea typeface="+mn-ea"/>
                <a:cs typeface="+mn-cs"/>
              </a:endParaRPr>
            </a:p>
          </p:txBody>
        </p:sp>
        <p:pic>
          <p:nvPicPr>
            <p:cNvPr id="8" name="Picture 7" descr="A green ear and ear with sound waves&#10;&#10;Description automatically generated">
              <a:extLst>
                <a:ext uri="{FF2B5EF4-FFF2-40B4-BE49-F238E27FC236}">
                  <a16:creationId xmlns:a16="http://schemas.microsoft.com/office/drawing/2014/main" id="{49C20870-C349-F83D-01E9-A026166F80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0540" y="1971834"/>
              <a:ext cx="720590" cy="720000"/>
            </a:xfrm>
            <a:prstGeom prst="rect">
              <a:avLst/>
            </a:prstGeom>
          </p:spPr>
        </p:pic>
        <p:pic>
          <p:nvPicPr>
            <p:cNvPr id="9" name="Picture 8" descr="A logo of a brain&#10;&#10;Description automatically generated">
              <a:extLst>
                <a:ext uri="{FF2B5EF4-FFF2-40B4-BE49-F238E27FC236}">
                  <a16:creationId xmlns:a16="http://schemas.microsoft.com/office/drawing/2014/main" id="{8D555E57-3132-116A-943B-116982F8C4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0540" y="2991577"/>
              <a:ext cx="720000" cy="720000"/>
            </a:xfrm>
            <a:prstGeom prst="rect">
              <a:avLst/>
            </a:prstGeom>
          </p:spPr>
        </p:pic>
        <p:pic>
          <p:nvPicPr>
            <p:cNvPr id="10" name="Picture 9" descr="A group of hands in a circle&#10;&#10;Description automatically generated">
              <a:extLst>
                <a:ext uri="{FF2B5EF4-FFF2-40B4-BE49-F238E27FC236}">
                  <a16:creationId xmlns:a16="http://schemas.microsoft.com/office/drawing/2014/main" id="{1DBEFDDF-3C7E-4F1B-0158-315D83AC22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3524" y="4217599"/>
              <a:ext cx="720590" cy="720000"/>
            </a:xfrm>
            <a:prstGeom prst="rect">
              <a:avLst/>
            </a:prstGeom>
          </p:spPr>
        </p:pic>
        <p:sp>
          <p:nvSpPr>
            <p:cNvPr id="14" name="Rectangle: Rounded Corners 13">
              <a:extLst>
                <a:ext uri="{FF2B5EF4-FFF2-40B4-BE49-F238E27FC236}">
                  <a16:creationId xmlns:a16="http://schemas.microsoft.com/office/drawing/2014/main" id="{A9AE068F-A0AA-00F8-B24F-FDB28B610CBD}"/>
                </a:ext>
              </a:extLst>
            </p:cNvPr>
            <p:cNvSpPr/>
            <p:nvPr/>
          </p:nvSpPr>
          <p:spPr>
            <a:xfrm>
              <a:off x="6870540" y="1798484"/>
              <a:ext cx="3563502" cy="1035395"/>
            </a:xfrm>
            <a:prstGeom prst="roundRect">
              <a:avLst/>
            </a:prstGeom>
            <a:solidFill>
              <a:schemeClr val="bg1"/>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7B44B"/>
                  </a:solidFill>
                  <a:effectLst/>
                  <a:uLnTx/>
                  <a:uFillTx/>
                  <a:latin typeface="Leelawadee"/>
                  <a:ea typeface="+mn-ea"/>
                  <a:cs typeface="+mn-cs"/>
                </a:rPr>
                <a:t>Amplifying rural voices </a:t>
              </a:r>
              <a:r>
                <a:rPr kumimoji="0" lang="en-GB" sz="1400" i="0" u="none" strike="noStrike" kern="1200" cap="none" spc="0" normalizeH="0" baseline="0" noProof="0">
                  <a:ln>
                    <a:noFill/>
                  </a:ln>
                  <a:solidFill>
                    <a:srgbClr val="356D64"/>
                  </a:solidFill>
                  <a:effectLst/>
                  <a:uLnTx/>
                  <a:uFillTx/>
                  <a:latin typeface="Leelawadee"/>
                  <a:ea typeface="+mn-ea"/>
                  <a:cs typeface="+mn-cs"/>
                </a:rPr>
                <a:t>and bringing them higher on the political agenda </a:t>
              </a:r>
            </a:p>
          </p:txBody>
        </p:sp>
        <p:sp>
          <p:nvSpPr>
            <p:cNvPr id="15" name="Rectangle: Rounded Corners 14">
              <a:extLst>
                <a:ext uri="{FF2B5EF4-FFF2-40B4-BE49-F238E27FC236}">
                  <a16:creationId xmlns:a16="http://schemas.microsoft.com/office/drawing/2014/main" id="{525542EF-6474-9D7B-CF6E-4BFF69FEB6E8}"/>
                </a:ext>
              </a:extLst>
            </p:cNvPr>
            <p:cNvSpPr/>
            <p:nvPr/>
          </p:nvSpPr>
          <p:spPr>
            <a:xfrm>
              <a:off x="6884114" y="2857172"/>
              <a:ext cx="3168376" cy="969563"/>
            </a:xfrm>
            <a:prstGeom prst="roundRect">
              <a:avLst/>
            </a:prstGeom>
            <a:solidFill>
              <a:schemeClr val="bg1"/>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1C726F"/>
                  </a:solidFill>
                  <a:effectLst/>
                  <a:uLnTx/>
                  <a:uFillTx/>
                  <a:latin typeface="Leelawadee"/>
                  <a:ea typeface="+mn-ea"/>
                  <a:cs typeface="+mn-cs"/>
                </a:rPr>
                <a:t>Structuring and enabling </a:t>
              </a:r>
              <a:r>
                <a:rPr kumimoji="0" lang="en-GB" sz="1400" b="1" i="0" u="none" strike="noStrike" kern="1200" cap="none" spc="0" normalizeH="0" baseline="0" noProof="0">
                  <a:ln>
                    <a:noFill/>
                  </a:ln>
                  <a:solidFill>
                    <a:srgbClr val="F7B44B"/>
                  </a:solidFill>
                  <a:effectLst/>
                  <a:uLnTx/>
                  <a:uFillTx/>
                  <a:latin typeface="Leelawadee"/>
                  <a:ea typeface="+mn-ea"/>
                  <a:cs typeface="+mn-cs"/>
                </a:rPr>
                <a:t>networking</a:t>
              </a:r>
              <a:r>
                <a:rPr lang="en-GB" sz="1400" b="1">
                  <a:solidFill>
                    <a:srgbClr val="F7B44B"/>
                  </a:solidFill>
                  <a:latin typeface="Leelawadee"/>
                </a:rPr>
                <a:t>,</a:t>
              </a:r>
              <a:r>
                <a:rPr kumimoji="0" lang="en-GB" sz="1400" b="1" i="0" u="none" strike="noStrike" kern="1200" cap="none" spc="0" normalizeH="0" baseline="0" noProof="0">
                  <a:ln>
                    <a:noFill/>
                  </a:ln>
                  <a:solidFill>
                    <a:srgbClr val="F7B44B"/>
                  </a:solidFill>
                  <a:effectLst/>
                  <a:uLnTx/>
                  <a:uFillTx/>
                  <a:latin typeface="Leelawadee"/>
                  <a:ea typeface="+mn-ea"/>
                  <a:cs typeface="+mn-cs"/>
                </a:rPr>
                <a:t> collaboration &amp; mutual learning</a:t>
              </a:r>
            </a:p>
          </p:txBody>
        </p:sp>
        <p:sp>
          <p:nvSpPr>
            <p:cNvPr id="16" name="Rectangle: Rounded Corners 15">
              <a:extLst>
                <a:ext uri="{FF2B5EF4-FFF2-40B4-BE49-F238E27FC236}">
                  <a16:creationId xmlns:a16="http://schemas.microsoft.com/office/drawing/2014/main" id="{FBB5081B-18C5-4A54-7359-9981CE7C0BF0}"/>
                </a:ext>
              </a:extLst>
            </p:cNvPr>
            <p:cNvSpPr/>
            <p:nvPr/>
          </p:nvSpPr>
          <p:spPr>
            <a:xfrm>
              <a:off x="6884115" y="4059902"/>
              <a:ext cx="3122170" cy="1035395"/>
            </a:xfrm>
            <a:prstGeom prst="roundRect">
              <a:avLst/>
            </a:prstGeom>
            <a:solidFill>
              <a:schemeClr val="bg1"/>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1C726F"/>
                  </a:solidFill>
                  <a:effectLst/>
                  <a:uLnTx/>
                  <a:uFillTx/>
                  <a:latin typeface="Leelawadee"/>
                  <a:ea typeface="+mn-ea"/>
                  <a:cs typeface="+mn-cs"/>
                </a:rPr>
                <a:t>Encouraging and monitoring voluntary </a:t>
              </a:r>
              <a:r>
                <a:rPr kumimoji="0" lang="en-GB" sz="1400" b="1" i="0" u="none" strike="noStrike" kern="1200" cap="none" spc="0" normalizeH="0" baseline="0" noProof="0">
                  <a:ln>
                    <a:noFill/>
                  </a:ln>
                  <a:solidFill>
                    <a:srgbClr val="F7B44B"/>
                  </a:solidFill>
                  <a:effectLst/>
                  <a:uLnTx/>
                  <a:uFillTx/>
                  <a:latin typeface="Leelawadee"/>
                  <a:ea typeface="+mn-ea"/>
                  <a:cs typeface="+mn-cs"/>
                </a:rPr>
                <a:t>actions for the vision</a:t>
              </a:r>
            </a:p>
          </p:txBody>
        </p:sp>
        <p:sp>
          <p:nvSpPr>
            <p:cNvPr id="18" name="Rectangle 17">
              <a:extLst>
                <a:ext uri="{FF2B5EF4-FFF2-40B4-BE49-F238E27FC236}">
                  <a16:creationId xmlns:a16="http://schemas.microsoft.com/office/drawing/2014/main" id="{BDF5520F-EE53-321F-5275-D93F2B4B5623}"/>
                </a:ext>
              </a:extLst>
            </p:cNvPr>
            <p:cNvSpPr/>
            <p:nvPr/>
          </p:nvSpPr>
          <p:spPr>
            <a:xfrm>
              <a:off x="10192423" y="2016495"/>
              <a:ext cx="1476000" cy="481381"/>
            </a:xfrm>
            <a:prstGeom prst="rect">
              <a:avLst/>
            </a:prstGeom>
            <a:noFill/>
            <a:ln w="19050">
              <a:solidFill>
                <a:srgbClr val="1C7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7B44B"/>
                  </a:solidFill>
                  <a:effectLst/>
                  <a:uLnTx/>
                  <a:uFillTx/>
                  <a:latin typeface="Leelawadee"/>
                  <a:ea typeface="+mn-ea"/>
                  <a:cs typeface="+mn-cs"/>
                </a:rPr>
                <a:t>Policies</a:t>
              </a:r>
            </a:p>
          </p:txBody>
        </p:sp>
        <p:sp>
          <p:nvSpPr>
            <p:cNvPr id="19" name="Rectangle 18">
              <a:extLst>
                <a:ext uri="{FF2B5EF4-FFF2-40B4-BE49-F238E27FC236}">
                  <a16:creationId xmlns:a16="http://schemas.microsoft.com/office/drawing/2014/main" id="{A6BA6166-297B-712F-3786-4EE0AF5DD020}"/>
                </a:ext>
              </a:extLst>
            </p:cNvPr>
            <p:cNvSpPr/>
            <p:nvPr/>
          </p:nvSpPr>
          <p:spPr>
            <a:xfrm>
              <a:off x="10192423" y="2991577"/>
              <a:ext cx="1476000" cy="720001"/>
            </a:xfrm>
            <a:prstGeom prst="rect">
              <a:avLst/>
            </a:prstGeom>
            <a:noFill/>
            <a:ln w="19050">
              <a:solidFill>
                <a:srgbClr val="1C7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7B44B"/>
                  </a:solidFill>
                  <a:effectLst/>
                  <a:uLnTx/>
                  <a:uFillTx/>
                  <a:latin typeface="Leelawadee"/>
                  <a:ea typeface="+mn-ea"/>
                  <a:cs typeface="+mn-cs"/>
                </a:rPr>
                <a:t>Capacities &amp; Networking</a:t>
              </a:r>
            </a:p>
          </p:txBody>
        </p:sp>
        <p:sp>
          <p:nvSpPr>
            <p:cNvPr id="20" name="Rectangle 19">
              <a:extLst>
                <a:ext uri="{FF2B5EF4-FFF2-40B4-BE49-F238E27FC236}">
                  <a16:creationId xmlns:a16="http://schemas.microsoft.com/office/drawing/2014/main" id="{56415785-E9D9-612E-D858-2F41A25288FC}"/>
                </a:ext>
              </a:extLst>
            </p:cNvPr>
            <p:cNvSpPr/>
            <p:nvPr/>
          </p:nvSpPr>
          <p:spPr>
            <a:xfrm>
              <a:off x="10192423" y="4217599"/>
              <a:ext cx="1476000" cy="719999"/>
            </a:xfrm>
            <a:prstGeom prst="rect">
              <a:avLst/>
            </a:prstGeom>
            <a:noFill/>
            <a:ln w="19050">
              <a:solidFill>
                <a:srgbClr val="1C7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7B44B"/>
                  </a:solidFill>
                  <a:effectLst/>
                  <a:uLnTx/>
                  <a:uFillTx/>
                  <a:latin typeface="Leelawadee"/>
                  <a:ea typeface="+mn-ea"/>
                  <a:cs typeface="+mn-cs"/>
                </a:rPr>
                <a:t>Action</a:t>
              </a:r>
            </a:p>
          </p:txBody>
        </p:sp>
      </p:grpSp>
      <p:sp>
        <p:nvSpPr>
          <p:cNvPr id="21" name="TextBox 20">
            <a:extLst>
              <a:ext uri="{FF2B5EF4-FFF2-40B4-BE49-F238E27FC236}">
                <a16:creationId xmlns:a16="http://schemas.microsoft.com/office/drawing/2014/main" id="{20D18863-23D0-B996-B1C2-D88380C43D3B}"/>
              </a:ext>
            </a:extLst>
          </p:cNvPr>
          <p:cNvSpPr txBox="1"/>
          <p:nvPr/>
        </p:nvSpPr>
        <p:spPr>
          <a:xfrm>
            <a:off x="866513" y="1308786"/>
            <a:ext cx="9453501" cy="913520"/>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6"/>
                </a:solidFill>
                <a:effectLst/>
                <a:uLnTx/>
                <a:uFillTx/>
                <a:latin typeface="Leelawadee"/>
                <a:ea typeface="+mn-ea"/>
                <a:cs typeface="+mn-cs"/>
              </a:rPr>
              <a:t>The Rural Pact is a formal space and framework to boost cooperation </a:t>
            </a:r>
            <a:r>
              <a:rPr kumimoji="0" lang="en-US" sz="1600" b="0" i="0" u="none" strike="noStrike" kern="1200" cap="none" spc="0" normalizeH="0" baseline="0" noProof="0">
                <a:ln>
                  <a:noFill/>
                </a:ln>
                <a:solidFill>
                  <a:srgbClr val="1C726F"/>
                </a:solidFill>
                <a:effectLst/>
                <a:uLnTx/>
                <a:uFillTx/>
                <a:latin typeface="Leelawadee"/>
                <a:ea typeface="+mn-ea"/>
                <a:cs typeface="+mn-cs"/>
              </a:rPr>
              <a:t>between national, regional and local governments, civil society </a:t>
            </a:r>
            <a:r>
              <a:rPr kumimoji="0" lang="en-US" sz="1600" b="0" i="0" u="none" strike="noStrike" kern="1200" cap="none" spc="0" normalizeH="0" baseline="0" noProof="0" err="1">
                <a:ln>
                  <a:noFill/>
                </a:ln>
                <a:solidFill>
                  <a:srgbClr val="1C726F"/>
                </a:solidFill>
                <a:effectLst/>
                <a:uLnTx/>
                <a:uFillTx/>
                <a:latin typeface="Leelawadee"/>
                <a:ea typeface="+mn-ea"/>
                <a:cs typeface="+mn-cs"/>
              </a:rPr>
              <a:t>organisations</a:t>
            </a:r>
            <a:r>
              <a:rPr kumimoji="0" lang="en-US" sz="1600" b="0" i="0" u="none" strike="noStrike" kern="1200" cap="none" spc="0" normalizeH="0" baseline="0" noProof="0">
                <a:ln>
                  <a:noFill/>
                </a:ln>
                <a:solidFill>
                  <a:srgbClr val="1C726F"/>
                </a:solidFill>
                <a:effectLst/>
                <a:uLnTx/>
                <a:uFillTx/>
                <a:latin typeface="Leelawadee"/>
                <a:ea typeface="+mn-ea"/>
                <a:cs typeface="+mn-cs"/>
              </a:rPr>
              <a:t>, businesses, academics and citizens to act towards the shared goals of the rural vision. </a:t>
            </a:r>
          </a:p>
        </p:txBody>
      </p:sp>
      <p:pic>
        <p:nvPicPr>
          <p:cNvPr id="4" name="Picture 3" descr="A green sign with white text&#10;&#10;Description automatically generated">
            <a:extLst>
              <a:ext uri="{FF2B5EF4-FFF2-40B4-BE49-F238E27FC236}">
                <a16:creationId xmlns:a16="http://schemas.microsoft.com/office/drawing/2014/main" id="{8B90D4B9-7399-58FC-63FB-F7766316F422}"/>
              </a:ext>
            </a:extLst>
          </p:cNvPr>
          <p:cNvPicPr>
            <a:picLocks noChangeAspect="1"/>
          </p:cNvPicPr>
          <p:nvPr/>
        </p:nvPicPr>
        <p:blipFill>
          <a:blip r:embed="rId7" cstate="print">
            <a:extLst>
              <a:ext uri="{28A0092B-C50C-407E-A947-70E740481C1C}">
                <a14:useLocalDpi xmlns:a14="http://schemas.microsoft.com/office/drawing/2010/main" val="0"/>
              </a:ext>
            </a:extLst>
          </a:blip>
          <a:srcRect l="17672"/>
          <a:stretch/>
        </p:blipFill>
        <p:spPr>
          <a:xfrm>
            <a:off x="2776631" y="4076543"/>
            <a:ext cx="895470" cy="572468"/>
          </a:xfrm>
          <a:prstGeom prst="rect">
            <a:avLst/>
          </a:prstGeom>
        </p:spPr>
      </p:pic>
      <p:grpSp>
        <p:nvGrpSpPr>
          <p:cNvPr id="5" name="Group 4">
            <a:extLst>
              <a:ext uri="{FF2B5EF4-FFF2-40B4-BE49-F238E27FC236}">
                <a16:creationId xmlns:a16="http://schemas.microsoft.com/office/drawing/2014/main" id="{6B24A3F9-9BDD-1F70-C5DB-D398AE95E2CA}"/>
              </a:ext>
            </a:extLst>
          </p:cNvPr>
          <p:cNvGrpSpPr>
            <a:grpSpLocks noChangeAspect="1"/>
          </p:cNvGrpSpPr>
          <p:nvPr/>
        </p:nvGrpSpPr>
        <p:grpSpPr>
          <a:xfrm>
            <a:off x="838201" y="6308054"/>
            <a:ext cx="388765" cy="388765"/>
            <a:chOff x="2535751" y="6086471"/>
            <a:chExt cx="515920" cy="515920"/>
          </a:xfrm>
        </p:grpSpPr>
        <p:sp>
          <p:nvSpPr>
            <p:cNvPr id="7" name="Oval 6">
              <a:extLst>
                <a:ext uri="{FF2B5EF4-FFF2-40B4-BE49-F238E27FC236}">
                  <a16:creationId xmlns:a16="http://schemas.microsoft.com/office/drawing/2014/main" id="{4D1DF1C4-855B-0C36-C6A2-DB8246D01BCD}"/>
                </a:ext>
              </a:extLst>
            </p:cNvPr>
            <p:cNvSpPr>
              <a:spLocks noChangeAspect="1"/>
            </p:cNvSpPr>
            <p:nvPr/>
          </p:nvSpPr>
          <p:spPr>
            <a:xfrm>
              <a:off x="2535751" y="6086471"/>
              <a:ext cx="515920" cy="515920"/>
            </a:xfrm>
            <a:prstGeom prst="ellipse">
              <a:avLst/>
            </a:prstGeom>
            <a:solidFill>
              <a:srgbClr val="7CC28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Document with solid fill">
              <a:extLst>
                <a:ext uri="{FF2B5EF4-FFF2-40B4-BE49-F238E27FC236}">
                  <a16:creationId xmlns:a16="http://schemas.microsoft.com/office/drawing/2014/main" id="{438F42B7-143B-3B79-EC88-A38B77065A1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612870" y="6153489"/>
              <a:ext cx="382797" cy="382797"/>
            </a:xfrm>
            <a:prstGeom prst="rect">
              <a:avLst/>
            </a:prstGeom>
          </p:spPr>
        </p:pic>
      </p:grpSp>
      <p:sp>
        <p:nvSpPr>
          <p:cNvPr id="23" name="TextBox 22">
            <a:extLst>
              <a:ext uri="{FF2B5EF4-FFF2-40B4-BE49-F238E27FC236}">
                <a16:creationId xmlns:a16="http://schemas.microsoft.com/office/drawing/2014/main" id="{5F617791-F248-A62F-4F5D-4D3FD1011A1D}"/>
              </a:ext>
            </a:extLst>
          </p:cNvPr>
          <p:cNvSpPr txBox="1"/>
          <p:nvPr/>
        </p:nvSpPr>
        <p:spPr>
          <a:xfrm>
            <a:off x="1285077" y="6371631"/>
            <a:ext cx="7282523" cy="276999"/>
          </a:xfrm>
          <a:prstGeom prst="rect">
            <a:avLst/>
          </a:prstGeom>
          <a:noFill/>
        </p:spPr>
        <p:txBody>
          <a:bodyPr wrap="square">
            <a:spAutoFit/>
          </a:bodyPr>
          <a:lstStyle/>
          <a:p>
            <a:r>
              <a:rPr lang="en-GB" sz="1200">
                <a:solidFill>
                  <a:schemeClr val="tx2"/>
                </a:solidFill>
              </a:rPr>
              <a:t>Rural Pact Proposal</a:t>
            </a:r>
            <a:r>
              <a:rPr lang="en-GB" sz="1050"/>
              <a:t>: </a:t>
            </a:r>
            <a:r>
              <a:rPr lang="en-GB" sz="1200">
                <a:hlinkClick r:id="rId9"/>
              </a:rPr>
              <a:t>https://agriculture.ec.europa.eu/system/files/2022-07/rural-pact-proposal_en.pdf</a:t>
            </a:r>
            <a:r>
              <a:rPr lang="en-GB" sz="1200"/>
              <a:t> </a:t>
            </a:r>
          </a:p>
        </p:txBody>
      </p:sp>
      <p:cxnSp>
        <p:nvCxnSpPr>
          <p:cNvPr id="22" name="Straight Connector 21">
            <a:extLst>
              <a:ext uri="{FF2B5EF4-FFF2-40B4-BE49-F238E27FC236}">
                <a16:creationId xmlns:a16="http://schemas.microsoft.com/office/drawing/2014/main" id="{13B1E2DB-E302-1DD8-9F6C-000EB77B8700}"/>
              </a:ext>
            </a:extLst>
          </p:cNvPr>
          <p:cNvCxnSpPr>
            <a:cxnSpLocks/>
          </p:cNvCxnSpPr>
          <p:nvPr/>
        </p:nvCxnSpPr>
        <p:spPr>
          <a:xfrm>
            <a:off x="6400436" y="2697670"/>
            <a:ext cx="1258893"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158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a:xfrm>
            <a:off x="710259" y="44389"/>
            <a:ext cx="10643541" cy="1293395"/>
          </a:xfrm>
        </p:spPr>
        <p:txBody>
          <a:bodyPr/>
          <a:lstStyle/>
          <a:p>
            <a:r>
              <a:rPr lang="en-US">
                <a:solidFill>
                  <a:srgbClr val="356C62"/>
                </a:solidFill>
              </a:rPr>
              <a:t>The Rural Pact</a:t>
            </a:r>
            <a:r>
              <a:rPr lang="pl-PL">
                <a:solidFill>
                  <a:srgbClr val="356C62"/>
                </a:solidFill>
              </a:rPr>
              <a:t> building blocks</a:t>
            </a:r>
            <a:endParaRPr lang="en-BE">
              <a:solidFill>
                <a:srgbClr val="356C62"/>
              </a:solidFill>
            </a:endParaRPr>
          </a:p>
        </p:txBody>
      </p:sp>
      <p:sp>
        <p:nvSpPr>
          <p:cNvPr id="108" name="AutoShape 2" descr="Rural Pact Coordination Group 21 June 2023 group photo">
            <a:extLst>
              <a:ext uri="{FF2B5EF4-FFF2-40B4-BE49-F238E27FC236}">
                <a16:creationId xmlns:a16="http://schemas.microsoft.com/office/drawing/2014/main" id="{49FDACA9-89BC-2C97-343C-68F612A7E4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grpSp>
        <p:nvGrpSpPr>
          <p:cNvPr id="16" name="Group 15">
            <a:extLst>
              <a:ext uri="{FF2B5EF4-FFF2-40B4-BE49-F238E27FC236}">
                <a16:creationId xmlns:a16="http://schemas.microsoft.com/office/drawing/2014/main" id="{B6C702EA-FF7F-53C9-32C6-4F75D4BAF898}"/>
              </a:ext>
            </a:extLst>
          </p:cNvPr>
          <p:cNvGrpSpPr/>
          <p:nvPr/>
        </p:nvGrpSpPr>
        <p:grpSpPr>
          <a:xfrm>
            <a:off x="710259" y="6072433"/>
            <a:ext cx="8998220" cy="462120"/>
            <a:chOff x="697252" y="6095722"/>
            <a:chExt cx="8998220" cy="462120"/>
          </a:xfrm>
        </p:grpSpPr>
        <p:pic>
          <p:nvPicPr>
            <p:cNvPr id="7" name="Graphic 6" descr="World outline">
              <a:extLst>
                <a:ext uri="{FF2B5EF4-FFF2-40B4-BE49-F238E27FC236}">
                  <a16:creationId xmlns:a16="http://schemas.microsoft.com/office/drawing/2014/main" id="{165B4638-40AE-8BAC-1136-6FB09D45B4C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97252" y="6095722"/>
              <a:ext cx="462120" cy="462120"/>
            </a:xfrm>
            <a:prstGeom prst="rect">
              <a:avLst/>
            </a:prstGeom>
          </p:spPr>
        </p:pic>
        <p:sp>
          <p:nvSpPr>
            <p:cNvPr id="8" name="TextBox 7">
              <a:extLst>
                <a:ext uri="{FF2B5EF4-FFF2-40B4-BE49-F238E27FC236}">
                  <a16:creationId xmlns:a16="http://schemas.microsoft.com/office/drawing/2014/main" id="{9AF33442-766E-DD0E-D2B3-10B91760D0D0}"/>
                </a:ext>
              </a:extLst>
            </p:cNvPr>
            <p:cNvSpPr txBox="1"/>
            <p:nvPr/>
          </p:nvSpPr>
          <p:spPr>
            <a:xfrm>
              <a:off x="1159372" y="6172893"/>
              <a:ext cx="8536100" cy="307777"/>
            </a:xfrm>
            <a:prstGeom prst="rect">
              <a:avLst/>
            </a:prstGeom>
            <a:noFill/>
          </p:spPr>
          <p:txBody>
            <a:bodyPr wrap="square">
              <a:spAutoFit/>
            </a:bodyPr>
            <a:lstStyle/>
            <a:p>
              <a:r>
                <a:rPr lang="en-GB" sz="1400" b="1">
                  <a:solidFill>
                    <a:schemeClr val="accent5"/>
                  </a:solidFill>
                </a:rPr>
                <a:t>Become a member of the Rural Pact</a:t>
              </a:r>
              <a:r>
                <a:rPr lang="en-GB" sz="1400"/>
                <a:t>: </a:t>
              </a:r>
              <a:r>
                <a:rPr lang="en-GB" sz="1400">
                  <a:hlinkClick r:id="rId4"/>
                </a:rPr>
                <a:t>https://ruralpact.rural-vision.europa.eu/become-member_en</a:t>
              </a:r>
              <a:r>
                <a:rPr lang="en-GB" sz="1400"/>
                <a:t> </a:t>
              </a:r>
            </a:p>
          </p:txBody>
        </p:sp>
      </p:grpSp>
      <p:grpSp>
        <p:nvGrpSpPr>
          <p:cNvPr id="17" name="Group 16">
            <a:extLst>
              <a:ext uri="{FF2B5EF4-FFF2-40B4-BE49-F238E27FC236}">
                <a16:creationId xmlns:a16="http://schemas.microsoft.com/office/drawing/2014/main" id="{640FE918-5372-8A16-DF78-D2E005FE7C9C}"/>
              </a:ext>
            </a:extLst>
          </p:cNvPr>
          <p:cNvGrpSpPr/>
          <p:nvPr/>
        </p:nvGrpSpPr>
        <p:grpSpPr>
          <a:xfrm>
            <a:off x="1158468" y="1828799"/>
            <a:ext cx="9875063" cy="2713285"/>
            <a:chOff x="2871284" y="2054499"/>
            <a:chExt cx="7751143" cy="2129714"/>
          </a:xfrm>
        </p:grpSpPr>
        <p:sp>
          <p:nvSpPr>
            <p:cNvPr id="5" name="Rectangle 4">
              <a:extLst>
                <a:ext uri="{FF2B5EF4-FFF2-40B4-BE49-F238E27FC236}">
                  <a16:creationId xmlns:a16="http://schemas.microsoft.com/office/drawing/2014/main" id="{1E50BD7C-CA24-46F1-0251-D85A4FA70CAB}"/>
                </a:ext>
              </a:extLst>
            </p:cNvPr>
            <p:cNvSpPr/>
            <p:nvPr/>
          </p:nvSpPr>
          <p:spPr>
            <a:xfrm>
              <a:off x="2871284" y="2054499"/>
              <a:ext cx="2426878" cy="2129714"/>
            </a:xfrm>
            <a:prstGeom prst="rect">
              <a:avLst/>
            </a:prstGeom>
            <a:noFill/>
            <a:ln w="19050">
              <a:solidFill>
                <a:srgbClr val="1C726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56D64"/>
                  </a:solidFill>
                  <a:effectLst/>
                  <a:uLnTx/>
                  <a:uFillTx/>
                  <a:latin typeface="Leelawadee"/>
                  <a:ea typeface="+mn-ea"/>
                  <a:cs typeface="+mn-cs"/>
                </a:rPr>
                <a:t>Rural </a:t>
              </a:r>
              <a:r>
                <a:rPr lang="en-GB" sz="1600" b="1">
                  <a:solidFill>
                    <a:srgbClr val="356D64"/>
                  </a:solidFill>
                  <a:latin typeface="Leelawadee"/>
                </a:rPr>
                <a:t>P</a:t>
              </a:r>
              <a:r>
                <a:rPr kumimoji="0" lang="en-GB" sz="1600" b="1" i="0" u="none" strike="noStrike" kern="1200" cap="none" spc="0" normalizeH="0" baseline="0" noProof="0">
                  <a:ln>
                    <a:noFill/>
                  </a:ln>
                  <a:solidFill>
                    <a:srgbClr val="356D64"/>
                  </a:solidFill>
                  <a:effectLst/>
                  <a:uLnTx/>
                  <a:uFillTx/>
                  <a:latin typeface="Leelawadee"/>
                  <a:ea typeface="+mn-ea"/>
                  <a:cs typeface="+mn-cs"/>
                </a:rPr>
                <a:t>act </a:t>
              </a:r>
              <a:r>
                <a:rPr lang="en-GB" sz="1600" b="1">
                  <a:solidFill>
                    <a:srgbClr val="356D64"/>
                  </a:solidFill>
                  <a:latin typeface="Leelawadee"/>
                </a:rPr>
                <a:t>S</a:t>
              </a:r>
              <a:r>
                <a:rPr kumimoji="0" lang="en-GB" sz="1600" b="1" i="0" u="none" strike="noStrike" kern="1200" cap="none" spc="0" normalizeH="0" baseline="0" noProof="0">
                  <a:ln>
                    <a:noFill/>
                  </a:ln>
                  <a:solidFill>
                    <a:srgbClr val="356D64"/>
                  </a:solidFill>
                  <a:effectLst/>
                  <a:uLnTx/>
                  <a:uFillTx/>
                  <a:latin typeface="Leelawadee"/>
                  <a:ea typeface="+mn-ea"/>
                  <a:cs typeface="+mn-cs"/>
                </a:rPr>
                <a:t>upport </a:t>
              </a:r>
              <a:r>
                <a:rPr lang="en-GB" sz="1600" b="1">
                  <a:solidFill>
                    <a:srgbClr val="356D64"/>
                  </a:solidFill>
                  <a:latin typeface="Leelawadee"/>
                </a:rPr>
                <a:t>O</a:t>
              </a:r>
              <a:r>
                <a:rPr kumimoji="0" lang="en-GB" sz="1600" b="1" i="0" u="none" strike="noStrike" kern="1200" cap="none" spc="0" normalizeH="0" baseline="0" noProof="0">
                  <a:ln>
                    <a:noFill/>
                  </a:ln>
                  <a:solidFill>
                    <a:srgbClr val="356D64"/>
                  </a:solidFill>
                  <a:effectLst/>
                  <a:uLnTx/>
                  <a:uFillTx/>
                  <a:latin typeface="Leelawadee"/>
                  <a:ea typeface="+mn-ea"/>
                  <a:cs typeface="+mn-cs"/>
                </a:rPr>
                <a:t>ffice</a:t>
              </a:r>
              <a:endParaRPr lang="en-GB" sz="1600" b="1">
                <a:solidFill>
                  <a:srgbClr val="356D64"/>
                </a:solidFill>
                <a:latin typeface="Leelawadee"/>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lang="pl-PL" sz="1400" err="1">
                  <a:solidFill>
                    <a:srgbClr val="F7B44B"/>
                  </a:solidFill>
                  <a:latin typeface="Leelawadee"/>
                </a:rPr>
                <a:t>since</a:t>
              </a:r>
              <a:r>
                <a:rPr lang="pl-PL" sz="1400">
                  <a:solidFill>
                    <a:srgbClr val="F7B44B"/>
                  </a:solidFill>
                  <a:latin typeface="Leelawadee"/>
                </a:rPr>
                <a:t> </a:t>
              </a:r>
              <a:r>
                <a:rPr lang="en-GB" sz="1400" noProof="0">
                  <a:solidFill>
                    <a:srgbClr val="F7B44B"/>
                  </a:solidFill>
                  <a:latin typeface="Leelawadee"/>
                </a:rPr>
                <a:t>December</a:t>
              </a:r>
              <a:r>
                <a:rPr lang="fr-BE" sz="1400">
                  <a:solidFill>
                    <a:srgbClr val="F7B44B"/>
                  </a:solidFill>
                  <a:latin typeface="Leelawadee"/>
                </a:rPr>
                <a:t> 2022</a:t>
              </a:r>
              <a:endParaRPr kumimoji="0" lang="en-GB" sz="1400" i="0" u="none" strike="noStrike" kern="1200" cap="none" spc="0" normalizeH="0" baseline="0" noProof="0">
                <a:ln>
                  <a:noFill/>
                </a:ln>
                <a:solidFill>
                  <a:srgbClr val="1C726F"/>
                </a:solidFill>
                <a:effectLst/>
                <a:uLnTx/>
                <a:uFillTx/>
                <a:latin typeface="Leelawadee"/>
                <a:ea typeface="+mn-ea"/>
                <a:cs typeface="+mn-cs"/>
              </a:endParaRPr>
            </a:p>
          </p:txBody>
        </p:sp>
        <p:grpSp>
          <p:nvGrpSpPr>
            <p:cNvPr id="11" name="Group 10">
              <a:extLst>
                <a:ext uri="{FF2B5EF4-FFF2-40B4-BE49-F238E27FC236}">
                  <a16:creationId xmlns:a16="http://schemas.microsoft.com/office/drawing/2014/main" id="{E3A79B8E-9B44-A3D3-3665-8EE2E3C9900B}"/>
                </a:ext>
              </a:extLst>
            </p:cNvPr>
            <p:cNvGrpSpPr/>
            <p:nvPr/>
          </p:nvGrpSpPr>
          <p:grpSpPr>
            <a:xfrm>
              <a:off x="5498718" y="2054499"/>
              <a:ext cx="2447507" cy="2129712"/>
              <a:chOff x="4634305" y="2916334"/>
              <a:chExt cx="2447507" cy="2129712"/>
            </a:xfrm>
          </p:grpSpPr>
          <p:pic>
            <p:nvPicPr>
              <p:cNvPr id="109" name="Picture 108">
                <a:extLst>
                  <a:ext uri="{FF2B5EF4-FFF2-40B4-BE49-F238E27FC236}">
                    <a16:creationId xmlns:a16="http://schemas.microsoft.com/office/drawing/2014/main" id="{62D50025-980C-0233-6482-FB0947209CF4}"/>
                  </a:ext>
                </a:extLst>
              </p:cNvPr>
              <p:cNvPicPr>
                <a:picLocks noChangeAspect="1"/>
              </p:cNvPicPr>
              <p:nvPr/>
            </p:nvPicPr>
            <p:blipFill>
              <a:blip r:embed="rId5"/>
              <a:srcRect l="3321" t="1137" r="2652" b="12873"/>
              <a:stretch/>
            </p:blipFill>
            <p:spPr>
              <a:xfrm>
                <a:off x="4634305" y="3873835"/>
                <a:ext cx="2438400" cy="1170737"/>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F12BA0DA-C9CD-998E-482E-8B9318EB122F}"/>
                  </a:ext>
                </a:extLst>
              </p:cNvPr>
              <p:cNvSpPr/>
              <p:nvPr/>
            </p:nvSpPr>
            <p:spPr>
              <a:xfrm>
                <a:off x="4643412" y="2916334"/>
                <a:ext cx="2438400" cy="2129712"/>
              </a:xfrm>
              <a:prstGeom prst="rect">
                <a:avLst/>
              </a:prstGeom>
              <a:noFill/>
              <a:ln w="19050">
                <a:solidFill>
                  <a:srgbClr val="1C726F"/>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56D64"/>
                    </a:solidFill>
                    <a:effectLst/>
                    <a:uLnTx/>
                    <a:uFillTx/>
                    <a:latin typeface="Leelawadee"/>
                    <a:ea typeface="+mn-ea"/>
                    <a:cs typeface="+mn-cs"/>
                  </a:rPr>
                  <a:t>Rural </a:t>
                </a:r>
                <a:r>
                  <a:rPr lang="en-GB" sz="1600" b="1">
                    <a:solidFill>
                      <a:srgbClr val="356D64"/>
                    </a:solidFill>
                    <a:latin typeface="Leelawadee"/>
                  </a:rPr>
                  <a:t>P</a:t>
                </a:r>
                <a:r>
                  <a:rPr kumimoji="0" lang="en-GB" sz="1600" b="1" i="0" u="none" strike="noStrike" kern="1200" cap="none" spc="0" normalizeH="0" baseline="0" noProof="0">
                    <a:ln>
                      <a:noFill/>
                    </a:ln>
                    <a:solidFill>
                      <a:srgbClr val="356D64"/>
                    </a:solidFill>
                    <a:effectLst/>
                    <a:uLnTx/>
                    <a:uFillTx/>
                    <a:latin typeface="Leelawadee"/>
                    <a:ea typeface="+mn-ea"/>
                    <a:cs typeface="+mn-cs"/>
                  </a:rPr>
                  <a:t>act Coordination Group</a:t>
                </a:r>
                <a:r>
                  <a:rPr lang="en-GB" sz="1600" b="1">
                    <a:solidFill>
                      <a:srgbClr val="356D64"/>
                    </a:solidFill>
                    <a:latin typeface="Leelawadee"/>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lang="pl-PL" sz="1400">
                    <a:solidFill>
                      <a:srgbClr val="F7B44B"/>
                    </a:solidFill>
                    <a:latin typeface="Leelawadee"/>
                  </a:rPr>
                  <a:t>since </a:t>
                </a:r>
                <a:r>
                  <a:rPr lang="fr-BE" sz="1400">
                    <a:solidFill>
                      <a:srgbClr val="F7B44B"/>
                    </a:solidFill>
                    <a:latin typeface="Leelawadee"/>
                  </a:rPr>
                  <a:t>June 2023</a:t>
                </a:r>
                <a:endParaRPr kumimoji="0" lang="en-GB" sz="1400" i="0" u="none" strike="noStrike" kern="1200" cap="none" spc="0" normalizeH="0" baseline="0" noProof="0">
                  <a:ln>
                    <a:noFill/>
                  </a:ln>
                  <a:solidFill>
                    <a:srgbClr val="1C726F"/>
                  </a:solidFill>
                  <a:effectLst/>
                  <a:uLnTx/>
                  <a:uFillTx/>
                  <a:latin typeface="Leelawadee"/>
                  <a:ea typeface="+mn-ea"/>
                  <a:cs typeface="+mn-cs"/>
                </a:endParaRPr>
              </a:p>
            </p:txBody>
          </p:sp>
        </p:grpSp>
        <p:sp>
          <p:nvSpPr>
            <p:cNvPr id="9" name="Rectangle 8">
              <a:extLst>
                <a:ext uri="{FF2B5EF4-FFF2-40B4-BE49-F238E27FC236}">
                  <a16:creationId xmlns:a16="http://schemas.microsoft.com/office/drawing/2014/main" id="{C887F699-4580-4532-5516-89E2C7E464DB}"/>
                </a:ext>
              </a:extLst>
            </p:cNvPr>
            <p:cNvSpPr/>
            <p:nvPr/>
          </p:nvSpPr>
          <p:spPr>
            <a:xfrm>
              <a:off x="8195549" y="2054499"/>
              <a:ext cx="2426878" cy="2129713"/>
            </a:xfrm>
            <a:prstGeom prst="rect">
              <a:avLst/>
            </a:prstGeom>
            <a:noFill/>
            <a:ln w="19050">
              <a:solidFill>
                <a:srgbClr val="1C726F"/>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a:ln>
                    <a:noFill/>
                  </a:ln>
                  <a:solidFill>
                    <a:srgbClr val="356D64"/>
                  </a:solidFill>
                  <a:effectLst/>
                  <a:uLnTx/>
                  <a:uFillTx/>
                  <a:latin typeface="Leelawadee"/>
                  <a:ea typeface="+mn-ea"/>
                  <a:cs typeface="+mn-cs"/>
                </a:rPr>
                <a:t>Rural Pact </a:t>
              </a:r>
              <a:r>
                <a:rPr kumimoji="0" lang="en-GB" sz="1600" b="1" i="0" u="none" strike="noStrike" kern="1200" cap="none" spc="0" normalizeH="0" baseline="0" noProof="0">
                  <a:ln>
                    <a:noFill/>
                  </a:ln>
                  <a:solidFill>
                    <a:srgbClr val="356D64"/>
                  </a:solidFill>
                  <a:effectLst/>
                  <a:uLnTx/>
                  <a:uFillTx/>
                  <a:latin typeface="Leelawadee"/>
                  <a:ea typeface="+mn-ea"/>
                  <a:cs typeface="+mn-cs"/>
                </a:rPr>
                <a:t>community</a:t>
              </a:r>
              <a:r>
                <a:rPr kumimoji="0" lang="fr-BE" sz="1600" b="1" i="0" u="none" strike="noStrike" kern="1200" cap="none" spc="0" normalizeH="0" baseline="0" noProof="0">
                  <a:ln>
                    <a:noFill/>
                  </a:ln>
                  <a:solidFill>
                    <a:srgbClr val="356D64"/>
                  </a:solidFill>
                  <a:effectLst/>
                  <a:uLnTx/>
                  <a:uFillTx/>
                  <a:latin typeface="Leelawadee"/>
                  <a:ea typeface="+mn-ea"/>
                  <a:cs typeface="+mn-cs"/>
                </a:rPr>
                <a:t> platform</a:t>
              </a:r>
              <a:endParaRPr lang="fr-BE" sz="1600" b="1">
                <a:solidFill>
                  <a:srgbClr val="356D64"/>
                </a:solidFill>
                <a:latin typeface="Leelawadee"/>
              </a:endParaRPr>
            </a:p>
            <a:p>
              <a:pPr marL="0" marR="0" lvl="0" indent="0" algn="ctr" defTabSz="914400" rtl="0" eaLnBrk="1" fontAlgn="auto" latinLnBrk="0" hangingPunct="1">
                <a:lnSpc>
                  <a:spcPct val="100000"/>
                </a:lnSpc>
                <a:spcBef>
                  <a:spcPts val="600"/>
                </a:spcBef>
                <a:buClrTx/>
                <a:buSzTx/>
                <a:buFontTx/>
                <a:buNone/>
                <a:tabLst/>
                <a:defRPr/>
              </a:pPr>
              <a:r>
                <a:rPr lang="pl-PL" sz="1400">
                  <a:solidFill>
                    <a:srgbClr val="F7B44B"/>
                  </a:solidFill>
                  <a:latin typeface="Leelawadee"/>
                </a:rPr>
                <a:t>since </a:t>
              </a:r>
              <a:r>
                <a:rPr lang="fr-BE" sz="1400">
                  <a:solidFill>
                    <a:srgbClr val="F7B44B"/>
                  </a:solidFill>
                  <a:latin typeface="Leelawadee"/>
                </a:rPr>
                <a:t>June 2023</a:t>
              </a:r>
              <a:endParaRPr kumimoji="0" lang="en-GB" sz="1400" i="0" u="none" strike="noStrike" kern="1200" cap="none" spc="0" normalizeH="0" baseline="0" noProof="0">
                <a:ln>
                  <a:noFill/>
                </a:ln>
                <a:solidFill>
                  <a:srgbClr val="1C726F"/>
                </a:solidFill>
                <a:effectLst/>
                <a:uLnTx/>
                <a:uFillTx/>
                <a:latin typeface="Leelawadee"/>
                <a:ea typeface="+mn-ea"/>
                <a:cs typeface="+mn-cs"/>
              </a:endParaRPr>
            </a:p>
          </p:txBody>
        </p:sp>
      </p:grpSp>
      <p:pic>
        <p:nvPicPr>
          <p:cNvPr id="10" name="Picture 9">
            <a:extLst>
              <a:ext uri="{FF2B5EF4-FFF2-40B4-BE49-F238E27FC236}">
                <a16:creationId xmlns:a16="http://schemas.microsoft.com/office/drawing/2014/main" id="{4D9C8B36-ED25-F45E-9AD8-A3EB8D069B00}"/>
              </a:ext>
            </a:extLst>
          </p:cNvPr>
          <p:cNvPicPr>
            <a:picLocks noChangeAspect="1"/>
          </p:cNvPicPr>
          <p:nvPr/>
        </p:nvPicPr>
        <p:blipFill>
          <a:blip r:embed="rId6"/>
          <a:srcRect b="5260"/>
          <a:stretch/>
        </p:blipFill>
        <p:spPr>
          <a:xfrm>
            <a:off x="7987654" y="2889979"/>
            <a:ext cx="2999878" cy="1630259"/>
          </a:xfrm>
          <a:prstGeom prst="rect">
            <a:avLst/>
          </a:prstGeom>
        </p:spPr>
      </p:pic>
      <p:sp>
        <p:nvSpPr>
          <p:cNvPr id="15" name="L-Shape 14">
            <a:extLst>
              <a:ext uri="{FF2B5EF4-FFF2-40B4-BE49-F238E27FC236}">
                <a16:creationId xmlns:a16="http://schemas.microsoft.com/office/drawing/2014/main" id="{E9EEA5D9-2C78-A1B5-43D0-C0AC08DEC9FA}"/>
              </a:ext>
            </a:extLst>
          </p:cNvPr>
          <p:cNvSpPr>
            <a:spLocks noChangeAspect="1"/>
          </p:cNvSpPr>
          <p:nvPr/>
        </p:nvSpPr>
        <p:spPr>
          <a:xfrm rot="13510716">
            <a:off x="1204139" y="4766909"/>
            <a:ext cx="220519" cy="220519"/>
          </a:xfrm>
          <a:prstGeom prst="corner">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B5A3A6B-B61C-FE5B-AC25-944F91A78286}"/>
              </a:ext>
            </a:extLst>
          </p:cNvPr>
          <p:cNvSpPr txBox="1"/>
          <p:nvPr/>
        </p:nvSpPr>
        <p:spPr>
          <a:xfrm>
            <a:off x="1497622" y="4721238"/>
            <a:ext cx="1228046" cy="307777"/>
          </a:xfrm>
          <a:prstGeom prst="rect">
            <a:avLst/>
          </a:prstGeom>
          <a:noFill/>
        </p:spPr>
        <p:txBody>
          <a:bodyPr wrap="square">
            <a:spAutoFit/>
          </a:bodyPr>
          <a:lstStyle/>
          <a:p>
            <a:r>
              <a:rPr lang="en-GB" sz="1400" b="1">
                <a:solidFill>
                  <a:schemeClr val="accent5"/>
                </a:solidFill>
              </a:rPr>
              <a:t>More </a:t>
            </a:r>
            <a:r>
              <a:rPr lang="en-GB" sz="1400" b="1">
                <a:solidFill>
                  <a:schemeClr val="accent5"/>
                </a:solidFill>
                <a:hlinkClick r:id="rId7"/>
              </a:rPr>
              <a:t>info</a:t>
            </a:r>
            <a:endParaRPr lang="en-GB" sz="1400"/>
          </a:p>
        </p:txBody>
      </p:sp>
      <p:sp>
        <p:nvSpPr>
          <p:cNvPr id="19" name="L-Shape 18">
            <a:extLst>
              <a:ext uri="{FF2B5EF4-FFF2-40B4-BE49-F238E27FC236}">
                <a16:creationId xmlns:a16="http://schemas.microsoft.com/office/drawing/2014/main" id="{3E8C1D03-DB61-3AC7-721A-412A0377B21A}"/>
              </a:ext>
            </a:extLst>
          </p:cNvPr>
          <p:cNvSpPr>
            <a:spLocks noChangeAspect="1"/>
          </p:cNvSpPr>
          <p:nvPr/>
        </p:nvSpPr>
        <p:spPr>
          <a:xfrm rot="13510716">
            <a:off x="4574471" y="4743576"/>
            <a:ext cx="220519" cy="220519"/>
          </a:xfrm>
          <a:prstGeom prst="corner">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4BC494A-220F-C6A0-A9DC-06667D16E2D1}"/>
              </a:ext>
            </a:extLst>
          </p:cNvPr>
          <p:cNvSpPr txBox="1"/>
          <p:nvPr/>
        </p:nvSpPr>
        <p:spPr>
          <a:xfrm>
            <a:off x="4867954" y="4697905"/>
            <a:ext cx="1228046" cy="307777"/>
          </a:xfrm>
          <a:prstGeom prst="rect">
            <a:avLst/>
          </a:prstGeom>
          <a:noFill/>
        </p:spPr>
        <p:txBody>
          <a:bodyPr wrap="square">
            <a:spAutoFit/>
          </a:bodyPr>
          <a:lstStyle/>
          <a:p>
            <a:r>
              <a:rPr lang="en-GB" sz="1400" b="1">
                <a:solidFill>
                  <a:schemeClr val="accent5"/>
                </a:solidFill>
              </a:rPr>
              <a:t>More </a:t>
            </a:r>
            <a:r>
              <a:rPr lang="en-GB" sz="1400" b="1">
                <a:solidFill>
                  <a:schemeClr val="accent5"/>
                </a:solidFill>
                <a:hlinkClick r:id="rId8"/>
              </a:rPr>
              <a:t>info</a:t>
            </a:r>
            <a:endParaRPr lang="en-GB" sz="1400"/>
          </a:p>
        </p:txBody>
      </p:sp>
      <p:sp>
        <p:nvSpPr>
          <p:cNvPr id="21" name="L-Shape 20">
            <a:extLst>
              <a:ext uri="{FF2B5EF4-FFF2-40B4-BE49-F238E27FC236}">
                <a16:creationId xmlns:a16="http://schemas.microsoft.com/office/drawing/2014/main" id="{C4EE8E78-E05C-A9DB-EC8F-4D9C0E6958FA}"/>
              </a:ext>
            </a:extLst>
          </p:cNvPr>
          <p:cNvSpPr>
            <a:spLocks noChangeAspect="1"/>
          </p:cNvSpPr>
          <p:nvPr/>
        </p:nvSpPr>
        <p:spPr>
          <a:xfrm rot="13510716">
            <a:off x="8033324" y="4737341"/>
            <a:ext cx="220519" cy="220519"/>
          </a:xfrm>
          <a:prstGeom prst="corner">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F7BF0FCD-CCE2-A1D2-6BC2-EBF48A994390}"/>
              </a:ext>
            </a:extLst>
          </p:cNvPr>
          <p:cNvSpPr txBox="1"/>
          <p:nvPr/>
        </p:nvSpPr>
        <p:spPr>
          <a:xfrm>
            <a:off x="8326807" y="4691670"/>
            <a:ext cx="1228046" cy="307777"/>
          </a:xfrm>
          <a:prstGeom prst="rect">
            <a:avLst/>
          </a:prstGeom>
          <a:noFill/>
        </p:spPr>
        <p:txBody>
          <a:bodyPr wrap="square">
            <a:spAutoFit/>
          </a:bodyPr>
          <a:lstStyle/>
          <a:p>
            <a:r>
              <a:rPr lang="en-GB" sz="1400" b="1">
                <a:solidFill>
                  <a:schemeClr val="accent5"/>
                </a:solidFill>
              </a:rPr>
              <a:t>More </a:t>
            </a:r>
            <a:r>
              <a:rPr lang="en-GB" sz="1400" b="1">
                <a:solidFill>
                  <a:schemeClr val="accent5"/>
                </a:solidFill>
                <a:hlinkClick r:id="rId9"/>
              </a:rPr>
              <a:t>info</a:t>
            </a:r>
            <a:endParaRPr lang="en-GB" sz="1400"/>
          </a:p>
        </p:txBody>
      </p:sp>
      <p:pic>
        <p:nvPicPr>
          <p:cNvPr id="4" name="Picture 3" descr="A screenshot of a computer&#10;&#10;AI-generated content may be incorrect.">
            <a:extLst>
              <a:ext uri="{FF2B5EF4-FFF2-40B4-BE49-F238E27FC236}">
                <a16:creationId xmlns:a16="http://schemas.microsoft.com/office/drawing/2014/main" id="{34F849F4-4317-BB99-F7B8-54F582024845}"/>
              </a:ext>
            </a:extLst>
          </p:cNvPr>
          <p:cNvPicPr>
            <a:picLocks noChangeAspect="1"/>
          </p:cNvPicPr>
          <p:nvPr/>
        </p:nvPicPr>
        <p:blipFill>
          <a:blip r:embed="rId10"/>
          <a:stretch>
            <a:fillRect/>
          </a:stretch>
        </p:blipFill>
        <p:spPr>
          <a:xfrm>
            <a:off x="1405169" y="2945304"/>
            <a:ext cx="2640998" cy="1491535"/>
          </a:xfrm>
          <a:prstGeom prst="rect">
            <a:avLst/>
          </a:prstGeom>
        </p:spPr>
      </p:pic>
    </p:spTree>
    <p:extLst>
      <p:ext uri="{BB962C8B-B14F-4D97-AF65-F5344CB8AC3E}">
        <p14:creationId xmlns:p14="http://schemas.microsoft.com/office/powerpoint/2010/main" val="1263773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944E-6823-0F79-F20B-4A2FD0C4834D}"/>
              </a:ext>
            </a:extLst>
          </p:cNvPr>
          <p:cNvSpPr>
            <a:spLocks noGrp="1"/>
          </p:cNvSpPr>
          <p:nvPr>
            <p:ph type="title"/>
          </p:nvPr>
        </p:nvSpPr>
        <p:spPr/>
        <p:txBody>
          <a:bodyPr/>
          <a:lstStyle/>
          <a:p>
            <a:r>
              <a:rPr lang="en-GB">
                <a:solidFill>
                  <a:srgbClr val="1C726F"/>
                </a:solidFill>
              </a:rPr>
              <a:t>The Rural Pact Support Office</a:t>
            </a:r>
          </a:p>
        </p:txBody>
      </p:sp>
      <p:sp>
        <p:nvSpPr>
          <p:cNvPr id="17" name="Rectangle: Rounded Corners 16">
            <a:extLst>
              <a:ext uri="{FF2B5EF4-FFF2-40B4-BE49-F238E27FC236}">
                <a16:creationId xmlns:a16="http://schemas.microsoft.com/office/drawing/2014/main" id="{D3905526-57AA-7A19-36AD-D6345149F99A}"/>
              </a:ext>
            </a:extLst>
          </p:cNvPr>
          <p:cNvSpPr/>
          <p:nvPr/>
        </p:nvSpPr>
        <p:spPr>
          <a:xfrm>
            <a:off x="1252602" y="1741244"/>
            <a:ext cx="9686795" cy="859891"/>
          </a:xfrm>
          <a:prstGeom prst="roundRect">
            <a:avLst>
              <a:gd name="adj" fmla="val 3973"/>
            </a:avLst>
          </a:prstGeom>
          <a:noFill/>
          <a:ln w="19050">
            <a:solidFill>
              <a:srgbClr val="1C7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1C726F"/>
                </a:solidFill>
              </a:rPr>
              <a:t>The Rural Pact</a:t>
            </a:r>
          </a:p>
        </p:txBody>
      </p:sp>
      <p:sp>
        <p:nvSpPr>
          <p:cNvPr id="19" name="Rectangle: Rounded Corners 18">
            <a:extLst>
              <a:ext uri="{FF2B5EF4-FFF2-40B4-BE49-F238E27FC236}">
                <a16:creationId xmlns:a16="http://schemas.microsoft.com/office/drawing/2014/main" id="{90BB9C89-8944-B58B-1326-C9FEAF947727}"/>
              </a:ext>
            </a:extLst>
          </p:cNvPr>
          <p:cNvSpPr/>
          <p:nvPr/>
        </p:nvSpPr>
        <p:spPr>
          <a:xfrm>
            <a:off x="1218590" y="2954731"/>
            <a:ext cx="4791685" cy="897389"/>
          </a:xfrm>
          <a:prstGeom prst="roundRect">
            <a:avLst>
              <a:gd name="adj" fmla="val 0"/>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6"/>
                </a:solidFill>
              </a:rPr>
              <a:t>Rural Pact Coordination Group</a:t>
            </a:r>
          </a:p>
        </p:txBody>
      </p:sp>
      <p:sp>
        <p:nvSpPr>
          <p:cNvPr id="21" name="Rectangle: Rounded Corners 20">
            <a:extLst>
              <a:ext uri="{FF2B5EF4-FFF2-40B4-BE49-F238E27FC236}">
                <a16:creationId xmlns:a16="http://schemas.microsoft.com/office/drawing/2014/main" id="{05424808-3619-5AFB-D878-8305886362E8}"/>
              </a:ext>
            </a:extLst>
          </p:cNvPr>
          <p:cNvSpPr/>
          <p:nvPr/>
        </p:nvSpPr>
        <p:spPr>
          <a:xfrm>
            <a:off x="6181725" y="2954731"/>
            <a:ext cx="4757672" cy="897389"/>
          </a:xfrm>
          <a:prstGeom prst="roundRect">
            <a:avLst>
              <a:gd name="adj" fmla="val 0"/>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5"/>
                </a:solidFill>
              </a:rPr>
              <a:t>Rural Pact Support Office</a:t>
            </a:r>
          </a:p>
        </p:txBody>
      </p:sp>
      <p:sp>
        <p:nvSpPr>
          <p:cNvPr id="25" name="TextBox 24">
            <a:extLst>
              <a:ext uri="{FF2B5EF4-FFF2-40B4-BE49-F238E27FC236}">
                <a16:creationId xmlns:a16="http://schemas.microsoft.com/office/drawing/2014/main" id="{08D78D67-A192-83B5-1D78-943642D78AB9}"/>
              </a:ext>
            </a:extLst>
          </p:cNvPr>
          <p:cNvSpPr txBox="1"/>
          <p:nvPr/>
        </p:nvSpPr>
        <p:spPr>
          <a:xfrm>
            <a:off x="1252603" y="4063793"/>
            <a:ext cx="3830618" cy="887679"/>
          </a:xfrm>
          <a:prstGeom prst="rect">
            <a:avLst/>
          </a:prstGeom>
          <a:noFill/>
        </p:spPr>
        <p:txBody>
          <a:bodyPr wrap="square" rtlCol="0">
            <a:spAutoFit/>
          </a:bodyPr>
          <a:lstStyle/>
          <a:p>
            <a:pPr marL="285750" indent="-285750">
              <a:lnSpc>
                <a:spcPct val="114000"/>
              </a:lnSpc>
              <a:spcBef>
                <a:spcPts val="300"/>
              </a:spcBef>
              <a:spcAft>
                <a:spcPts val="300"/>
              </a:spcAft>
              <a:buClr>
                <a:srgbClr val="F7B44B"/>
              </a:buClr>
              <a:buFont typeface="Leelawadee" panose="020B0502040204020203" pitchFamily="34" charset="-34"/>
              <a:buChar char="&gt;"/>
            </a:pPr>
            <a:r>
              <a:rPr lang="en-GB" sz="1400"/>
              <a:t>Informal group steering the Rural Pact process</a:t>
            </a:r>
          </a:p>
          <a:p>
            <a:pPr marL="285750" indent="-285750">
              <a:lnSpc>
                <a:spcPct val="114000"/>
              </a:lnSpc>
              <a:spcBef>
                <a:spcPts val="300"/>
              </a:spcBef>
              <a:spcAft>
                <a:spcPts val="300"/>
              </a:spcAft>
              <a:buClr>
                <a:srgbClr val="F7B44B"/>
              </a:buClr>
              <a:buFont typeface="Leelawadee" panose="020B0502040204020203" pitchFamily="34" charset="-34"/>
              <a:buChar char="&gt;"/>
            </a:pPr>
            <a:r>
              <a:rPr lang="en-GB" sz="1400"/>
              <a:t>Three-year mandate</a:t>
            </a:r>
          </a:p>
        </p:txBody>
      </p:sp>
      <p:sp>
        <p:nvSpPr>
          <p:cNvPr id="27" name="Arrow: Up-Down 26">
            <a:extLst>
              <a:ext uri="{FF2B5EF4-FFF2-40B4-BE49-F238E27FC236}">
                <a16:creationId xmlns:a16="http://schemas.microsoft.com/office/drawing/2014/main" id="{546C45D5-CDE2-06AD-64ED-628610EC1D99}"/>
              </a:ext>
            </a:extLst>
          </p:cNvPr>
          <p:cNvSpPr/>
          <p:nvPr/>
        </p:nvSpPr>
        <p:spPr>
          <a:xfrm rot="5400000">
            <a:off x="5985704" y="3071638"/>
            <a:ext cx="314633" cy="682101"/>
          </a:xfrm>
          <a:prstGeom prst="up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Up-Down 27">
            <a:extLst>
              <a:ext uri="{FF2B5EF4-FFF2-40B4-BE49-F238E27FC236}">
                <a16:creationId xmlns:a16="http://schemas.microsoft.com/office/drawing/2014/main" id="{2B156795-BD5A-8DCA-1330-8833D9E95E4E}"/>
              </a:ext>
            </a:extLst>
          </p:cNvPr>
          <p:cNvSpPr/>
          <p:nvPr/>
        </p:nvSpPr>
        <p:spPr>
          <a:xfrm>
            <a:off x="2893363" y="2508627"/>
            <a:ext cx="314633" cy="538613"/>
          </a:xfrm>
          <a:prstGeom prst="up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Up-Down 28">
            <a:extLst>
              <a:ext uri="{FF2B5EF4-FFF2-40B4-BE49-F238E27FC236}">
                <a16:creationId xmlns:a16="http://schemas.microsoft.com/office/drawing/2014/main" id="{62A97235-E719-3FD8-4BC8-6461DD4A6FA3}"/>
              </a:ext>
            </a:extLst>
          </p:cNvPr>
          <p:cNvSpPr/>
          <p:nvPr/>
        </p:nvSpPr>
        <p:spPr>
          <a:xfrm>
            <a:off x="7849131" y="2508627"/>
            <a:ext cx="314633" cy="538613"/>
          </a:xfrm>
          <a:prstGeom prst="up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20509C7D-3979-6BC5-A487-7542BC8457EF}"/>
              </a:ext>
            </a:extLst>
          </p:cNvPr>
          <p:cNvSpPr txBox="1"/>
          <p:nvPr/>
        </p:nvSpPr>
        <p:spPr>
          <a:xfrm>
            <a:off x="6329976" y="4034350"/>
            <a:ext cx="4609422" cy="2100832"/>
          </a:xfrm>
          <a:prstGeom prst="rect">
            <a:avLst/>
          </a:prstGeom>
          <a:noFill/>
        </p:spPr>
        <p:txBody>
          <a:bodyPr wrap="square" rtlCol="0">
            <a:spAutoFit/>
          </a:bodyPr>
          <a:lstStyle/>
          <a:p>
            <a:pPr marL="285750" indent="-285750">
              <a:lnSpc>
                <a:spcPct val="114000"/>
              </a:lnSpc>
              <a:spcBef>
                <a:spcPts val="300"/>
              </a:spcBef>
              <a:spcAft>
                <a:spcPts val="300"/>
              </a:spcAft>
              <a:buClr>
                <a:srgbClr val="F7B44B"/>
              </a:buClr>
              <a:buFont typeface="Leelawadee" panose="020B0502040204020203" pitchFamily="34" charset="-34"/>
              <a:buChar char="&gt;"/>
            </a:pPr>
            <a:r>
              <a:rPr lang="en-GB" sz="1400"/>
              <a:t>Provide facilitation services to the Rural Pact community</a:t>
            </a:r>
          </a:p>
          <a:p>
            <a:pPr marL="285750" indent="-285750">
              <a:lnSpc>
                <a:spcPct val="114000"/>
              </a:lnSpc>
              <a:spcBef>
                <a:spcPts val="300"/>
              </a:spcBef>
              <a:spcAft>
                <a:spcPts val="300"/>
              </a:spcAft>
              <a:buClr>
                <a:srgbClr val="F7B44B"/>
              </a:buClr>
              <a:buFont typeface="Leelawadee" panose="020B0502040204020203" pitchFamily="34" charset="-34"/>
              <a:buChar char="&gt;"/>
            </a:pPr>
            <a:r>
              <a:rPr lang="en-GB" sz="1400"/>
              <a:t>Networking and information</a:t>
            </a:r>
          </a:p>
          <a:p>
            <a:pPr marL="285750" indent="-285750">
              <a:lnSpc>
                <a:spcPct val="114000"/>
              </a:lnSpc>
              <a:spcBef>
                <a:spcPts val="300"/>
              </a:spcBef>
              <a:spcAft>
                <a:spcPts val="300"/>
              </a:spcAft>
              <a:buClr>
                <a:srgbClr val="F7B44B"/>
              </a:buClr>
              <a:buFont typeface="Leelawadee" panose="020B0502040204020203" pitchFamily="34" charset="-34"/>
              <a:buChar char="&gt;"/>
            </a:pPr>
            <a:r>
              <a:rPr lang="en-GB" sz="1400"/>
              <a:t>Build synergies with networks and governing bodies</a:t>
            </a:r>
          </a:p>
          <a:p>
            <a:pPr marL="285750" indent="-285750">
              <a:lnSpc>
                <a:spcPct val="114000"/>
              </a:lnSpc>
              <a:spcBef>
                <a:spcPts val="300"/>
              </a:spcBef>
              <a:spcAft>
                <a:spcPts val="300"/>
              </a:spcAft>
              <a:buClr>
                <a:srgbClr val="F7B44B"/>
              </a:buClr>
              <a:buFont typeface="Leelawadee" panose="020B0502040204020203" pitchFamily="34" charset="-34"/>
              <a:buChar char="&gt;"/>
            </a:pPr>
            <a:r>
              <a:rPr lang="en-GB" sz="1400"/>
              <a:t>Evaluate needs of the RP community and support its work</a:t>
            </a:r>
          </a:p>
          <a:p>
            <a:pPr marL="285750" indent="-285750">
              <a:lnSpc>
                <a:spcPct val="114000"/>
              </a:lnSpc>
              <a:spcBef>
                <a:spcPts val="300"/>
              </a:spcBef>
              <a:spcAft>
                <a:spcPts val="300"/>
              </a:spcAft>
              <a:buFont typeface="Arial" panose="020B0604020202020204" pitchFamily="34" charset="0"/>
              <a:buChar char="•"/>
            </a:pPr>
            <a:endParaRPr lang="en-GB" sz="1400"/>
          </a:p>
        </p:txBody>
      </p:sp>
      <p:grpSp>
        <p:nvGrpSpPr>
          <p:cNvPr id="6" name="Group 5">
            <a:extLst>
              <a:ext uri="{FF2B5EF4-FFF2-40B4-BE49-F238E27FC236}">
                <a16:creationId xmlns:a16="http://schemas.microsoft.com/office/drawing/2014/main" id="{56E1D097-4054-21A9-114D-7FFC4B403A5D}"/>
              </a:ext>
            </a:extLst>
          </p:cNvPr>
          <p:cNvGrpSpPr/>
          <p:nvPr/>
        </p:nvGrpSpPr>
        <p:grpSpPr>
          <a:xfrm>
            <a:off x="1218590" y="6159500"/>
            <a:ext cx="3471237" cy="375052"/>
            <a:chOff x="1065076" y="6159500"/>
            <a:chExt cx="3471237" cy="375052"/>
          </a:xfrm>
        </p:grpSpPr>
        <p:pic>
          <p:nvPicPr>
            <p:cNvPr id="3" name="Graphic 2" descr="World outline">
              <a:extLst>
                <a:ext uri="{FF2B5EF4-FFF2-40B4-BE49-F238E27FC236}">
                  <a16:creationId xmlns:a16="http://schemas.microsoft.com/office/drawing/2014/main" id="{3B006D52-EA9F-5C94-2F68-13E3C1D5661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5076" y="6159500"/>
              <a:ext cx="375052" cy="375052"/>
            </a:xfrm>
            <a:prstGeom prst="rect">
              <a:avLst/>
            </a:prstGeom>
          </p:spPr>
        </p:pic>
        <p:sp>
          <p:nvSpPr>
            <p:cNvPr id="5" name="TextBox 4">
              <a:extLst>
                <a:ext uri="{FF2B5EF4-FFF2-40B4-BE49-F238E27FC236}">
                  <a16:creationId xmlns:a16="http://schemas.microsoft.com/office/drawing/2014/main" id="{180064F7-C0A9-5893-F5A8-B611D7CFFBE0}"/>
                </a:ext>
              </a:extLst>
            </p:cNvPr>
            <p:cNvSpPr txBox="1"/>
            <p:nvPr/>
          </p:nvSpPr>
          <p:spPr>
            <a:xfrm>
              <a:off x="1514244" y="6214507"/>
              <a:ext cx="3022069" cy="265038"/>
            </a:xfrm>
            <a:prstGeom prst="rect">
              <a:avLst/>
            </a:prstGeom>
            <a:noFill/>
          </p:spPr>
          <p:txBody>
            <a:bodyPr wrap="square">
              <a:spAutoFit/>
            </a:bodyPr>
            <a:lstStyle/>
            <a:p>
              <a:r>
                <a:rPr lang="en-GB" sz="1100">
                  <a:hlinkClick r:id="rId4"/>
                </a:rPr>
                <a:t>https://ruralpact.rural-vision.europa.eu/RPCG</a:t>
              </a:r>
              <a:r>
                <a:rPr lang="en-GB" sz="1100"/>
                <a:t> </a:t>
              </a:r>
            </a:p>
          </p:txBody>
        </p:sp>
      </p:grpSp>
      <p:grpSp>
        <p:nvGrpSpPr>
          <p:cNvPr id="7" name="Group 6">
            <a:extLst>
              <a:ext uri="{FF2B5EF4-FFF2-40B4-BE49-F238E27FC236}">
                <a16:creationId xmlns:a16="http://schemas.microsoft.com/office/drawing/2014/main" id="{531ABBC1-8166-447C-2232-FBC2995CF545}"/>
              </a:ext>
            </a:extLst>
          </p:cNvPr>
          <p:cNvGrpSpPr/>
          <p:nvPr/>
        </p:nvGrpSpPr>
        <p:grpSpPr>
          <a:xfrm>
            <a:off x="6329976" y="6104493"/>
            <a:ext cx="3788388" cy="375052"/>
            <a:chOff x="1065076" y="6159500"/>
            <a:chExt cx="3788388" cy="375052"/>
          </a:xfrm>
        </p:grpSpPr>
        <p:pic>
          <p:nvPicPr>
            <p:cNvPr id="8" name="Graphic 7" descr="World outline">
              <a:extLst>
                <a:ext uri="{FF2B5EF4-FFF2-40B4-BE49-F238E27FC236}">
                  <a16:creationId xmlns:a16="http://schemas.microsoft.com/office/drawing/2014/main" id="{E8FF6AB7-66A2-36B7-A784-9BEDB3D3D71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5076" y="6159500"/>
              <a:ext cx="375052" cy="375052"/>
            </a:xfrm>
            <a:prstGeom prst="rect">
              <a:avLst/>
            </a:prstGeom>
          </p:spPr>
        </p:pic>
        <p:sp>
          <p:nvSpPr>
            <p:cNvPr id="9" name="TextBox 8">
              <a:extLst>
                <a:ext uri="{FF2B5EF4-FFF2-40B4-BE49-F238E27FC236}">
                  <a16:creationId xmlns:a16="http://schemas.microsoft.com/office/drawing/2014/main" id="{E82959BE-D191-0E7B-4485-1BC7D49754B3}"/>
                </a:ext>
              </a:extLst>
            </p:cNvPr>
            <p:cNvSpPr txBox="1"/>
            <p:nvPr/>
          </p:nvSpPr>
          <p:spPr>
            <a:xfrm>
              <a:off x="1514244" y="6214507"/>
              <a:ext cx="3339220" cy="261610"/>
            </a:xfrm>
            <a:prstGeom prst="rect">
              <a:avLst/>
            </a:prstGeom>
            <a:noFill/>
          </p:spPr>
          <p:txBody>
            <a:bodyPr wrap="square">
              <a:spAutoFit/>
            </a:bodyPr>
            <a:lstStyle/>
            <a:p>
              <a:r>
                <a:rPr lang="en-GB" sz="1100">
                  <a:hlinkClick r:id="rId5"/>
                </a:rPr>
                <a:t>https://ruralpact.rural-vision.europa.eu/RPSO_en</a:t>
              </a:r>
              <a:r>
                <a:rPr lang="en-GB" sz="1100"/>
                <a:t> </a:t>
              </a:r>
            </a:p>
          </p:txBody>
        </p:sp>
      </p:grpSp>
    </p:spTree>
    <p:extLst>
      <p:ext uri="{BB962C8B-B14F-4D97-AF65-F5344CB8AC3E}">
        <p14:creationId xmlns:p14="http://schemas.microsoft.com/office/powerpoint/2010/main" val="877760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9E392-692D-52A0-7B84-1F9BBE3268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3A91F7-6D50-CDA5-95B1-844B52821BF7}"/>
              </a:ext>
            </a:extLst>
          </p:cNvPr>
          <p:cNvSpPr>
            <a:spLocks noGrp="1"/>
          </p:cNvSpPr>
          <p:nvPr>
            <p:ph type="title"/>
          </p:nvPr>
        </p:nvSpPr>
        <p:spPr/>
        <p:txBody>
          <a:bodyPr/>
          <a:lstStyle/>
          <a:p>
            <a:r>
              <a:rPr lang="en-GB">
                <a:solidFill>
                  <a:srgbClr val="1C726F"/>
                </a:solidFill>
              </a:rPr>
              <a:t>The long-term vision for EU’s rural areas</a:t>
            </a:r>
          </a:p>
        </p:txBody>
      </p:sp>
      <p:sp>
        <p:nvSpPr>
          <p:cNvPr id="19" name="TextBox 18">
            <a:extLst>
              <a:ext uri="{FF2B5EF4-FFF2-40B4-BE49-F238E27FC236}">
                <a16:creationId xmlns:a16="http://schemas.microsoft.com/office/drawing/2014/main" id="{AE3E035C-3177-93E5-E3BC-9040CEDD0CE7}"/>
              </a:ext>
            </a:extLst>
          </p:cNvPr>
          <p:cNvSpPr txBox="1"/>
          <p:nvPr/>
        </p:nvSpPr>
        <p:spPr>
          <a:xfrm>
            <a:off x="1013689" y="2061861"/>
            <a:ext cx="6665143" cy="3856440"/>
          </a:xfrm>
          <a:prstGeom prst="rect">
            <a:avLst/>
          </a:prstGeom>
          <a:noFill/>
        </p:spPr>
        <p:txBody>
          <a:bodyPr wrap="square">
            <a:spAutoFit/>
          </a:bodyPr>
          <a:lstStyle/>
          <a:p>
            <a:pPr>
              <a:lnSpc>
                <a:spcPct val="114000"/>
              </a:lnSpc>
              <a:spcBef>
                <a:spcPts val="600"/>
              </a:spcBef>
              <a:spcAft>
                <a:spcPts val="600"/>
              </a:spcAft>
            </a:pPr>
            <a:r>
              <a:rPr lang="en-GB" sz="2000"/>
              <a:t>Rural areas are a formative part of the European economy and cultural diversity. </a:t>
            </a:r>
          </a:p>
          <a:p>
            <a:pPr>
              <a:lnSpc>
                <a:spcPct val="114000"/>
              </a:lnSpc>
              <a:spcBef>
                <a:spcPts val="600"/>
              </a:spcBef>
              <a:spcAft>
                <a:spcPts val="600"/>
              </a:spcAft>
            </a:pPr>
            <a:r>
              <a:rPr lang="en-GB" sz="2000"/>
              <a:t>They are home to hundreds of millions of Europeans who enjoy living and working there. We stand by their side and want Europe's rural areas to flourish. </a:t>
            </a:r>
          </a:p>
          <a:p>
            <a:pPr>
              <a:lnSpc>
                <a:spcPct val="114000"/>
              </a:lnSpc>
              <a:spcBef>
                <a:spcPts val="600"/>
              </a:spcBef>
              <a:spcAft>
                <a:spcPts val="600"/>
              </a:spcAft>
            </a:pPr>
            <a:r>
              <a:rPr lang="en-GB" sz="2000"/>
              <a:t>Europe is investing in rural areas because their prospects are Europe's future.</a:t>
            </a:r>
          </a:p>
          <a:p>
            <a:pPr algn="r"/>
            <a:endParaRPr lang="en-GB" sz="2000"/>
          </a:p>
          <a:p>
            <a:pPr algn="r"/>
            <a:r>
              <a:rPr lang="en-GB" sz="2000" b="1"/>
              <a:t>European Commission President Ursula von der Leyen</a:t>
            </a:r>
          </a:p>
          <a:p>
            <a:pPr algn="r"/>
            <a:r>
              <a:rPr lang="en-GB" sz="2000" b="1"/>
              <a:t>27 March 2024</a:t>
            </a:r>
          </a:p>
        </p:txBody>
      </p:sp>
      <p:pic>
        <p:nvPicPr>
          <p:cNvPr id="20" name="Picture 8">
            <a:extLst>
              <a:ext uri="{FF2B5EF4-FFF2-40B4-BE49-F238E27FC236}">
                <a16:creationId xmlns:a16="http://schemas.microsoft.com/office/drawing/2014/main" id="{A6A3E663-52E4-1631-FACB-C05C9D216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1327" y="1266238"/>
            <a:ext cx="2614138" cy="14614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1C523156-AA50-71A1-4FC5-94EECA3979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21" r="7724" b="3"/>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DDAF125-C948-D4E7-6452-F09173061F6A}"/>
              </a:ext>
            </a:extLst>
          </p:cNvPr>
          <p:cNvSpPr txBox="1"/>
          <p:nvPr/>
        </p:nvSpPr>
        <p:spPr>
          <a:xfrm>
            <a:off x="102690" y="1159969"/>
            <a:ext cx="830178" cy="2646878"/>
          </a:xfrm>
          <a:prstGeom prst="rect">
            <a:avLst/>
          </a:prstGeom>
          <a:noFill/>
        </p:spPr>
        <p:txBody>
          <a:bodyPr wrap="square">
            <a:spAutoFit/>
          </a:bodyPr>
          <a:lstStyle/>
          <a:p>
            <a:r>
              <a:rPr lang="en-GB" sz="16600">
                <a:solidFill>
                  <a:schemeClr val="accent6"/>
                </a:solidFill>
                <a:latin typeface="Arial" panose="020B0604020202020204" pitchFamily="34" charset="0"/>
                <a:cs typeface="Arial" panose="020B0604020202020204" pitchFamily="34" charset="0"/>
              </a:rPr>
              <a:t>“</a:t>
            </a:r>
            <a:endParaRPr lang="en-GB" sz="440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882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6D0E-1F13-382A-0E61-46D034CD902F}"/>
              </a:ext>
            </a:extLst>
          </p:cNvPr>
          <p:cNvSpPr>
            <a:spLocks noGrp="1"/>
          </p:cNvSpPr>
          <p:nvPr>
            <p:ph type="title"/>
          </p:nvPr>
        </p:nvSpPr>
        <p:spPr>
          <a:xfrm>
            <a:off x="810759" y="306522"/>
            <a:ext cx="9927538" cy="659919"/>
          </a:xfrm>
        </p:spPr>
        <p:txBody>
          <a:bodyPr/>
          <a:lstStyle/>
          <a:p>
            <a:pPr algn="l"/>
            <a:r>
              <a:rPr lang="en-GB" i="0">
                <a:solidFill>
                  <a:srgbClr val="1C726F"/>
                </a:solidFill>
                <a:effectLst/>
              </a:rPr>
              <a:t>The Rural Pact Support </a:t>
            </a:r>
            <a:r>
              <a:rPr lang="en-GB">
                <a:solidFill>
                  <a:srgbClr val="1C726F"/>
                </a:solidFill>
              </a:rPr>
              <a:t>O</a:t>
            </a:r>
            <a:r>
              <a:rPr lang="en-GB" i="0">
                <a:solidFill>
                  <a:srgbClr val="1C726F"/>
                </a:solidFill>
                <a:effectLst/>
              </a:rPr>
              <a:t>ffice</a:t>
            </a:r>
          </a:p>
        </p:txBody>
      </p:sp>
      <p:grpSp>
        <p:nvGrpSpPr>
          <p:cNvPr id="6" name="Group 5">
            <a:extLst>
              <a:ext uri="{FF2B5EF4-FFF2-40B4-BE49-F238E27FC236}">
                <a16:creationId xmlns:a16="http://schemas.microsoft.com/office/drawing/2014/main" id="{D15E3984-DCA9-95C5-F88A-BA8B02C05B45}"/>
              </a:ext>
            </a:extLst>
          </p:cNvPr>
          <p:cNvGrpSpPr/>
          <p:nvPr/>
        </p:nvGrpSpPr>
        <p:grpSpPr>
          <a:xfrm>
            <a:off x="1489437" y="1382193"/>
            <a:ext cx="8683190" cy="4950210"/>
            <a:chOff x="1472114" y="1266325"/>
            <a:chExt cx="8683190" cy="4950210"/>
          </a:xfrm>
        </p:grpSpPr>
        <p:sp>
          <p:nvSpPr>
            <p:cNvPr id="1060" name="Isosceles Triangle 1059">
              <a:extLst>
                <a:ext uri="{FF2B5EF4-FFF2-40B4-BE49-F238E27FC236}">
                  <a16:creationId xmlns:a16="http://schemas.microsoft.com/office/drawing/2014/main" id="{314A528C-A445-0808-21CD-1A20D434E077}"/>
                </a:ext>
              </a:extLst>
            </p:cNvPr>
            <p:cNvSpPr/>
            <p:nvPr/>
          </p:nvSpPr>
          <p:spPr>
            <a:xfrm rot="14630723">
              <a:off x="7099139" y="2357498"/>
              <a:ext cx="593129" cy="594992"/>
            </a:xfrm>
            <a:prstGeom prst="triangle">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1" name="Isosceles Triangle 1060">
              <a:extLst>
                <a:ext uri="{FF2B5EF4-FFF2-40B4-BE49-F238E27FC236}">
                  <a16:creationId xmlns:a16="http://schemas.microsoft.com/office/drawing/2014/main" id="{D9DEB900-6B86-BD63-5097-70F210FF4E43}"/>
                </a:ext>
              </a:extLst>
            </p:cNvPr>
            <p:cNvSpPr/>
            <p:nvPr/>
          </p:nvSpPr>
          <p:spPr>
            <a:xfrm rot="16991009">
              <a:off x="7349812" y="4331708"/>
              <a:ext cx="593129" cy="594992"/>
            </a:xfrm>
            <a:prstGeom prst="triangle">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2" name="Isosceles Triangle 1061">
              <a:extLst>
                <a:ext uri="{FF2B5EF4-FFF2-40B4-BE49-F238E27FC236}">
                  <a16:creationId xmlns:a16="http://schemas.microsoft.com/office/drawing/2014/main" id="{9FB57130-E31C-776C-A4D3-AD5842F22446}"/>
                </a:ext>
              </a:extLst>
            </p:cNvPr>
            <p:cNvSpPr/>
            <p:nvPr/>
          </p:nvSpPr>
          <p:spPr>
            <a:xfrm rot="2921035">
              <a:off x="4149562" y="4120183"/>
              <a:ext cx="593129" cy="594992"/>
            </a:xfrm>
            <a:prstGeom prst="triangle">
              <a:avLst/>
            </a:prstGeom>
            <a:solidFill>
              <a:srgbClr val="F7B44B"/>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3" name="Isosceles Triangle 1062">
              <a:extLst>
                <a:ext uri="{FF2B5EF4-FFF2-40B4-BE49-F238E27FC236}">
                  <a16:creationId xmlns:a16="http://schemas.microsoft.com/office/drawing/2014/main" id="{B69C4FF8-250E-EDD8-2774-DB8175176E58}"/>
                </a:ext>
              </a:extLst>
            </p:cNvPr>
            <p:cNvSpPr/>
            <p:nvPr/>
          </p:nvSpPr>
          <p:spPr>
            <a:xfrm rot="5400000">
              <a:off x="3939336" y="3191522"/>
              <a:ext cx="593129" cy="594992"/>
            </a:xfrm>
            <a:prstGeom prst="triangle">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4" name="Isosceles Triangle 1063">
              <a:extLst>
                <a:ext uri="{FF2B5EF4-FFF2-40B4-BE49-F238E27FC236}">
                  <a16:creationId xmlns:a16="http://schemas.microsoft.com/office/drawing/2014/main" id="{02192132-76CE-3AA6-63F2-CA269CB93CF5}"/>
                </a:ext>
              </a:extLst>
            </p:cNvPr>
            <p:cNvSpPr/>
            <p:nvPr/>
          </p:nvSpPr>
          <p:spPr>
            <a:xfrm rot="7533524">
              <a:off x="4424601" y="2259747"/>
              <a:ext cx="593129" cy="594992"/>
            </a:xfrm>
            <a:prstGeom prst="triangle">
              <a:avLst/>
            </a:prstGeom>
            <a:solidFill>
              <a:srgbClr val="F7B44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7" name="Oval 1066">
              <a:extLst>
                <a:ext uri="{FF2B5EF4-FFF2-40B4-BE49-F238E27FC236}">
                  <a16:creationId xmlns:a16="http://schemas.microsoft.com/office/drawing/2014/main" id="{D5295914-7D29-118E-1848-D0CBC7C80D59}"/>
                </a:ext>
              </a:extLst>
            </p:cNvPr>
            <p:cNvSpPr>
              <a:spLocks noChangeAspect="1"/>
            </p:cNvSpPr>
            <p:nvPr/>
          </p:nvSpPr>
          <p:spPr>
            <a:xfrm>
              <a:off x="4791204" y="2549488"/>
              <a:ext cx="2520000" cy="2520000"/>
            </a:xfrm>
            <a:prstGeom prst="ellipse">
              <a:avLst/>
            </a:prstGeom>
            <a:solidFill>
              <a:srgbClr val="1C726F"/>
            </a:solidFill>
            <a:ln w="25400" cap="flat" cmpd="sng" algn="ctr">
              <a:noFill/>
              <a:prstDash val="solid"/>
            </a:ln>
            <a:effectLst>
              <a:outerShdw blurRad="127000" dist="38100" dir="2700000" algn="tl" rotWithShape="0">
                <a:srgbClr val="000000">
                  <a:lumMod val="75000"/>
                  <a:lumOff val="25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8" name="TextBox 1067">
              <a:extLst>
                <a:ext uri="{FF2B5EF4-FFF2-40B4-BE49-F238E27FC236}">
                  <a16:creationId xmlns:a16="http://schemas.microsoft.com/office/drawing/2014/main" id="{2E22FE9A-64C2-D51C-5AFC-A703E8C85253}"/>
                </a:ext>
              </a:extLst>
            </p:cNvPr>
            <p:cNvSpPr txBox="1"/>
            <p:nvPr/>
          </p:nvSpPr>
          <p:spPr>
            <a:xfrm>
              <a:off x="4791203" y="3373771"/>
              <a:ext cx="2520001" cy="1031051"/>
            </a:xfrm>
            <a:prstGeom prst="rect">
              <a:avLst/>
            </a:prstGeom>
            <a:noFill/>
          </p:spPr>
          <p:txBody>
            <a:bodyPr wrap="square" rtlCol="0">
              <a:spAutoFit/>
            </a:bodyPr>
            <a:lstStyle/>
            <a:p>
              <a:pPr algn="ctr">
                <a:spcAft>
                  <a:spcPts val="600"/>
                </a:spcAft>
                <a:buClr>
                  <a:srgbClr val="000000"/>
                </a:buClr>
                <a:buFont typeface="Arial"/>
                <a:buNone/>
              </a:pPr>
              <a:r>
                <a:rPr lang="en-GB" sz="3200" b="1" kern="0">
                  <a:solidFill>
                    <a:schemeClr val="bg1"/>
                  </a:solidFill>
                  <a:cs typeface="Arial"/>
                  <a:sym typeface="Arial"/>
                </a:rPr>
                <a:t>Rural Pact </a:t>
              </a:r>
            </a:p>
            <a:p>
              <a:pPr algn="ctr">
                <a:spcAft>
                  <a:spcPts val="600"/>
                </a:spcAft>
                <a:buClr>
                  <a:srgbClr val="000000"/>
                </a:buClr>
                <a:buFont typeface="Arial"/>
                <a:buNone/>
              </a:pPr>
              <a:r>
                <a:rPr lang="en-GB" sz="2400" b="1" kern="0">
                  <a:solidFill>
                    <a:schemeClr val="bg1"/>
                  </a:solidFill>
                  <a:cs typeface="Arial"/>
                  <a:sym typeface="Arial"/>
                </a:rPr>
                <a:t>Support Office</a:t>
              </a:r>
              <a:endParaRPr lang="en-GB" kern="0">
                <a:solidFill>
                  <a:schemeClr val="bg1"/>
                </a:solidFill>
                <a:cs typeface="Arial"/>
                <a:sym typeface="Arial"/>
              </a:endParaRPr>
            </a:p>
          </p:txBody>
        </p:sp>
        <p:sp>
          <p:nvSpPr>
            <p:cNvPr id="1069" name="Oval 1068">
              <a:extLst>
                <a:ext uri="{FF2B5EF4-FFF2-40B4-BE49-F238E27FC236}">
                  <a16:creationId xmlns:a16="http://schemas.microsoft.com/office/drawing/2014/main" id="{E8B812F9-460B-40D9-A18D-FC76093F8555}"/>
                </a:ext>
              </a:extLst>
            </p:cNvPr>
            <p:cNvSpPr>
              <a:spLocks noChangeAspect="1"/>
            </p:cNvSpPr>
            <p:nvPr/>
          </p:nvSpPr>
          <p:spPr>
            <a:xfrm>
              <a:off x="4611204" y="2369488"/>
              <a:ext cx="2880000" cy="2880000"/>
            </a:xfrm>
            <a:prstGeom prst="ellipse">
              <a:avLst/>
            </a:prstGeom>
            <a:noFill/>
            <a:ln w="6350" cap="flat" cmpd="sng" algn="ctr">
              <a:solidFill>
                <a:srgbClr val="FFFFFF">
                  <a:lumMod val="50000"/>
                </a:srgb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70" name="Group 1069">
              <a:extLst>
                <a:ext uri="{FF2B5EF4-FFF2-40B4-BE49-F238E27FC236}">
                  <a16:creationId xmlns:a16="http://schemas.microsoft.com/office/drawing/2014/main" id="{605387DA-F3A4-2B6E-FB45-A08304978737}"/>
                </a:ext>
              </a:extLst>
            </p:cNvPr>
            <p:cNvGrpSpPr/>
            <p:nvPr/>
          </p:nvGrpSpPr>
          <p:grpSpPr>
            <a:xfrm>
              <a:off x="1987542" y="1941894"/>
              <a:ext cx="2750455" cy="720000"/>
              <a:chOff x="1889117" y="1513242"/>
              <a:chExt cx="2750455" cy="720000"/>
            </a:xfrm>
          </p:grpSpPr>
          <p:sp>
            <p:nvSpPr>
              <p:cNvPr id="1071" name="Rectangle: Rounded Corners 1070">
                <a:extLst>
                  <a:ext uri="{FF2B5EF4-FFF2-40B4-BE49-F238E27FC236}">
                    <a16:creationId xmlns:a16="http://schemas.microsoft.com/office/drawing/2014/main" id="{635B699B-0CED-9B02-76DA-18362E6F84D9}"/>
                  </a:ext>
                </a:extLst>
              </p:cNvPr>
              <p:cNvSpPr/>
              <p:nvPr/>
            </p:nvSpPr>
            <p:spPr>
              <a:xfrm>
                <a:off x="1889117" y="1513242"/>
                <a:ext cx="2750455" cy="720000"/>
              </a:xfrm>
              <a:prstGeom prst="roundRect">
                <a:avLst>
                  <a:gd name="adj" fmla="val 50000"/>
                </a:avLst>
              </a:prstGeom>
              <a:solidFill>
                <a:srgbClr val="F7B44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72" name="Oval 1071">
                <a:extLst>
                  <a:ext uri="{FF2B5EF4-FFF2-40B4-BE49-F238E27FC236}">
                    <a16:creationId xmlns:a16="http://schemas.microsoft.com/office/drawing/2014/main" id="{71A119DB-E7FD-4A9F-D832-3BAC39725164}"/>
                  </a:ext>
                </a:extLst>
              </p:cNvPr>
              <p:cNvSpPr>
                <a:spLocks noChangeAspect="1"/>
              </p:cNvSpPr>
              <p:nvPr/>
            </p:nvSpPr>
            <p:spPr>
              <a:xfrm>
                <a:off x="3948884" y="1558098"/>
                <a:ext cx="612000" cy="612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73" name="TextBox 1072">
                <a:extLst>
                  <a:ext uri="{FF2B5EF4-FFF2-40B4-BE49-F238E27FC236}">
                    <a16:creationId xmlns:a16="http://schemas.microsoft.com/office/drawing/2014/main" id="{253751F8-B4B9-E3D8-7506-AB0510A6EE77}"/>
                  </a:ext>
                </a:extLst>
              </p:cNvPr>
              <p:cNvSpPr txBox="1"/>
              <p:nvPr/>
            </p:nvSpPr>
            <p:spPr>
              <a:xfrm>
                <a:off x="2040309" y="1681400"/>
                <a:ext cx="1953743" cy="338554"/>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FFFFFF"/>
                    </a:solidFill>
                    <a:effectLst/>
                    <a:uLnTx/>
                    <a:uFillTx/>
                    <a:latin typeface="Bahnschrift"/>
                    <a:cs typeface="Arial"/>
                    <a:sym typeface="Arial"/>
                  </a:rPr>
                  <a:t>Policy Action Labs </a:t>
                </a:r>
                <a:endParaRPr lang="en-GB" sz="1600" b="1" i="0" u="none" strike="noStrike" kern="0" cap="none" spc="0" normalizeH="0" baseline="0" noProof="0">
                  <a:ln>
                    <a:noFill/>
                  </a:ln>
                  <a:solidFill>
                    <a:srgbClr val="FFFFFF"/>
                  </a:solidFill>
                  <a:effectLst/>
                  <a:uLnTx/>
                  <a:uFillTx/>
                  <a:latin typeface="Bahnschrift"/>
                  <a:cs typeface="Arial"/>
                </a:endParaRPr>
              </a:p>
            </p:txBody>
          </p:sp>
        </p:grpSp>
        <p:grpSp>
          <p:nvGrpSpPr>
            <p:cNvPr id="1075" name="Group 1074">
              <a:extLst>
                <a:ext uri="{FF2B5EF4-FFF2-40B4-BE49-F238E27FC236}">
                  <a16:creationId xmlns:a16="http://schemas.microsoft.com/office/drawing/2014/main" id="{EBCD7F33-6181-8D4B-9C6A-BF29B54A3686}"/>
                </a:ext>
              </a:extLst>
            </p:cNvPr>
            <p:cNvGrpSpPr/>
            <p:nvPr/>
          </p:nvGrpSpPr>
          <p:grpSpPr>
            <a:xfrm>
              <a:off x="1472114" y="3129019"/>
              <a:ext cx="2750455" cy="720000"/>
              <a:chOff x="1431632" y="2889000"/>
              <a:chExt cx="2750455" cy="720000"/>
            </a:xfrm>
            <a:solidFill>
              <a:srgbClr val="F7B44B"/>
            </a:solidFill>
          </p:grpSpPr>
          <p:sp>
            <p:nvSpPr>
              <p:cNvPr id="1076" name="Rectangle 1075">
                <a:extLst>
                  <a:ext uri="{FF2B5EF4-FFF2-40B4-BE49-F238E27FC236}">
                    <a16:creationId xmlns:a16="http://schemas.microsoft.com/office/drawing/2014/main" id="{DF4B310F-2ADB-1089-6252-D4438F128944}"/>
                  </a:ext>
                </a:extLst>
              </p:cNvPr>
              <p:cNvSpPr/>
              <p:nvPr/>
            </p:nvSpPr>
            <p:spPr>
              <a:xfrm>
                <a:off x="1963216" y="3213317"/>
                <a:ext cx="863600" cy="36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77" name="Rectangle: Rounded Corners 1076">
                <a:extLst>
                  <a:ext uri="{FF2B5EF4-FFF2-40B4-BE49-F238E27FC236}">
                    <a16:creationId xmlns:a16="http://schemas.microsoft.com/office/drawing/2014/main" id="{CE44C856-E912-3E70-8C4C-ECDAA87037ED}"/>
                  </a:ext>
                </a:extLst>
              </p:cNvPr>
              <p:cNvSpPr/>
              <p:nvPr/>
            </p:nvSpPr>
            <p:spPr>
              <a:xfrm>
                <a:off x="1431632" y="2889000"/>
                <a:ext cx="2750455" cy="720000"/>
              </a:xfrm>
              <a:prstGeom prst="roundRect">
                <a:avLst>
                  <a:gd name="adj" fmla="val 50000"/>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79" name="TextBox 1078">
                <a:extLst>
                  <a:ext uri="{FF2B5EF4-FFF2-40B4-BE49-F238E27FC236}">
                    <a16:creationId xmlns:a16="http://schemas.microsoft.com/office/drawing/2014/main" id="{41882078-9D17-CE72-7399-8B01041A30AD}"/>
                  </a:ext>
                </a:extLst>
              </p:cNvPr>
              <p:cNvSpPr txBox="1"/>
              <p:nvPr/>
            </p:nvSpPr>
            <p:spPr>
              <a:xfrm>
                <a:off x="1682044" y="2949382"/>
                <a:ext cx="1680097" cy="584775"/>
              </a:xfrm>
              <a:prstGeom prst="rect">
                <a:avLst/>
              </a:prstGeom>
              <a:solidFill>
                <a:srgbClr val="6ABA76"/>
              </a:solidFill>
            </p:spPr>
            <p:txBody>
              <a:bodyPr wrap="square" lIns="91440" tIns="45720" rIns="91440" bIns="45720" rtlCol="0" anchor="t">
                <a:spAutoFit/>
              </a:bodyPr>
              <a:lstStyle/>
              <a:p>
                <a:pPr>
                  <a:buClr>
                    <a:srgbClr val="000000"/>
                  </a:buClr>
                  <a:buFont typeface="Arial"/>
                  <a:defRPr/>
                </a:pPr>
                <a:r>
                  <a:rPr kumimoji="0" lang="en-GB" sz="1600" b="1" i="0" u="none" strike="noStrike" kern="0" cap="none" spc="0" normalizeH="0" baseline="0" noProof="0">
                    <a:ln>
                      <a:noFill/>
                    </a:ln>
                    <a:solidFill>
                      <a:srgbClr val="FFFFFF"/>
                    </a:solidFill>
                    <a:effectLst/>
                    <a:uLnTx/>
                    <a:uFillTx/>
                    <a:latin typeface="Bahnschrift"/>
                    <a:cs typeface="Arial"/>
                    <a:sym typeface="Arial"/>
                  </a:rPr>
                  <a:t>Good Practice Webinars</a:t>
                </a:r>
                <a:endParaRPr lang="en-GB" sz="1600" b="1" i="0" u="none" strike="noStrike" kern="0" cap="none" spc="0" normalizeH="0" baseline="0" noProof="0">
                  <a:ln>
                    <a:noFill/>
                  </a:ln>
                  <a:solidFill>
                    <a:srgbClr val="FFFFFF"/>
                  </a:solidFill>
                  <a:effectLst/>
                  <a:uLnTx/>
                  <a:uFillTx/>
                  <a:latin typeface="Bahnschrift" panose="020B0502040204020203" pitchFamily="34" charset="0"/>
                  <a:cs typeface="Arial"/>
                </a:endParaRPr>
              </a:p>
            </p:txBody>
          </p:sp>
        </p:grpSp>
        <p:grpSp>
          <p:nvGrpSpPr>
            <p:cNvPr id="1081" name="Group 1080">
              <a:extLst>
                <a:ext uri="{FF2B5EF4-FFF2-40B4-BE49-F238E27FC236}">
                  <a16:creationId xmlns:a16="http://schemas.microsoft.com/office/drawing/2014/main" id="{FA7B2E03-A694-4257-8D5F-34C24FD3A4BB}"/>
                </a:ext>
              </a:extLst>
            </p:cNvPr>
            <p:cNvGrpSpPr/>
            <p:nvPr/>
          </p:nvGrpSpPr>
          <p:grpSpPr>
            <a:xfrm>
              <a:off x="1858017" y="4386913"/>
              <a:ext cx="2750455" cy="720000"/>
              <a:chOff x="2089119" y="3892702"/>
              <a:chExt cx="2750455" cy="720000"/>
            </a:xfrm>
            <a:solidFill>
              <a:srgbClr val="6ABA76"/>
            </a:solidFill>
          </p:grpSpPr>
          <p:sp>
            <p:nvSpPr>
              <p:cNvPr id="1084" name="Rectangle: Rounded Corners 1083">
                <a:extLst>
                  <a:ext uri="{FF2B5EF4-FFF2-40B4-BE49-F238E27FC236}">
                    <a16:creationId xmlns:a16="http://schemas.microsoft.com/office/drawing/2014/main" id="{A20FF935-556C-D875-CA47-1F1F1F6CBB93}"/>
                  </a:ext>
                </a:extLst>
              </p:cNvPr>
              <p:cNvSpPr/>
              <p:nvPr/>
            </p:nvSpPr>
            <p:spPr>
              <a:xfrm>
                <a:off x="2089119" y="3892702"/>
                <a:ext cx="2750455" cy="720000"/>
              </a:xfrm>
              <a:prstGeom prst="roundRect">
                <a:avLst>
                  <a:gd name="adj" fmla="val 50000"/>
                </a:avLst>
              </a:prstGeom>
              <a:solidFill>
                <a:srgbClr val="F7B44B"/>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86" name="TextBox 1085">
                <a:extLst>
                  <a:ext uri="{FF2B5EF4-FFF2-40B4-BE49-F238E27FC236}">
                    <a16:creationId xmlns:a16="http://schemas.microsoft.com/office/drawing/2014/main" id="{7A27143D-3CA7-D9E8-C0DC-CD0896A0F356}"/>
                  </a:ext>
                </a:extLst>
              </p:cNvPr>
              <p:cNvSpPr txBox="1"/>
              <p:nvPr/>
            </p:nvSpPr>
            <p:spPr>
              <a:xfrm>
                <a:off x="2258500" y="3939000"/>
                <a:ext cx="1921696" cy="523220"/>
              </a:xfrm>
              <a:prstGeom prst="rect">
                <a:avLst/>
              </a:prstGeom>
              <a:solidFill>
                <a:srgbClr val="F7B44B"/>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GB" sz="1400" b="1" kern="0">
                    <a:solidFill>
                      <a:srgbClr val="FFFFFF"/>
                    </a:solidFill>
                    <a:cs typeface="Arial"/>
                    <a:sym typeface="Arial"/>
                  </a:rPr>
                  <a:t>Rural Pact Coordination Group</a:t>
                </a:r>
                <a:endParaRPr kumimoji="0" lang="en-GB" sz="1400" b="1" i="0" u="none" strike="noStrike" kern="0" cap="none" spc="0" normalizeH="0" baseline="0" noProof="0">
                  <a:ln>
                    <a:noFill/>
                  </a:ln>
                  <a:solidFill>
                    <a:srgbClr val="FFFFFF"/>
                  </a:solidFill>
                  <a:effectLst/>
                  <a:uLnTx/>
                  <a:uFillTx/>
                  <a:cs typeface="Arial"/>
                  <a:sym typeface="Arial"/>
                </a:endParaRPr>
              </a:p>
            </p:txBody>
          </p:sp>
        </p:grpSp>
        <p:grpSp>
          <p:nvGrpSpPr>
            <p:cNvPr id="1088" name="Group 1087">
              <a:extLst>
                <a:ext uri="{FF2B5EF4-FFF2-40B4-BE49-F238E27FC236}">
                  <a16:creationId xmlns:a16="http://schemas.microsoft.com/office/drawing/2014/main" id="{12E7B41F-40F7-E6F4-2B8B-161BEFEA155F}"/>
                </a:ext>
              </a:extLst>
            </p:cNvPr>
            <p:cNvGrpSpPr/>
            <p:nvPr/>
          </p:nvGrpSpPr>
          <p:grpSpPr>
            <a:xfrm>
              <a:off x="7347698" y="2063535"/>
              <a:ext cx="2750455" cy="749955"/>
              <a:chOff x="2035802" y="1213412"/>
              <a:chExt cx="2750455" cy="749955"/>
            </a:xfrm>
            <a:solidFill>
              <a:srgbClr val="6ABA76"/>
            </a:solidFill>
          </p:grpSpPr>
          <p:sp>
            <p:nvSpPr>
              <p:cNvPr id="1089" name="Rectangle: Rounded Corners 1088">
                <a:extLst>
                  <a:ext uri="{FF2B5EF4-FFF2-40B4-BE49-F238E27FC236}">
                    <a16:creationId xmlns:a16="http://schemas.microsoft.com/office/drawing/2014/main" id="{60CCA1E7-C405-5EB0-01E6-93BD401538EA}"/>
                  </a:ext>
                </a:extLst>
              </p:cNvPr>
              <p:cNvSpPr/>
              <p:nvPr/>
            </p:nvSpPr>
            <p:spPr>
              <a:xfrm>
                <a:off x="2035802" y="1213412"/>
                <a:ext cx="2750455" cy="749955"/>
              </a:xfrm>
              <a:prstGeom prst="roundRect">
                <a:avLst>
                  <a:gd name="adj" fmla="val 50000"/>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91" name="TextBox 1090">
                <a:extLst>
                  <a:ext uri="{FF2B5EF4-FFF2-40B4-BE49-F238E27FC236}">
                    <a16:creationId xmlns:a16="http://schemas.microsoft.com/office/drawing/2014/main" id="{71D48B42-2DC5-D723-D952-04839E8CB648}"/>
                  </a:ext>
                </a:extLst>
              </p:cNvPr>
              <p:cNvSpPr txBox="1"/>
              <p:nvPr/>
            </p:nvSpPr>
            <p:spPr>
              <a:xfrm>
                <a:off x="2792930" y="1224380"/>
                <a:ext cx="1663201" cy="738664"/>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GB" sz="1400" b="1" kern="0">
                    <a:solidFill>
                      <a:srgbClr val="FFFFFF"/>
                    </a:solidFill>
                    <a:cs typeface="Arial"/>
                    <a:sym typeface="Arial"/>
                  </a:rPr>
                  <a:t>Animation, networking, capacity building</a:t>
                </a:r>
                <a:endParaRPr kumimoji="0" lang="en-GB" sz="1400" b="1" i="0" u="none" strike="noStrike" kern="0" cap="none" spc="0" normalizeH="0" baseline="0" noProof="0">
                  <a:ln>
                    <a:noFill/>
                  </a:ln>
                  <a:solidFill>
                    <a:srgbClr val="FFFFFF"/>
                  </a:solidFill>
                  <a:effectLst/>
                  <a:uLnTx/>
                  <a:uFillTx/>
                  <a:cs typeface="Arial"/>
                  <a:sym typeface="Arial"/>
                </a:endParaRPr>
              </a:p>
            </p:txBody>
          </p:sp>
        </p:grpSp>
        <p:grpSp>
          <p:nvGrpSpPr>
            <p:cNvPr id="1093" name="Group 1092">
              <a:extLst>
                <a:ext uri="{FF2B5EF4-FFF2-40B4-BE49-F238E27FC236}">
                  <a16:creationId xmlns:a16="http://schemas.microsoft.com/office/drawing/2014/main" id="{4E5C202B-9F3B-46D0-592F-86AB2ED6EBA5}"/>
                </a:ext>
              </a:extLst>
            </p:cNvPr>
            <p:cNvGrpSpPr/>
            <p:nvPr/>
          </p:nvGrpSpPr>
          <p:grpSpPr>
            <a:xfrm>
              <a:off x="7683326" y="4352109"/>
              <a:ext cx="2471978" cy="720000"/>
              <a:chOff x="1180173" y="3700530"/>
              <a:chExt cx="2471978" cy="720000"/>
            </a:xfrm>
            <a:solidFill>
              <a:srgbClr val="F7B44B"/>
            </a:solidFill>
          </p:grpSpPr>
          <p:sp>
            <p:nvSpPr>
              <p:cNvPr id="1095" name="Rectangle: Rounded Corners 1094">
                <a:extLst>
                  <a:ext uri="{FF2B5EF4-FFF2-40B4-BE49-F238E27FC236}">
                    <a16:creationId xmlns:a16="http://schemas.microsoft.com/office/drawing/2014/main" id="{82AE364F-31F7-5752-B870-33ACC1355E4A}"/>
                  </a:ext>
                </a:extLst>
              </p:cNvPr>
              <p:cNvSpPr/>
              <p:nvPr/>
            </p:nvSpPr>
            <p:spPr>
              <a:xfrm>
                <a:off x="1180173" y="3700530"/>
                <a:ext cx="2471978" cy="720000"/>
              </a:xfrm>
              <a:prstGeom prst="roundRect">
                <a:avLst>
                  <a:gd name="adj" fmla="val 50000"/>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97" name="TextBox 1096">
                <a:extLst>
                  <a:ext uri="{FF2B5EF4-FFF2-40B4-BE49-F238E27FC236}">
                    <a16:creationId xmlns:a16="http://schemas.microsoft.com/office/drawing/2014/main" id="{688D7804-85BF-4BCA-AECF-CFC658D85937}"/>
                  </a:ext>
                </a:extLst>
              </p:cNvPr>
              <p:cNvSpPr txBox="1"/>
              <p:nvPr/>
            </p:nvSpPr>
            <p:spPr>
              <a:xfrm>
                <a:off x="1961013" y="3773694"/>
                <a:ext cx="1513488" cy="523220"/>
              </a:xfrm>
              <a:prstGeom prst="rect">
                <a:avLst/>
              </a:prstGeom>
              <a:solidFill>
                <a:srgbClr val="6ABA76"/>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FFFFFF"/>
                    </a:solidFill>
                    <a:effectLst/>
                    <a:uLnTx/>
                    <a:uFillTx/>
                    <a:cs typeface="Arial"/>
                    <a:sym typeface="Arial"/>
                  </a:rPr>
                  <a:t>Website, s</a:t>
                </a:r>
                <a:r>
                  <a:rPr lang="en-GB" sz="1400" b="1" kern="0" err="1">
                    <a:solidFill>
                      <a:srgbClr val="FFFFFF"/>
                    </a:solidFill>
                    <a:cs typeface="Arial"/>
                    <a:sym typeface="Arial"/>
                  </a:rPr>
                  <a:t>ocial</a:t>
                </a:r>
                <a:r>
                  <a:rPr lang="en-GB" sz="1400" b="1" kern="0">
                    <a:solidFill>
                      <a:srgbClr val="FFFFFF"/>
                    </a:solidFill>
                    <a:cs typeface="Arial"/>
                    <a:sym typeface="Arial"/>
                  </a:rPr>
                  <a:t> media</a:t>
                </a:r>
                <a:endParaRPr kumimoji="0" lang="en-GB" sz="1400" b="1" i="0" u="none" strike="noStrike" kern="0" cap="none" spc="0" normalizeH="0" baseline="0" noProof="0">
                  <a:ln>
                    <a:noFill/>
                  </a:ln>
                  <a:solidFill>
                    <a:srgbClr val="FFFFFF"/>
                  </a:solidFill>
                  <a:effectLst/>
                  <a:uLnTx/>
                  <a:uFillTx/>
                  <a:cs typeface="Arial"/>
                  <a:sym typeface="Arial"/>
                </a:endParaRPr>
              </a:p>
            </p:txBody>
          </p:sp>
        </p:grpSp>
        <p:sp>
          <p:nvSpPr>
            <p:cNvPr id="1099" name="Isosceles Triangle 1098">
              <a:extLst>
                <a:ext uri="{FF2B5EF4-FFF2-40B4-BE49-F238E27FC236}">
                  <a16:creationId xmlns:a16="http://schemas.microsoft.com/office/drawing/2014/main" id="{EA2F1531-2E16-3C28-E9D1-49AA4FD799E2}"/>
                </a:ext>
              </a:extLst>
            </p:cNvPr>
            <p:cNvSpPr/>
            <p:nvPr/>
          </p:nvSpPr>
          <p:spPr>
            <a:xfrm rot="20272712">
              <a:off x="6339175" y="5194525"/>
              <a:ext cx="593129" cy="594992"/>
            </a:xfrm>
            <a:prstGeom prst="triangle">
              <a:avLst/>
            </a:prstGeom>
            <a:solidFill>
              <a:srgbClr val="F7B44B"/>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00" name="Group 1099">
              <a:extLst>
                <a:ext uri="{FF2B5EF4-FFF2-40B4-BE49-F238E27FC236}">
                  <a16:creationId xmlns:a16="http://schemas.microsoft.com/office/drawing/2014/main" id="{6979942F-78AC-5381-88FD-F730895B37BE}"/>
                </a:ext>
              </a:extLst>
            </p:cNvPr>
            <p:cNvGrpSpPr/>
            <p:nvPr/>
          </p:nvGrpSpPr>
          <p:grpSpPr>
            <a:xfrm>
              <a:off x="6430407" y="5410207"/>
              <a:ext cx="2799463" cy="720000"/>
              <a:chOff x="1229317" y="4613374"/>
              <a:chExt cx="2595453" cy="720000"/>
            </a:xfrm>
            <a:solidFill>
              <a:srgbClr val="6ABA76"/>
            </a:solidFill>
          </p:grpSpPr>
          <p:sp>
            <p:nvSpPr>
              <p:cNvPr id="1103" name="Rectangle: Rounded Corners 1102">
                <a:extLst>
                  <a:ext uri="{FF2B5EF4-FFF2-40B4-BE49-F238E27FC236}">
                    <a16:creationId xmlns:a16="http://schemas.microsoft.com/office/drawing/2014/main" id="{7913DA58-BA7C-2027-0A39-C80593FD0C96}"/>
                  </a:ext>
                </a:extLst>
              </p:cNvPr>
              <p:cNvSpPr/>
              <p:nvPr/>
            </p:nvSpPr>
            <p:spPr>
              <a:xfrm>
                <a:off x="1229317" y="4613374"/>
                <a:ext cx="2595453" cy="720000"/>
              </a:xfrm>
              <a:prstGeom prst="roundRect">
                <a:avLst>
                  <a:gd name="adj" fmla="val 50000"/>
                </a:avLst>
              </a:prstGeom>
              <a:solidFill>
                <a:srgbClr val="F7B44B"/>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05" name="TextBox 1104">
                <a:extLst>
                  <a:ext uri="{FF2B5EF4-FFF2-40B4-BE49-F238E27FC236}">
                    <a16:creationId xmlns:a16="http://schemas.microsoft.com/office/drawing/2014/main" id="{5A21B4D6-CFD5-EE86-25A8-CCC7910BCDEE}"/>
                  </a:ext>
                </a:extLst>
              </p:cNvPr>
              <p:cNvSpPr txBox="1"/>
              <p:nvPr/>
            </p:nvSpPr>
            <p:spPr>
              <a:xfrm>
                <a:off x="1869327" y="4660812"/>
                <a:ext cx="1739189" cy="646331"/>
              </a:xfrm>
              <a:prstGeom prst="rect">
                <a:avLst/>
              </a:prstGeom>
              <a:solidFill>
                <a:srgbClr val="F7B44B"/>
              </a:solidFill>
            </p:spPr>
            <p:txBody>
              <a:bodyPr wrap="square" lIns="91440" tIns="45720" rIns="91440" bIns="45720" rtlCol="0" anchor="t">
                <a:spAutoFit/>
              </a:bodyPr>
              <a:lstStyle/>
              <a:p>
                <a:pPr>
                  <a:buClr>
                    <a:srgbClr val="000000"/>
                  </a:buClr>
                  <a:defRPr/>
                </a:pPr>
                <a:r>
                  <a:rPr lang="en-GB" sz="1200" b="1" kern="0">
                    <a:solidFill>
                      <a:srgbClr val="FFFFFF"/>
                    </a:solidFill>
                    <a:cs typeface="Arial"/>
                    <a:sym typeface="Arial"/>
                  </a:rPr>
                  <a:t>Newsletters, </a:t>
                </a:r>
                <a:r>
                  <a:rPr kumimoji="0" lang="en-GB" sz="1200" b="1" i="0" u="none" strike="noStrike" kern="0" cap="none" spc="0" normalizeH="0" baseline="0" noProof="0">
                    <a:ln>
                      <a:noFill/>
                    </a:ln>
                    <a:solidFill>
                      <a:srgbClr val="FFFFFF"/>
                    </a:solidFill>
                    <a:effectLst/>
                    <a:uLnTx/>
                    <a:uFillTx/>
                    <a:cs typeface="Arial"/>
                    <a:sym typeface="Arial"/>
                  </a:rPr>
                  <a:t>Magazine, Policy Briefing</a:t>
                </a:r>
                <a:r>
                  <a:rPr lang="en-GB" sz="1200" b="1" kern="0">
                    <a:solidFill>
                      <a:srgbClr val="FFFFFF"/>
                    </a:solidFill>
                    <a:cs typeface="Arial"/>
                    <a:sym typeface="Arial"/>
                  </a:rPr>
                  <a:t>, Good Practice Brochure</a:t>
                </a:r>
                <a:endParaRPr lang="en-GB" sz="1200" b="1" i="0" u="none" strike="noStrike" kern="0" cap="none" spc="0" normalizeH="0" baseline="0" noProof="0">
                  <a:ln>
                    <a:noFill/>
                  </a:ln>
                  <a:solidFill>
                    <a:srgbClr val="FFFFFF"/>
                  </a:solidFill>
                  <a:effectLst/>
                  <a:uLnTx/>
                  <a:uFillTx/>
                  <a:cs typeface="Arial"/>
                </a:endParaRPr>
              </a:p>
            </p:txBody>
          </p:sp>
        </p:grpSp>
        <p:grpSp>
          <p:nvGrpSpPr>
            <p:cNvPr id="1111" name="Group 1110">
              <a:extLst>
                <a:ext uri="{FF2B5EF4-FFF2-40B4-BE49-F238E27FC236}">
                  <a16:creationId xmlns:a16="http://schemas.microsoft.com/office/drawing/2014/main" id="{8BA6047C-AB09-D9C2-194F-E29D55F2BE77}"/>
                </a:ext>
              </a:extLst>
            </p:cNvPr>
            <p:cNvGrpSpPr/>
            <p:nvPr/>
          </p:nvGrpSpPr>
          <p:grpSpPr>
            <a:xfrm>
              <a:off x="4540831" y="3433323"/>
              <a:ext cx="161277" cy="161277"/>
              <a:chOff x="4998829" y="2453588"/>
              <a:chExt cx="161277" cy="161277"/>
            </a:xfrm>
            <a:solidFill>
              <a:srgbClr val="F7B44B"/>
            </a:solidFill>
          </p:grpSpPr>
          <p:sp>
            <p:nvSpPr>
              <p:cNvPr id="1112" name="Oval 1111">
                <a:extLst>
                  <a:ext uri="{FF2B5EF4-FFF2-40B4-BE49-F238E27FC236}">
                    <a16:creationId xmlns:a16="http://schemas.microsoft.com/office/drawing/2014/main" id="{8612A23F-C282-6B24-3B26-1ADFA72037C3}"/>
                  </a:ext>
                </a:extLst>
              </p:cNvPr>
              <p:cNvSpPr>
                <a:spLocks noChangeAspect="1"/>
              </p:cNvSpPr>
              <p:nvPr/>
            </p:nvSpPr>
            <p:spPr>
              <a:xfrm>
                <a:off x="4998829" y="2453588"/>
                <a:ext cx="161277" cy="161277"/>
              </a:xfrm>
              <a:prstGeom prst="ellipse">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14" name="Oval 1113">
                <a:extLst>
                  <a:ext uri="{FF2B5EF4-FFF2-40B4-BE49-F238E27FC236}">
                    <a16:creationId xmlns:a16="http://schemas.microsoft.com/office/drawing/2014/main" id="{C58E9147-9CC3-0735-4988-7D66DFAB1C7B}"/>
                  </a:ext>
                </a:extLst>
              </p:cNvPr>
              <p:cNvSpPr>
                <a:spLocks noChangeAspect="1"/>
              </p:cNvSpPr>
              <p:nvPr/>
            </p:nvSpPr>
            <p:spPr>
              <a:xfrm>
                <a:off x="5041492" y="2496251"/>
                <a:ext cx="75951" cy="75951"/>
              </a:xfrm>
              <a:prstGeom prst="ellipse">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1116" name="Oval 1115">
              <a:extLst>
                <a:ext uri="{FF2B5EF4-FFF2-40B4-BE49-F238E27FC236}">
                  <a16:creationId xmlns:a16="http://schemas.microsoft.com/office/drawing/2014/main" id="{F1381DBB-1715-3F4A-1B3B-03291C2E12F9}"/>
                </a:ext>
              </a:extLst>
            </p:cNvPr>
            <p:cNvSpPr>
              <a:spLocks noChangeAspect="1"/>
            </p:cNvSpPr>
            <p:nvPr/>
          </p:nvSpPr>
          <p:spPr>
            <a:xfrm>
              <a:off x="4587823" y="4138648"/>
              <a:ext cx="161277" cy="161277"/>
            </a:xfrm>
            <a:prstGeom prst="ellipse">
              <a:avLst/>
            </a:prstGeom>
            <a:solidFill>
              <a:srgbClr val="F7B44B"/>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0" name="Oval 1119">
              <a:extLst>
                <a:ext uri="{FF2B5EF4-FFF2-40B4-BE49-F238E27FC236}">
                  <a16:creationId xmlns:a16="http://schemas.microsoft.com/office/drawing/2014/main" id="{D90298F1-B89B-37FB-9BE4-685749B25B5E}"/>
                </a:ext>
              </a:extLst>
            </p:cNvPr>
            <p:cNvSpPr>
              <a:spLocks noChangeAspect="1"/>
            </p:cNvSpPr>
            <p:nvPr/>
          </p:nvSpPr>
          <p:spPr>
            <a:xfrm>
              <a:off x="6445590" y="5131080"/>
              <a:ext cx="161277" cy="161277"/>
            </a:xfrm>
            <a:prstGeom prst="ellipse">
              <a:avLst/>
            </a:prstGeom>
            <a:solidFill>
              <a:srgbClr val="F7B44B"/>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4" name="Oval 1123">
              <a:extLst>
                <a:ext uri="{FF2B5EF4-FFF2-40B4-BE49-F238E27FC236}">
                  <a16:creationId xmlns:a16="http://schemas.microsoft.com/office/drawing/2014/main" id="{A3FC243C-4925-4782-1553-C8DCDCFD05F8}"/>
                </a:ext>
              </a:extLst>
            </p:cNvPr>
            <p:cNvSpPr>
              <a:spLocks noChangeAspect="1"/>
            </p:cNvSpPr>
            <p:nvPr/>
          </p:nvSpPr>
          <p:spPr>
            <a:xfrm>
              <a:off x="7232194" y="4467927"/>
              <a:ext cx="161277" cy="161277"/>
            </a:xfrm>
            <a:prstGeom prst="ellipse">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8" name="Oval 1127">
              <a:extLst>
                <a:ext uri="{FF2B5EF4-FFF2-40B4-BE49-F238E27FC236}">
                  <a16:creationId xmlns:a16="http://schemas.microsoft.com/office/drawing/2014/main" id="{475EACF5-09FD-D6D9-0232-5EFBA16BAE79}"/>
                </a:ext>
              </a:extLst>
            </p:cNvPr>
            <p:cNvSpPr>
              <a:spLocks noChangeAspect="1"/>
            </p:cNvSpPr>
            <p:nvPr/>
          </p:nvSpPr>
          <p:spPr>
            <a:xfrm>
              <a:off x="7020619" y="2727328"/>
              <a:ext cx="161277" cy="161277"/>
            </a:xfrm>
            <a:prstGeom prst="ellipse">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38" name="Isosceles Triangle 1137">
              <a:extLst>
                <a:ext uri="{FF2B5EF4-FFF2-40B4-BE49-F238E27FC236}">
                  <a16:creationId xmlns:a16="http://schemas.microsoft.com/office/drawing/2014/main" id="{38508070-1F79-7544-7ECC-2339FFEE35C9}"/>
                </a:ext>
              </a:extLst>
            </p:cNvPr>
            <p:cNvSpPr/>
            <p:nvPr/>
          </p:nvSpPr>
          <p:spPr>
            <a:xfrm rot="1340077">
              <a:off x="5139872" y="5179877"/>
              <a:ext cx="487882" cy="505412"/>
            </a:xfrm>
            <a:prstGeom prst="triangle">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39" name="Group 1138">
              <a:extLst>
                <a:ext uri="{FF2B5EF4-FFF2-40B4-BE49-F238E27FC236}">
                  <a16:creationId xmlns:a16="http://schemas.microsoft.com/office/drawing/2014/main" id="{9F7A327B-6224-CE48-A079-14F441895C6F}"/>
                </a:ext>
              </a:extLst>
            </p:cNvPr>
            <p:cNvGrpSpPr/>
            <p:nvPr/>
          </p:nvGrpSpPr>
          <p:grpSpPr>
            <a:xfrm>
              <a:off x="3200058" y="5496535"/>
              <a:ext cx="2731030" cy="720000"/>
              <a:chOff x="774669" y="3987952"/>
              <a:chExt cx="2731030" cy="720000"/>
            </a:xfrm>
            <a:solidFill>
              <a:srgbClr val="F7B44B"/>
            </a:solidFill>
          </p:grpSpPr>
          <p:sp>
            <p:nvSpPr>
              <p:cNvPr id="1142" name="Rectangle: Rounded Corners 1141">
                <a:extLst>
                  <a:ext uri="{FF2B5EF4-FFF2-40B4-BE49-F238E27FC236}">
                    <a16:creationId xmlns:a16="http://schemas.microsoft.com/office/drawing/2014/main" id="{6590D61C-C814-6026-75B3-E409E8F90D10}"/>
                  </a:ext>
                </a:extLst>
              </p:cNvPr>
              <p:cNvSpPr/>
              <p:nvPr/>
            </p:nvSpPr>
            <p:spPr>
              <a:xfrm>
                <a:off x="774669" y="3987952"/>
                <a:ext cx="2731030" cy="720000"/>
              </a:xfrm>
              <a:prstGeom prst="roundRect">
                <a:avLst>
                  <a:gd name="adj" fmla="val 50000"/>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4" name="TextBox 1143">
                <a:extLst>
                  <a:ext uri="{FF2B5EF4-FFF2-40B4-BE49-F238E27FC236}">
                    <a16:creationId xmlns:a16="http://schemas.microsoft.com/office/drawing/2014/main" id="{5C303063-775F-C1DD-7C91-BF07BECB8329}"/>
                  </a:ext>
                </a:extLst>
              </p:cNvPr>
              <p:cNvSpPr txBox="1"/>
              <p:nvPr/>
            </p:nvSpPr>
            <p:spPr>
              <a:xfrm>
                <a:off x="1436737" y="4009854"/>
                <a:ext cx="1815458" cy="646331"/>
              </a:xfrm>
              <a:prstGeom prst="rect">
                <a:avLst/>
              </a:prstGeom>
              <a:solidFill>
                <a:srgbClr val="6ABA76"/>
              </a:solidFill>
              <a:ln>
                <a:noFill/>
              </a:ln>
            </p:spPr>
            <p:txBody>
              <a:bodyPr wrap="square" lIns="91440" tIns="45720" rIns="91440" bIns="45720" rtlCol="0" anchor="t">
                <a:spAutoFit/>
              </a:bodyPr>
              <a:lstStyle/>
              <a:p>
                <a:pPr>
                  <a:buClr>
                    <a:srgbClr val="000000"/>
                  </a:buClr>
                  <a:buFont typeface="Arial"/>
                  <a:defRPr/>
                </a:pPr>
                <a:r>
                  <a:rPr lang="en-GB" sz="1200" b="1" kern="0">
                    <a:solidFill>
                      <a:srgbClr val="FFFFFF"/>
                    </a:solidFill>
                    <a:cs typeface="Arial"/>
                  </a:rPr>
                  <a:t>Actions for the</a:t>
                </a:r>
              </a:p>
              <a:p>
                <a:pPr>
                  <a:buFont typeface="Arial"/>
                  <a:defRPr/>
                </a:pPr>
                <a:r>
                  <a:rPr lang="en-GB" sz="1200" b="1" kern="0">
                    <a:solidFill>
                      <a:srgbClr val="FFFFFF"/>
                    </a:solidFill>
                    <a:cs typeface="Arial"/>
                  </a:rPr>
                  <a:t>rural vision &amp; political commitments</a:t>
                </a:r>
                <a:endParaRPr lang="en-GB" sz="1200" b="1" i="0" u="none" strike="noStrike" kern="0" cap="none" spc="0" normalizeH="0" baseline="0" noProof="0">
                  <a:ln>
                    <a:noFill/>
                  </a:ln>
                  <a:solidFill>
                    <a:srgbClr val="FFFFFF"/>
                  </a:solidFill>
                  <a:effectLst/>
                  <a:uLnTx/>
                  <a:uFillTx/>
                  <a:cs typeface="Arial"/>
                </a:endParaRPr>
              </a:p>
            </p:txBody>
          </p:sp>
        </p:grpSp>
        <p:sp>
          <p:nvSpPr>
            <p:cNvPr id="1147" name="Oval 1146">
              <a:extLst>
                <a:ext uri="{FF2B5EF4-FFF2-40B4-BE49-F238E27FC236}">
                  <a16:creationId xmlns:a16="http://schemas.microsoft.com/office/drawing/2014/main" id="{E8420FD8-0884-5215-28E5-81BD0EA4DE47}"/>
                </a:ext>
              </a:extLst>
            </p:cNvPr>
            <p:cNvSpPr>
              <a:spLocks noChangeAspect="1"/>
            </p:cNvSpPr>
            <p:nvPr/>
          </p:nvSpPr>
          <p:spPr>
            <a:xfrm>
              <a:off x="5419746" y="5096663"/>
              <a:ext cx="161277" cy="161277"/>
            </a:xfrm>
            <a:prstGeom prst="ellipse">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Isosceles Triangle 11">
              <a:extLst>
                <a:ext uri="{FF2B5EF4-FFF2-40B4-BE49-F238E27FC236}">
                  <a16:creationId xmlns:a16="http://schemas.microsoft.com/office/drawing/2014/main" id="{57FABF96-77E9-0CA8-DDD4-1B88ADF3EC2D}"/>
                </a:ext>
              </a:extLst>
            </p:cNvPr>
            <p:cNvSpPr/>
            <p:nvPr/>
          </p:nvSpPr>
          <p:spPr>
            <a:xfrm rot="9846441">
              <a:off x="5075747" y="1749844"/>
              <a:ext cx="624360" cy="646289"/>
            </a:xfrm>
            <a:prstGeom prst="triangle">
              <a:avLst/>
            </a:prstGeom>
            <a:solidFill>
              <a:srgbClr val="F7B44B"/>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Group 12">
              <a:extLst>
                <a:ext uri="{FF2B5EF4-FFF2-40B4-BE49-F238E27FC236}">
                  <a16:creationId xmlns:a16="http://schemas.microsoft.com/office/drawing/2014/main" id="{3C18CFC7-E6AB-9F5D-C217-0B54D9593C1F}"/>
                </a:ext>
              </a:extLst>
            </p:cNvPr>
            <p:cNvGrpSpPr/>
            <p:nvPr/>
          </p:nvGrpSpPr>
          <p:grpSpPr>
            <a:xfrm>
              <a:off x="4914957" y="1266325"/>
              <a:ext cx="2750455" cy="720000"/>
              <a:chOff x="1616679" y="4260367"/>
              <a:chExt cx="2750455" cy="720000"/>
            </a:xfrm>
            <a:solidFill>
              <a:srgbClr val="F7B44B"/>
            </a:solidFill>
          </p:grpSpPr>
          <p:sp>
            <p:nvSpPr>
              <p:cNvPr id="14" name="Rectangle 13">
                <a:extLst>
                  <a:ext uri="{FF2B5EF4-FFF2-40B4-BE49-F238E27FC236}">
                    <a16:creationId xmlns:a16="http://schemas.microsoft.com/office/drawing/2014/main" id="{CBAF9E9F-DC12-6E1D-B1C6-A8434BDC7937}"/>
                  </a:ext>
                </a:extLst>
              </p:cNvPr>
              <p:cNvSpPr/>
              <p:nvPr/>
            </p:nvSpPr>
            <p:spPr>
              <a:xfrm>
                <a:off x="2991916" y="4719277"/>
                <a:ext cx="863600" cy="36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0D8A6D7F-B699-D096-7B2E-F69F27CA7DCA}"/>
                  </a:ext>
                </a:extLst>
              </p:cNvPr>
              <p:cNvSpPr/>
              <p:nvPr/>
            </p:nvSpPr>
            <p:spPr>
              <a:xfrm>
                <a:off x="2620703" y="4531344"/>
                <a:ext cx="863600" cy="36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Rectangle: Rounded Corners 15">
                <a:extLst>
                  <a:ext uri="{FF2B5EF4-FFF2-40B4-BE49-F238E27FC236}">
                    <a16:creationId xmlns:a16="http://schemas.microsoft.com/office/drawing/2014/main" id="{870A4C00-F189-0329-46BA-C575711B8938}"/>
                  </a:ext>
                </a:extLst>
              </p:cNvPr>
              <p:cNvSpPr/>
              <p:nvPr/>
            </p:nvSpPr>
            <p:spPr>
              <a:xfrm>
                <a:off x="1616679" y="4260367"/>
                <a:ext cx="2750455" cy="720000"/>
              </a:xfrm>
              <a:prstGeom prst="roundRect">
                <a:avLst>
                  <a:gd name="adj" fmla="val 50000"/>
                </a:avLst>
              </a:prstGeom>
              <a:grp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TextBox 17">
                <a:extLst>
                  <a:ext uri="{FF2B5EF4-FFF2-40B4-BE49-F238E27FC236}">
                    <a16:creationId xmlns:a16="http://schemas.microsoft.com/office/drawing/2014/main" id="{BB6EBF78-A779-41DC-AC4C-B0805AEFBB09}"/>
                  </a:ext>
                </a:extLst>
              </p:cNvPr>
              <p:cNvSpPr txBox="1"/>
              <p:nvPr/>
            </p:nvSpPr>
            <p:spPr>
              <a:xfrm>
                <a:off x="2498006" y="4451407"/>
                <a:ext cx="1625932" cy="307777"/>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FFFFFF"/>
                    </a:solidFill>
                    <a:effectLst/>
                    <a:uLnTx/>
                    <a:uFillTx/>
                    <a:cs typeface="Arial"/>
                    <a:sym typeface="Arial"/>
                  </a:rPr>
                  <a:t>Good Practices</a:t>
                </a:r>
              </a:p>
            </p:txBody>
          </p:sp>
        </p:grpSp>
        <p:sp>
          <p:nvSpPr>
            <p:cNvPr id="20" name="Oval 19">
              <a:extLst>
                <a:ext uri="{FF2B5EF4-FFF2-40B4-BE49-F238E27FC236}">
                  <a16:creationId xmlns:a16="http://schemas.microsoft.com/office/drawing/2014/main" id="{CE9B7E25-FB41-81C3-397D-E954AEBACF0C}"/>
                </a:ext>
              </a:extLst>
            </p:cNvPr>
            <p:cNvSpPr>
              <a:spLocks noChangeAspect="1"/>
            </p:cNvSpPr>
            <p:nvPr/>
          </p:nvSpPr>
          <p:spPr>
            <a:xfrm>
              <a:off x="5429164" y="2345731"/>
              <a:ext cx="161277" cy="161277"/>
            </a:xfrm>
            <a:prstGeom prst="ellipse">
              <a:avLst/>
            </a:prstGeom>
            <a:solidFill>
              <a:srgbClr val="F7B44B"/>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Oval 2">
              <a:extLst>
                <a:ext uri="{FF2B5EF4-FFF2-40B4-BE49-F238E27FC236}">
                  <a16:creationId xmlns:a16="http://schemas.microsoft.com/office/drawing/2014/main" id="{A198F50C-F09F-2709-7DC3-3F030E6EAE5D}"/>
                </a:ext>
              </a:extLst>
            </p:cNvPr>
            <p:cNvSpPr>
              <a:spLocks noChangeAspect="1"/>
            </p:cNvSpPr>
            <p:nvPr/>
          </p:nvSpPr>
          <p:spPr>
            <a:xfrm>
              <a:off x="3506751" y="3175789"/>
              <a:ext cx="612000" cy="612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 name="Graphic 3" descr="Lightbulb with solid fill">
              <a:extLst>
                <a:ext uri="{FF2B5EF4-FFF2-40B4-BE49-F238E27FC236}">
                  <a16:creationId xmlns:a16="http://schemas.microsoft.com/office/drawing/2014/main" id="{4C5B4B16-BCF4-A2C4-2075-26DCA13537C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3564029" y="3233488"/>
              <a:ext cx="511061" cy="511061"/>
            </a:xfrm>
            <a:prstGeom prst="rect">
              <a:avLst/>
            </a:prstGeom>
          </p:spPr>
        </p:pic>
        <p:sp>
          <p:nvSpPr>
            <p:cNvPr id="10" name="Oval 9">
              <a:extLst>
                <a:ext uri="{FF2B5EF4-FFF2-40B4-BE49-F238E27FC236}">
                  <a16:creationId xmlns:a16="http://schemas.microsoft.com/office/drawing/2014/main" id="{5F5BDDA9-EE35-2F06-9548-26AB13AD6B7C}"/>
                </a:ext>
              </a:extLst>
            </p:cNvPr>
            <p:cNvSpPr>
              <a:spLocks noChangeAspect="1"/>
            </p:cNvSpPr>
            <p:nvPr/>
          </p:nvSpPr>
          <p:spPr>
            <a:xfrm>
              <a:off x="3949094" y="4437960"/>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1" name="Graphic 10" descr="Cycle with people outline">
              <a:extLst>
                <a:ext uri="{FF2B5EF4-FFF2-40B4-BE49-F238E27FC236}">
                  <a16:creationId xmlns:a16="http://schemas.microsoft.com/office/drawing/2014/main" id="{E5F5E489-E87D-9F76-E0D1-4BF5305D46C9}"/>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3935448" y="4388821"/>
              <a:ext cx="612000" cy="612000"/>
            </a:xfrm>
            <a:prstGeom prst="rect">
              <a:avLst/>
            </a:prstGeom>
          </p:spPr>
        </p:pic>
        <p:sp>
          <p:nvSpPr>
            <p:cNvPr id="25" name="Oval 24">
              <a:extLst>
                <a:ext uri="{FF2B5EF4-FFF2-40B4-BE49-F238E27FC236}">
                  <a16:creationId xmlns:a16="http://schemas.microsoft.com/office/drawing/2014/main" id="{591749CC-4DE9-96B7-BDFC-747DE3A35D8D}"/>
                </a:ext>
              </a:extLst>
            </p:cNvPr>
            <p:cNvSpPr>
              <a:spLocks noChangeAspect="1"/>
            </p:cNvSpPr>
            <p:nvPr/>
          </p:nvSpPr>
          <p:spPr>
            <a:xfrm>
              <a:off x="3268729" y="5551194"/>
              <a:ext cx="612000" cy="612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6" name="Graphic 25" descr="Open hand with plant outline">
              <a:extLst>
                <a:ext uri="{FF2B5EF4-FFF2-40B4-BE49-F238E27FC236}">
                  <a16:creationId xmlns:a16="http://schemas.microsoft.com/office/drawing/2014/main" id="{1A4E4ADE-5E02-AD26-299B-972CC1F1C8A2}"/>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4575" y="5598581"/>
              <a:ext cx="517226" cy="517226"/>
            </a:xfrm>
            <a:prstGeom prst="rect">
              <a:avLst/>
            </a:prstGeom>
          </p:spPr>
        </p:pic>
        <p:sp>
          <p:nvSpPr>
            <p:cNvPr id="29" name="Oval 28">
              <a:extLst>
                <a:ext uri="{FF2B5EF4-FFF2-40B4-BE49-F238E27FC236}">
                  <a16:creationId xmlns:a16="http://schemas.microsoft.com/office/drawing/2014/main" id="{5F6C3FA6-6179-43F5-8C28-1023179E7283}"/>
                </a:ext>
              </a:extLst>
            </p:cNvPr>
            <p:cNvSpPr>
              <a:spLocks noChangeAspect="1"/>
            </p:cNvSpPr>
            <p:nvPr/>
          </p:nvSpPr>
          <p:spPr>
            <a:xfrm>
              <a:off x="6502482" y="5479035"/>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0" name="Graphic 29" descr="Document with solid fill">
              <a:extLst>
                <a:ext uri="{FF2B5EF4-FFF2-40B4-BE49-F238E27FC236}">
                  <a16:creationId xmlns:a16="http://schemas.microsoft.com/office/drawing/2014/main" id="{91091145-13B8-2FEB-F17E-657B0CA9C009}"/>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6580936" y="5548567"/>
              <a:ext cx="426463" cy="426463"/>
            </a:xfrm>
            <a:prstGeom prst="rect">
              <a:avLst/>
            </a:prstGeom>
          </p:spPr>
        </p:pic>
        <p:sp>
          <p:nvSpPr>
            <p:cNvPr id="31" name="Oval 30">
              <a:extLst>
                <a:ext uri="{FF2B5EF4-FFF2-40B4-BE49-F238E27FC236}">
                  <a16:creationId xmlns:a16="http://schemas.microsoft.com/office/drawing/2014/main" id="{D70E15B2-F614-01E0-1FD7-E1E4D6D866E9}"/>
                </a:ext>
              </a:extLst>
            </p:cNvPr>
            <p:cNvSpPr>
              <a:spLocks noChangeAspect="1"/>
            </p:cNvSpPr>
            <p:nvPr/>
          </p:nvSpPr>
          <p:spPr>
            <a:xfrm>
              <a:off x="7847912" y="4407249"/>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3" name="Graphic 32" descr="Online Network with solid fill">
              <a:extLst>
                <a:ext uri="{FF2B5EF4-FFF2-40B4-BE49-F238E27FC236}">
                  <a16:creationId xmlns:a16="http://schemas.microsoft.com/office/drawing/2014/main" id="{EDAB5B58-45EF-5ED2-23A9-E32D82007593}"/>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7917953" y="4464173"/>
              <a:ext cx="421818" cy="421818"/>
            </a:xfrm>
            <a:prstGeom prst="rect">
              <a:avLst/>
            </a:prstGeom>
          </p:spPr>
        </p:pic>
        <p:sp>
          <p:nvSpPr>
            <p:cNvPr id="34" name="Oval 33">
              <a:extLst>
                <a:ext uri="{FF2B5EF4-FFF2-40B4-BE49-F238E27FC236}">
                  <a16:creationId xmlns:a16="http://schemas.microsoft.com/office/drawing/2014/main" id="{E5059ECF-4472-A55D-23E0-4973340F1321}"/>
                </a:ext>
              </a:extLst>
            </p:cNvPr>
            <p:cNvSpPr>
              <a:spLocks noChangeAspect="1"/>
            </p:cNvSpPr>
            <p:nvPr/>
          </p:nvSpPr>
          <p:spPr>
            <a:xfrm>
              <a:off x="7432197" y="2143363"/>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5" name="Graphic 34" descr="Megaphone1 with solid fill">
              <a:extLst>
                <a:ext uri="{FF2B5EF4-FFF2-40B4-BE49-F238E27FC236}">
                  <a16:creationId xmlns:a16="http://schemas.microsoft.com/office/drawing/2014/main" id="{4F1D9714-5330-ED6B-8AC2-997219244635}"/>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7451247" y="2125492"/>
              <a:ext cx="564696" cy="564696"/>
            </a:xfrm>
            <a:prstGeom prst="rect">
              <a:avLst/>
            </a:prstGeom>
          </p:spPr>
        </p:pic>
        <p:sp>
          <p:nvSpPr>
            <p:cNvPr id="36" name="Oval 35">
              <a:extLst>
                <a:ext uri="{FF2B5EF4-FFF2-40B4-BE49-F238E27FC236}">
                  <a16:creationId xmlns:a16="http://schemas.microsoft.com/office/drawing/2014/main" id="{EC3EBFD2-D0EA-2EE0-6F17-3BADACB400D0}"/>
                </a:ext>
              </a:extLst>
            </p:cNvPr>
            <p:cNvSpPr>
              <a:spLocks noChangeAspect="1"/>
            </p:cNvSpPr>
            <p:nvPr/>
          </p:nvSpPr>
          <p:spPr>
            <a:xfrm>
              <a:off x="4986442" y="1314922"/>
              <a:ext cx="612000" cy="612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 name="Oval 38">
              <a:extLst>
                <a:ext uri="{FF2B5EF4-FFF2-40B4-BE49-F238E27FC236}">
                  <a16:creationId xmlns:a16="http://schemas.microsoft.com/office/drawing/2014/main" id="{982DB24D-C12D-BFFE-68E8-7EF8FC716606}"/>
                </a:ext>
              </a:extLst>
            </p:cNvPr>
            <p:cNvSpPr>
              <a:spLocks noChangeAspect="1"/>
            </p:cNvSpPr>
            <p:nvPr/>
          </p:nvSpPr>
          <p:spPr>
            <a:xfrm>
              <a:off x="4924169" y="2673715"/>
              <a:ext cx="161277" cy="161277"/>
            </a:xfrm>
            <a:prstGeom prst="ellipse">
              <a:avLst/>
            </a:prstGeom>
            <a:solidFill>
              <a:srgbClr val="F7B44B"/>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2" name="Graphic 41" descr="Mining tools with solid fill">
              <a:extLst>
                <a:ext uri="{FF2B5EF4-FFF2-40B4-BE49-F238E27FC236}">
                  <a16:creationId xmlns:a16="http://schemas.microsoft.com/office/drawing/2014/main" id="{E4FD8106-B1A1-7E88-0DF9-AC542A7A984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065876" y="1375104"/>
              <a:ext cx="472424" cy="472424"/>
            </a:xfrm>
            <a:prstGeom prst="rect">
              <a:avLst/>
            </a:prstGeom>
          </p:spPr>
        </p:pic>
        <p:pic>
          <p:nvPicPr>
            <p:cNvPr id="44" name="Graphic 43" descr="Lecturer with solid fill">
              <a:extLst>
                <a:ext uri="{FF2B5EF4-FFF2-40B4-BE49-F238E27FC236}">
                  <a16:creationId xmlns:a16="http://schemas.microsoft.com/office/drawing/2014/main" id="{FB825BA3-B2E4-65A0-C038-E75913039F1B}"/>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07980" y="2034348"/>
              <a:ext cx="462535" cy="462535"/>
            </a:xfrm>
            <a:prstGeom prst="rect">
              <a:avLst/>
            </a:prstGeom>
          </p:spPr>
        </p:pic>
      </p:grpSp>
      <p:sp>
        <p:nvSpPr>
          <p:cNvPr id="7" name="Isosceles Triangle 6">
            <a:extLst>
              <a:ext uri="{FF2B5EF4-FFF2-40B4-BE49-F238E27FC236}">
                <a16:creationId xmlns:a16="http://schemas.microsoft.com/office/drawing/2014/main" id="{C64A610C-C5D8-8C6A-09FA-92E8CE6DC461}"/>
              </a:ext>
            </a:extLst>
          </p:cNvPr>
          <p:cNvSpPr/>
          <p:nvPr/>
        </p:nvSpPr>
        <p:spPr>
          <a:xfrm rot="16200000">
            <a:off x="7550334" y="3435382"/>
            <a:ext cx="593129" cy="594992"/>
          </a:xfrm>
          <a:prstGeom prst="triangle">
            <a:avLst/>
          </a:prstGeom>
          <a:solidFill>
            <a:srgbClr val="F7B44B"/>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Rounded Corners 7">
            <a:extLst>
              <a:ext uri="{FF2B5EF4-FFF2-40B4-BE49-F238E27FC236}">
                <a16:creationId xmlns:a16="http://schemas.microsoft.com/office/drawing/2014/main" id="{DBD27AA1-E6AE-966F-05DC-ACE52686B9E5}"/>
              </a:ext>
            </a:extLst>
          </p:cNvPr>
          <p:cNvSpPr/>
          <p:nvPr/>
        </p:nvSpPr>
        <p:spPr>
          <a:xfrm>
            <a:off x="7771924" y="3340037"/>
            <a:ext cx="2750455" cy="720000"/>
          </a:xfrm>
          <a:prstGeom prst="roundRect">
            <a:avLst>
              <a:gd name="adj" fmla="val 50000"/>
            </a:avLst>
          </a:prstGeom>
          <a:solidFill>
            <a:srgbClr val="F7B44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DD0B9F75-D30E-4017-4FDC-035AC8662255}"/>
              </a:ext>
            </a:extLst>
          </p:cNvPr>
          <p:cNvSpPr txBox="1"/>
          <p:nvPr/>
        </p:nvSpPr>
        <p:spPr>
          <a:xfrm>
            <a:off x="8459219" y="3368219"/>
            <a:ext cx="1820162" cy="646331"/>
          </a:xfrm>
          <a:prstGeom prst="rect">
            <a:avLst/>
          </a:prstGeom>
          <a:solidFill>
            <a:srgbClr val="F7B44B"/>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0" cap="none" spc="0" normalizeH="0" baseline="0" noProof="0">
                <a:ln>
                  <a:noFill/>
                </a:ln>
                <a:solidFill>
                  <a:srgbClr val="FFFFFF"/>
                </a:solidFill>
                <a:effectLst/>
                <a:uLnTx/>
                <a:uFillTx/>
                <a:cs typeface="Arial"/>
                <a:sym typeface="Arial"/>
              </a:rPr>
              <a:t>Network of national partners, events in EU member states</a:t>
            </a:r>
          </a:p>
        </p:txBody>
      </p:sp>
      <p:sp>
        <p:nvSpPr>
          <p:cNvPr id="17" name="Oval 16">
            <a:extLst>
              <a:ext uri="{FF2B5EF4-FFF2-40B4-BE49-F238E27FC236}">
                <a16:creationId xmlns:a16="http://schemas.microsoft.com/office/drawing/2014/main" id="{D9DAF30C-16B9-AD05-D980-159C6A562FCE}"/>
              </a:ext>
            </a:extLst>
          </p:cNvPr>
          <p:cNvSpPr>
            <a:spLocks noChangeAspect="1"/>
          </p:cNvSpPr>
          <p:nvPr/>
        </p:nvSpPr>
        <p:spPr>
          <a:xfrm>
            <a:off x="7856423" y="3402610"/>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7" name="Oval 26">
            <a:extLst>
              <a:ext uri="{FF2B5EF4-FFF2-40B4-BE49-F238E27FC236}">
                <a16:creationId xmlns:a16="http://schemas.microsoft.com/office/drawing/2014/main" id="{2A46A517-7373-B9EB-94A5-8FC85D672E76}"/>
              </a:ext>
            </a:extLst>
          </p:cNvPr>
          <p:cNvSpPr>
            <a:spLocks noChangeAspect="1"/>
          </p:cNvSpPr>
          <p:nvPr/>
        </p:nvSpPr>
        <p:spPr>
          <a:xfrm>
            <a:off x="7437249" y="3667087"/>
            <a:ext cx="161277" cy="161277"/>
          </a:xfrm>
          <a:prstGeom prst="ellipse">
            <a:avLst/>
          </a:prstGeom>
          <a:solidFill>
            <a:srgbClr val="F7B44B"/>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2" name="Graphic 31" descr="Children with solid fill">
            <a:extLst>
              <a:ext uri="{FF2B5EF4-FFF2-40B4-BE49-F238E27FC236}">
                <a16:creationId xmlns:a16="http://schemas.microsoft.com/office/drawing/2014/main" id="{8D08817A-91DE-0936-A6A6-BF14691E9E6C}"/>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7878110" y="3423917"/>
            <a:ext cx="525701" cy="525701"/>
          </a:xfrm>
          <a:prstGeom prst="rect">
            <a:avLst/>
          </a:prstGeom>
        </p:spPr>
      </p:pic>
    </p:spTree>
    <p:extLst>
      <p:ext uri="{BB962C8B-B14F-4D97-AF65-F5344CB8AC3E}">
        <p14:creationId xmlns:p14="http://schemas.microsoft.com/office/powerpoint/2010/main" val="2660234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7266D-5BB1-423C-B496-68310A75DB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54550-8177-B8BB-181B-8D9A05A64454}"/>
              </a:ext>
            </a:extLst>
          </p:cNvPr>
          <p:cNvSpPr>
            <a:spLocks noGrp="1"/>
          </p:cNvSpPr>
          <p:nvPr>
            <p:ph type="title"/>
          </p:nvPr>
        </p:nvSpPr>
        <p:spPr>
          <a:xfrm>
            <a:off x="810759" y="306522"/>
            <a:ext cx="9927538" cy="659919"/>
          </a:xfrm>
        </p:spPr>
        <p:txBody>
          <a:bodyPr/>
          <a:lstStyle/>
          <a:p>
            <a:pPr algn="l"/>
            <a:r>
              <a:rPr lang="en-GB" i="0">
                <a:solidFill>
                  <a:srgbClr val="1C726F"/>
                </a:solidFill>
                <a:effectLst/>
              </a:rPr>
              <a:t>The Rural Pact Coordination Group</a:t>
            </a:r>
          </a:p>
        </p:txBody>
      </p:sp>
      <p:sp>
        <p:nvSpPr>
          <p:cNvPr id="7" name="TextBox 6">
            <a:extLst>
              <a:ext uri="{FF2B5EF4-FFF2-40B4-BE49-F238E27FC236}">
                <a16:creationId xmlns:a16="http://schemas.microsoft.com/office/drawing/2014/main" id="{F688F9F7-D2E1-C297-FCBE-6468FFAF41CE}"/>
              </a:ext>
            </a:extLst>
          </p:cNvPr>
          <p:cNvSpPr txBox="1"/>
          <p:nvPr/>
        </p:nvSpPr>
        <p:spPr>
          <a:xfrm>
            <a:off x="810759" y="1559115"/>
            <a:ext cx="6829871" cy="3877985"/>
          </a:xfrm>
          <a:prstGeom prst="rect">
            <a:avLst/>
          </a:prstGeom>
          <a:noFill/>
        </p:spPr>
        <p:txBody>
          <a:bodyPr wrap="square" lIns="91440" tIns="45720" rIns="91440" bIns="45720" anchor="t">
            <a:spAutoFit/>
          </a:bodyPr>
          <a:lstStyle/>
          <a:p>
            <a:pPr marL="285750" indent="-285750">
              <a:spcBef>
                <a:spcPts val="600"/>
              </a:spcBef>
              <a:spcAft>
                <a:spcPts val="600"/>
              </a:spcAft>
              <a:buClr>
                <a:srgbClr val="F7B44B"/>
              </a:buClr>
              <a:buFont typeface="Leelawadee" panose="020B0502040204020203" pitchFamily="34" charset="-34"/>
              <a:buChar char="&gt;"/>
            </a:pPr>
            <a:r>
              <a:rPr lang="en-GB" sz="1600" b="1"/>
              <a:t>Special European Commission group</a:t>
            </a:r>
            <a:r>
              <a:rPr lang="en-GB" sz="1600"/>
              <a:t> steering the Rural Pact process;</a:t>
            </a:r>
          </a:p>
          <a:p>
            <a:pPr marL="285750" indent="-285750">
              <a:spcBef>
                <a:spcPts val="600"/>
              </a:spcBef>
              <a:spcAft>
                <a:spcPts val="600"/>
              </a:spcAft>
              <a:buClr>
                <a:srgbClr val="F7B44B"/>
              </a:buClr>
              <a:buFont typeface="Leelawadee" panose="020B0502040204020203" pitchFamily="34" charset="-34"/>
              <a:buChar char="&gt;"/>
            </a:pPr>
            <a:r>
              <a:rPr lang="en-GB" sz="1600"/>
              <a:t>Acts as a network of institutions and organisations involved in the Rural Pact;</a:t>
            </a:r>
            <a:endParaRPr lang="en-GB" sz="1600">
              <a:cs typeface="Leelawadee"/>
            </a:endParaRPr>
          </a:p>
          <a:p>
            <a:pPr marL="285750" indent="-285750">
              <a:spcBef>
                <a:spcPts val="600"/>
              </a:spcBef>
              <a:spcAft>
                <a:spcPts val="600"/>
              </a:spcAft>
              <a:buClr>
                <a:srgbClr val="F7B44B"/>
              </a:buClr>
              <a:buFont typeface="Leelawadee" panose="020B0502040204020203" pitchFamily="34" charset="-34"/>
              <a:buChar char="&gt;"/>
            </a:pPr>
            <a:r>
              <a:rPr lang="en-GB" sz="1600"/>
              <a:t>Has a </a:t>
            </a:r>
            <a:r>
              <a:rPr lang="en-GB" sz="1600" b="1"/>
              <a:t>three-year mandate</a:t>
            </a:r>
            <a:r>
              <a:rPr lang="en-GB" sz="1600"/>
              <a:t> and meets twice a year;</a:t>
            </a:r>
            <a:endParaRPr lang="en-GB" sz="1600">
              <a:cs typeface="Leelawadee"/>
            </a:endParaRPr>
          </a:p>
          <a:p>
            <a:pPr marL="285750" indent="-285750">
              <a:spcBef>
                <a:spcPts val="600"/>
              </a:spcBef>
              <a:spcAft>
                <a:spcPts val="600"/>
              </a:spcAft>
              <a:buClr>
                <a:srgbClr val="F7B44B"/>
              </a:buClr>
              <a:buFont typeface="Leelawadee" panose="020B0502040204020203" pitchFamily="34" charset="-34"/>
              <a:buChar char="&gt;"/>
            </a:pPr>
            <a:r>
              <a:rPr lang="en-GB" sz="1600"/>
              <a:t>Explores ways to develop the Rural Pact further;</a:t>
            </a:r>
            <a:endParaRPr lang="en-GB" sz="1600">
              <a:cs typeface="Leelawadee"/>
            </a:endParaRPr>
          </a:p>
          <a:p>
            <a:pPr marL="285750" indent="-285750">
              <a:spcBef>
                <a:spcPts val="600"/>
              </a:spcBef>
              <a:spcAft>
                <a:spcPts val="600"/>
              </a:spcAft>
              <a:buClr>
                <a:srgbClr val="F7B44B"/>
              </a:buClr>
              <a:buFont typeface="Leelawadee" panose="020B0502040204020203" pitchFamily="34" charset="-34"/>
              <a:buChar char="&gt;"/>
            </a:pPr>
            <a:r>
              <a:rPr lang="en-GB" sz="1600"/>
              <a:t>Encourages Rural Pact membership and dissemination of information on the EU rural vision and Rural Pact activities;</a:t>
            </a:r>
            <a:endParaRPr lang="en-GB" sz="1600">
              <a:cs typeface="Leelawadee"/>
            </a:endParaRPr>
          </a:p>
          <a:p>
            <a:pPr marL="285750" indent="-285750">
              <a:spcBef>
                <a:spcPts val="600"/>
              </a:spcBef>
              <a:spcAft>
                <a:spcPts val="600"/>
              </a:spcAft>
              <a:buClr>
                <a:srgbClr val="F7B44B"/>
              </a:buClr>
              <a:buFont typeface="Leelawadee" panose="020B0502040204020203" pitchFamily="34" charset="-34"/>
              <a:buChar char="&gt;"/>
            </a:pPr>
            <a:r>
              <a:rPr lang="en-GB" sz="1600"/>
              <a:t>Monitors Rural Pact members' actions for the rural vision;</a:t>
            </a:r>
            <a:endParaRPr lang="en-GB" sz="1600">
              <a:cs typeface="Leelawadee"/>
            </a:endParaRPr>
          </a:p>
          <a:p>
            <a:pPr marL="285750" indent="-285750">
              <a:spcBef>
                <a:spcPts val="600"/>
              </a:spcBef>
              <a:spcAft>
                <a:spcPts val="600"/>
              </a:spcAft>
              <a:buClr>
                <a:srgbClr val="F7B44B"/>
              </a:buClr>
              <a:buFont typeface="Leelawadee" panose="020B0502040204020203" pitchFamily="34" charset="-34"/>
              <a:buChar char="&gt;"/>
            </a:pPr>
            <a:r>
              <a:rPr lang="en-GB" sz="1600"/>
              <a:t>Evaluates progress towards the Rural Pact objectives and, ultimately, the ten shared goals of the EU rural vision;</a:t>
            </a:r>
            <a:endParaRPr lang="en-GB" sz="1600">
              <a:cs typeface="Leelawadee"/>
            </a:endParaRPr>
          </a:p>
          <a:p>
            <a:pPr marL="285750" indent="-285750">
              <a:spcBef>
                <a:spcPts val="600"/>
              </a:spcBef>
              <a:spcAft>
                <a:spcPts val="600"/>
              </a:spcAft>
              <a:buClr>
                <a:srgbClr val="F7B44B"/>
              </a:buClr>
              <a:buFont typeface="Leelawadee" panose="020B0502040204020203" pitchFamily="34" charset="-34"/>
              <a:buChar char="&gt;"/>
            </a:pPr>
            <a:r>
              <a:rPr lang="en-GB" sz="1600"/>
              <a:t>Suggests Rural Pact events and activities.</a:t>
            </a:r>
            <a:endParaRPr lang="en-GB" sz="1600">
              <a:cs typeface="Leelawadee"/>
            </a:endParaRPr>
          </a:p>
        </p:txBody>
      </p:sp>
      <p:sp>
        <p:nvSpPr>
          <p:cNvPr id="37" name="TextBox 9">
            <a:extLst>
              <a:ext uri="{FF2B5EF4-FFF2-40B4-BE49-F238E27FC236}">
                <a16:creationId xmlns:a16="http://schemas.microsoft.com/office/drawing/2014/main" id="{06FB394D-ADC0-CE80-4A4B-4748F3C6892D}"/>
              </a:ext>
            </a:extLst>
          </p:cNvPr>
          <p:cNvSpPr txBox="1"/>
          <p:nvPr/>
        </p:nvSpPr>
        <p:spPr>
          <a:xfrm>
            <a:off x="4247135" y="3993166"/>
            <a:ext cx="541409" cy="569846"/>
          </a:xfrm>
          <a:prstGeom prst="rect">
            <a:avLst/>
          </a:prstGeom>
        </p:spPr>
        <p:txBody>
          <a:bodyPr lIns="50800" tIns="50800" rIns="50800" bIns="50800" rtlCol="0" anchor="ctr"/>
          <a:lstStyle/>
          <a:p>
            <a:pPr algn="ctr">
              <a:lnSpc>
                <a:spcPts val="3079"/>
              </a:lnSpc>
            </a:pPr>
            <a:endParaRPr/>
          </a:p>
        </p:txBody>
      </p:sp>
      <p:sp>
        <p:nvSpPr>
          <p:cNvPr id="46" name="TextBox 15">
            <a:extLst>
              <a:ext uri="{FF2B5EF4-FFF2-40B4-BE49-F238E27FC236}">
                <a16:creationId xmlns:a16="http://schemas.microsoft.com/office/drawing/2014/main" id="{12428AF0-2DE2-0A2B-8758-69BA119B10A9}"/>
              </a:ext>
            </a:extLst>
          </p:cNvPr>
          <p:cNvSpPr txBox="1"/>
          <p:nvPr/>
        </p:nvSpPr>
        <p:spPr>
          <a:xfrm>
            <a:off x="4326121" y="5740315"/>
            <a:ext cx="541409" cy="569846"/>
          </a:xfrm>
          <a:prstGeom prst="rect">
            <a:avLst/>
          </a:prstGeom>
        </p:spPr>
        <p:txBody>
          <a:bodyPr lIns="50800" tIns="50800" rIns="50800" bIns="50800" rtlCol="0" anchor="ctr"/>
          <a:lstStyle/>
          <a:p>
            <a:pPr algn="ctr">
              <a:lnSpc>
                <a:spcPts val="3079"/>
              </a:lnSpc>
            </a:pPr>
            <a:endParaRPr/>
          </a:p>
        </p:txBody>
      </p:sp>
      <p:sp>
        <p:nvSpPr>
          <p:cNvPr id="52" name="TextBox 21">
            <a:extLst>
              <a:ext uri="{FF2B5EF4-FFF2-40B4-BE49-F238E27FC236}">
                <a16:creationId xmlns:a16="http://schemas.microsoft.com/office/drawing/2014/main" id="{02726D9A-2B73-C9EA-A50A-670E1F6655C8}"/>
              </a:ext>
            </a:extLst>
          </p:cNvPr>
          <p:cNvSpPr txBox="1"/>
          <p:nvPr/>
        </p:nvSpPr>
        <p:spPr>
          <a:xfrm>
            <a:off x="8432158" y="5647791"/>
            <a:ext cx="541409" cy="569846"/>
          </a:xfrm>
          <a:prstGeom prst="rect">
            <a:avLst/>
          </a:prstGeom>
        </p:spPr>
        <p:txBody>
          <a:bodyPr lIns="50800" tIns="50800" rIns="50800" bIns="50800" rtlCol="0" anchor="ctr"/>
          <a:lstStyle/>
          <a:p>
            <a:pPr algn="ctr">
              <a:lnSpc>
                <a:spcPts val="3079"/>
              </a:lnSpc>
            </a:pPr>
            <a:endParaRPr/>
          </a:p>
        </p:txBody>
      </p:sp>
      <p:sp>
        <p:nvSpPr>
          <p:cNvPr id="53" name="Freeform 31">
            <a:extLst>
              <a:ext uri="{FF2B5EF4-FFF2-40B4-BE49-F238E27FC236}">
                <a16:creationId xmlns:a16="http://schemas.microsoft.com/office/drawing/2014/main" id="{68BCDFF2-8053-CC84-FD8A-F014C359BAA7}"/>
              </a:ext>
            </a:extLst>
          </p:cNvPr>
          <p:cNvSpPr/>
          <p:nvPr/>
        </p:nvSpPr>
        <p:spPr>
          <a:xfrm>
            <a:off x="8267347" y="5736137"/>
            <a:ext cx="344679" cy="318557"/>
          </a:xfrm>
          <a:custGeom>
            <a:avLst/>
            <a:gdLst/>
            <a:ahLst/>
            <a:cxnLst/>
            <a:rect l="l" t="t" r="r" b="b"/>
            <a:pathLst>
              <a:path w="585065" h="543379">
                <a:moveTo>
                  <a:pt x="0" y="0"/>
                </a:moveTo>
                <a:lnTo>
                  <a:pt x="585065" y="0"/>
                </a:lnTo>
                <a:lnTo>
                  <a:pt x="585065" y="543379"/>
                </a:lnTo>
                <a:lnTo>
                  <a:pt x="0" y="54337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5" name="TextBox 12">
            <a:extLst>
              <a:ext uri="{FF2B5EF4-FFF2-40B4-BE49-F238E27FC236}">
                <a16:creationId xmlns:a16="http://schemas.microsoft.com/office/drawing/2014/main" id="{53061785-1EF1-3ADC-C4E1-BACC1ADA9F85}"/>
              </a:ext>
            </a:extLst>
          </p:cNvPr>
          <p:cNvSpPr txBox="1"/>
          <p:nvPr/>
        </p:nvSpPr>
        <p:spPr>
          <a:xfrm>
            <a:off x="8854031" y="3931001"/>
            <a:ext cx="541409" cy="569846"/>
          </a:xfrm>
          <a:prstGeom prst="rect">
            <a:avLst/>
          </a:prstGeom>
        </p:spPr>
        <p:txBody>
          <a:bodyPr lIns="50800" tIns="50800" rIns="50800" bIns="50800" rtlCol="0" anchor="ctr"/>
          <a:lstStyle/>
          <a:p>
            <a:pPr algn="ctr">
              <a:lnSpc>
                <a:spcPts val="3079"/>
              </a:lnSpc>
            </a:pPr>
            <a:endParaRPr/>
          </a:p>
        </p:txBody>
      </p:sp>
      <p:grpSp>
        <p:nvGrpSpPr>
          <p:cNvPr id="1024" name="Group 1023">
            <a:extLst>
              <a:ext uri="{FF2B5EF4-FFF2-40B4-BE49-F238E27FC236}">
                <a16:creationId xmlns:a16="http://schemas.microsoft.com/office/drawing/2014/main" id="{F6463ECC-98CA-FF2E-AA25-2279E62F6512}"/>
              </a:ext>
            </a:extLst>
          </p:cNvPr>
          <p:cNvGrpSpPr/>
          <p:nvPr/>
        </p:nvGrpSpPr>
        <p:grpSpPr>
          <a:xfrm>
            <a:off x="810759" y="6185573"/>
            <a:ext cx="3471237" cy="375052"/>
            <a:chOff x="1065076" y="6159500"/>
            <a:chExt cx="3471237" cy="375052"/>
          </a:xfrm>
        </p:grpSpPr>
        <p:pic>
          <p:nvPicPr>
            <p:cNvPr id="1025" name="Graphic 1024" descr="World outline">
              <a:extLst>
                <a:ext uri="{FF2B5EF4-FFF2-40B4-BE49-F238E27FC236}">
                  <a16:creationId xmlns:a16="http://schemas.microsoft.com/office/drawing/2014/main" id="{15C9D4FB-5900-D958-B538-27C58166B9A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5076" y="6159500"/>
              <a:ext cx="375052" cy="375052"/>
            </a:xfrm>
            <a:prstGeom prst="rect">
              <a:avLst/>
            </a:prstGeom>
          </p:spPr>
        </p:pic>
        <p:sp>
          <p:nvSpPr>
            <p:cNvPr id="1026" name="TextBox 1025">
              <a:extLst>
                <a:ext uri="{FF2B5EF4-FFF2-40B4-BE49-F238E27FC236}">
                  <a16:creationId xmlns:a16="http://schemas.microsoft.com/office/drawing/2014/main" id="{34DD4F15-2E5B-203C-4BF9-FDE58EF1A8FD}"/>
                </a:ext>
              </a:extLst>
            </p:cNvPr>
            <p:cNvSpPr txBox="1"/>
            <p:nvPr/>
          </p:nvSpPr>
          <p:spPr>
            <a:xfrm>
              <a:off x="1514244" y="6214507"/>
              <a:ext cx="3022069" cy="265038"/>
            </a:xfrm>
            <a:prstGeom prst="rect">
              <a:avLst/>
            </a:prstGeom>
            <a:noFill/>
          </p:spPr>
          <p:txBody>
            <a:bodyPr wrap="square">
              <a:spAutoFit/>
            </a:bodyPr>
            <a:lstStyle/>
            <a:p>
              <a:r>
                <a:rPr lang="en-GB" sz="1100">
                  <a:hlinkClick r:id="rId5"/>
                </a:rPr>
                <a:t>https://ruralpact.rural-vision.europa.eu/RPCG</a:t>
              </a:r>
              <a:r>
                <a:rPr lang="en-GB" sz="1100"/>
                <a:t> </a:t>
              </a:r>
            </a:p>
          </p:txBody>
        </p:sp>
      </p:grpSp>
      <p:grpSp>
        <p:nvGrpSpPr>
          <p:cNvPr id="1028" name="Group 1027">
            <a:extLst>
              <a:ext uri="{FF2B5EF4-FFF2-40B4-BE49-F238E27FC236}">
                <a16:creationId xmlns:a16="http://schemas.microsoft.com/office/drawing/2014/main" id="{8025C5C0-24AE-A000-67D9-0C55892C3F40}"/>
              </a:ext>
            </a:extLst>
          </p:cNvPr>
          <p:cNvGrpSpPr/>
          <p:nvPr/>
        </p:nvGrpSpPr>
        <p:grpSpPr>
          <a:xfrm>
            <a:off x="8439686" y="1401208"/>
            <a:ext cx="3275174" cy="4784365"/>
            <a:chOff x="8612026" y="1494263"/>
            <a:chExt cx="3275174" cy="4784365"/>
          </a:xfrm>
        </p:grpSpPr>
        <p:pic>
          <p:nvPicPr>
            <p:cNvPr id="58" name="Picture 57">
              <a:extLst>
                <a:ext uri="{FF2B5EF4-FFF2-40B4-BE49-F238E27FC236}">
                  <a16:creationId xmlns:a16="http://schemas.microsoft.com/office/drawing/2014/main" id="{8A7C2EC3-1C8C-7A97-4CDB-2B5428223A75}"/>
                </a:ext>
              </a:extLst>
            </p:cNvPr>
            <p:cNvPicPr>
              <a:picLocks noChangeAspect="1"/>
            </p:cNvPicPr>
            <p:nvPr/>
          </p:nvPicPr>
          <p:blipFill>
            <a:blip r:embed="rId6"/>
            <a:stretch>
              <a:fillRect/>
            </a:stretch>
          </p:blipFill>
          <p:spPr>
            <a:xfrm>
              <a:off x="9444657" y="2299817"/>
              <a:ext cx="1609912" cy="2271667"/>
            </a:xfrm>
            <a:prstGeom prst="rect">
              <a:avLst/>
            </a:prstGeom>
            <a:solidFill>
              <a:srgbClr val="1C726F"/>
            </a:solidFill>
            <a:ln>
              <a:solidFill>
                <a:schemeClr val="bg1">
                  <a:lumMod val="85000"/>
                </a:schemeClr>
              </a:solidFill>
            </a:ln>
          </p:spPr>
        </p:pic>
        <p:sp>
          <p:nvSpPr>
            <p:cNvPr id="63" name="TextBox 62">
              <a:extLst>
                <a:ext uri="{FF2B5EF4-FFF2-40B4-BE49-F238E27FC236}">
                  <a16:creationId xmlns:a16="http://schemas.microsoft.com/office/drawing/2014/main" id="{8FC652E2-A43D-DAD3-B77F-FBD0CBE1E971}"/>
                </a:ext>
              </a:extLst>
            </p:cNvPr>
            <p:cNvSpPr txBox="1"/>
            <p:nvPr/>
          </p:nvSpPr>
          <p:spPr>
            <a:xfrm>
              <a:off x="8692711" y="4739745"/>
              <a:ext cx="3113804" cy="1538883"/>
            </a:xfrm>
            <a:prstGeom prst="rect">
              <a:avLst/>
            </a:prstGeom>
            <a:noFill/>
          </p:spPr>
          <p:txBody>
            <a:bodyPr wrap="square">
              <a:spAutoFit/>
            </a:bodyPr>
            <a:lstStyle/>
            <a:p>
              <a:pPr marL="285750" indent="-285750">
                <a:spcBef>
                  <a:spcPts val="300"/>
                </a:spcBef>
                <a:spcAft>
                  <a:spcPts val="300"/>
                </a:spcAft>
                <a:buClr>
                  <a:srgbClr val="F7B44B"/>
                </a:buClr>
                <a:buFont typeface="Courier New" panose="02070309020205020404" pitchFamily="49" charset="0"/>
                <a:buChar char="o"/>
              </a:pPr>
              <a:r>
                <a:rPr lang="en-GB" sz="1200">
                  <a:solidFill>
                    <a:srgbClr val="1C726F"/>
                  </a:solidFill>
                </a:rPr>
                <a:t>Strategic proposal for the post-2027 rural policy framework</a:t>
              </a:r>
            </a:p>
            <a:p>
              <a:pPr marL="285750" indent="-285750">
                <a:spcBef>
                  <a:spcPts val="300"/>
                </a:spcBef>
                <a:spcAft>
                  <a:spcPts val="300"/>
                </a:spcAft>
                <a:buClr>
                  <a:srgbClr val="F7B44B"/>
                </a:buClr>
                <a:buFont typeface="Courier New" panose="02070309020205020404" pitchFamily="49" charset="0"/>
                <a:buChar char="o"/>
              </a:pPr>
              <a:r>
                <a:rPr lang="en-GB" sz="1200">
                  <a:solidFill>
                    <a:srgbClr val="1C726F"/>
                  </a:solidFill>
                </a:rPr>
                <a:t>Collective response to the questions in the EC report on ‘the EU rural vision: key achievements and ways forward’</a:t>
              </a:r>
            </a:p>
            <a:p>
              <a:pPr marL="285750" indent="-285750">
                <a:spcBef>
                  <a:spcPts val="300"/>
                </a:spcBef>
                <a:spcAft>
                  <a:spcPts val="300"/>
                </a:spcAft>
                <a:buClr>
                  <a:srgbClr val="F7B44B"/>
                </a:buClr>
                <a:buFont typeface="Courier New" panose="02070309020205020404" pitchFamily="49" charset="0"/>
                <a:buChar char="o"/>
              </a:pPr>
              <a:r>
                <a:rPr lang="en-GB" sz="1200">
                  <a:solidFill>
                    <a:srgbClr val="1C726F"/>
                  </a:solidFill>
                </a:rPr>
                <a:t>Full and short versions available in 24 EU languages</a:t>
              </a:r>
            </a:p>
          </p:txBody>
        </p:sp>
        <p:sp>
          <p:nvSpPr>
            <p:cNvPr id="1027" name="Title 1">
              <a:extLst>
                <a:ext uri="{FF2B5EF4-FFF2-40B4-BE49-F238E27FC236}">
                  <a16:creationId xmlns:a16="http://schemas.microsoft.com/office/drawing/2014/main" id="{81CA10B8-4AA9-D561-8936-2741EE5C2B02}"/>
                </a:ext>
              </a:extLst>
            </p:cNvPr>
            <p:cNvSpPr txBox="1">
              <a:spLocks/>
            </p:cNvSpPr>
            <p:nvPr/>
          </p:nvSpPr>
          <p:spPr>
            <a:xfrm>
              <a:off x="8612026" y="1494263"/>
              <a:ext cx="3275174" cy="79225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chemeClr val="tx2">
                      <a:lumMod val="50000"/>
                    </a:schemeClr>
                  </a:solidFill>
                  <a:latin typeface="Leelawadee" panose="020B0502040204020203" pitchFamily="34" charset="-34"/>
                  <a:ea typeface="+mj-ea"/>
                  <a:cs typeface="Leelawadee" panose="020B0502040204020203" pitchFamily="34" charset="-34"/>
                </a:defRPr>
              </a:lvl1pPr>
            </a:lstStyle>
            <a:p>
              <a:pPr>
                <a:lnSpc>
                  <a:spcPct val="114000"/>
                </a:lnSpc>
                <a:spcBef>
                  <a:spcPts val="600"/>
                </a:spcBef>
                <a:tabLst>
                  <a:tab pos="1878013" algn="l"/>
                </a:tabLst>
              </a:pPr>
              <a:r>
                <a:rPr lang="en-GB" sz="1200">
                  <a:solidFill>
                    <a:srgbClr val="1C726F"/>
                  </a:solidFill>
                </a:rPr>
                <a:t>Declaration on the future of rural areas and rural development policy in the EU </a:t>
              </a:r>
              <a:br>
                <a:rPr lang="en-GB" sz="1200">
                  <a:solidFill>
                    <a:srgbClr val="1C726F"/>
                  </a:solidFill>
                </a:rPr>
              </a:br>
              <a:r>
                <a:rPr lang="en-GB" sz="1200">
                  <a:solidFill>
                    <a:srgbClr val="F7B44B"/>
                  </a:solidFill>
                </a:rPr>
                <a:t>Rural Pact Coordination Group (Dec 2024)</a:t>
              </a:r>
            </a:p>
          </p:txBody>
        </p:sp>
      </p:grpSp>
    </p:spTree>
    <p:extLst>
      <p:ext uri="{BB962C8B-B14F-4D97-AF65-F5344CB8AC3E}">
        <p14:creationId xmlns:p14="http://schemas.microsoft.com/office/powerpoint/2010/main" val="25754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59510-E9E0-4FCE-A3A6-B3E0097A05F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91514E-2BF8-7305-E76E-B0C0395F91CE}"/>
              </a:ext>
            </a:extLst>
          </p:cNvPr>
          <p:cNvSpPr>
            <a:spLocks noGrp="1"/>
          </p:cNvSpPr>
          <p:nvPr>
            <p:ph idx="1"/>
          </p:nvPr>
        </p:nvSpPr>
        <p:spPr>
          <a:xfrm>
            <a:off x="838200" y="1663700"/>
            <a:ext cx="10515600" cy="4584700"/>
          </a:xfrm>
        </p:spPr>
        <p:txBody>
          <a:bodyPr>
            <a:normAutofit/>
          </a:bodyPr>
          <a:lstStyle/>
          <a:p>
            <a:pPr marL="0" indent="0" algn="ctr">
              <a:buNone/>
            </a:pPr>
            <a:r>
              <a:rPr lang="en-GB" sz="5400" b="1">
                <a:solidFill>
                  <a:schemeClr val="accent5"/>
                </a:solidFill>
              </a:rPr>
              <a:t>Rural Pact activities &amp; Community Platform tools</a:t>
            </a:r>
          </a:p>
        </p:txBody>
      </p:sp>
      <p:cxnSp>
        <p:nvCxnSpPr>
          <p:cNvPr id="5" name="Straight Connector 4">
            <a:extLst>
              <a:ext uri="{FF2B5EF4-FFF2-40B4-BE49-F238E27FC236}">
                <a16:creationId xmlns:a16="http://schemas.microsoft.com/office/drawing/2014/main" id="{85B8D225-A4B2-6C93-759B-533B7AABBA8C}"/>
              </a:ext>
            </a:extLst>
          </p:cNvPr>
          <p:cNvCxnSpPr/>
          <p:nvPr/>
        </p:nvCxnSpPr>
        <p:spPr>
          <a:xfrm>
            <a:off x="4700954" y="3922351"/>
            <a:ext cx="2930769"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40707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F75B6-9453-86A5-A5AB-AB02E96B672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1D86E2-7E2D-1A20-F6B0-F5F90345F933}"/>
              </a:ext>
            </a:extLst>
          </p:cNvPr>
          <p:cNvSpPr>
            <a:spLocks noGrp="1"/>
          </p:cNvSpPr>
          <p:nvPr>
            <p:ph idx="1"/>
          </p:nvPr>
        </p:nvSpPr>
        <p:spPr>
          <a:xfrm>
            <a:off x="838201" y="2035628"/>
            <a:ext cx="5257799" cy="2786743"/>
          </a:xfrm>
        </p:spPr>
        <p:txBody>
          <a:bodyPr vert="horz" lIns="91440" tIns="45720" rIns="91440" bIns="45720" rtlCol="0" anchor="t">
            <a:normAutofit/>
          </a:bodyPr>
          <a:lstStyle/>
          <a:p>
            <a:pPr marL="285750" lvl="1" indent="-285750">
              <a:spcAft>
                <a:spcPts val="1800"/>
              </a:spcAft>
              <a:buClr>
                <a:schemeClr val="accent6"/>
              </a:buClr>
              <a:buFont typeface="Symbol" panose="05050102010706020507" pitchFamily="18" charset="2"/>
              <a:buChar char="&gt;"/>
            </a:pPr>
            <a:r>
              <a:rPr lang="en-GB" sz="1800">
                <a:latin typeface="Leelawadee"/>
                <a:cs typeface="Leelawadee"/>
              </a:rPr>
              <a:t>An online </a:t>
            </a:r>
            <a:r>
              <a:rPr lang="en-GB" sz="1800" b="1">
                <a:latin typeface="Leelawadee"/>
                <a:cs typeface="Leelawadee"/>
              </a:rPr>
              <a:t>collaborative tool </a:t>
            </a:r>
            <a:r>
              <a:rPr lang="en-GB" sz="1800">
                <a:latin typeface="Leelawadee"/>
                <a:cs typeface="Leelawadee"/>
              </a:rPr>
              <a:t>to find all the latest </a:t>
            </a:r>
            <a:r>
              <a:rPr lang="en-GB" sz="1800" b="1">
                <a:latin typeface="Leelawadee"/>
                <a:cs typeface="Leelawadee"/>
              </a:rPr>
              <a:t>information</a:t>
            </a:r>
            <a:r>
              <a:rPr lang="en-GB" sz="1800">
                <a:latin typeface="Leelawadee"/>
                <a:cs typeface="Leelawadee"/>
              </a:rPr>
              <a:t> about the Rural Pact and rural revitalisation, and to </a:t>
            </a:r>
            <a:r>
              <a:rPr lang="en-GB" sz="1800" b="1">
                <a:latin typeface="Leelawadee"/>
                <a:cs typeface="Leelawadee"/>
              </a:rPr>
              <a:t>interact</a:t>
            </a:r>
            <a:r>
              <a:rPr lang="en-GB" sz="1800">
                <a:latin typeface="Leelawadee"/>
                <a:cs typeface="Leelawadee"/>
              </a:rPr>
              <a:t>.</a:t>
            </a:r>
          </a:p>
          <a:p>
            <a:pPr marL="285750" lvl="1" indent="-285750">
              <a:buClr>
                <a:schemeClr val="accent6"/>
              </a:buClr>
              <a:buFont typeface="Symbol" panose="05050102010706020507" pitchFamily="18" charset="2"/>
              <a:buChar char="&gt;"/>
            </a:pPr>
            <a:r>
              <a:rPr lang="en-GB" sz="1800">
                <a:latin typeface="Leelawadee"/>
                <a:cs typeface="Leelawadee"/>
              </a:rPr>
              <a:t>Registration as a member of the Rural Pact through the platform is required </a:t>
            </a:r>
            <a:r>
              <a:rPr lang="en-GB" sz="1800">
                <a:solidFill>
                  <a:srgbClr val="000000"/>
                </a:solidFill>
                <a:latin typeface="Leelawadee"/>
                <a:cs typeface="Leelawadee"/>
              </a:rPr>
              <a:t>to benefit from online collaboration tools. </a:t>
            </a:r>
          </a:p>
        </p:txBody>
      </p:sp>
      <p:sp>
        <p:nvSpPr>
          <p:cNvPr id="6" name="Title 1">
            <a:extLst>
              <a:ext uri="{FF2B5EF4-FFF2-40B4-BE49-F238E27FC236}">
                <a16:creationId xmlns:a16="http://schemas.microsoft.com/office/drawing/2014/main" id="{D3C959ED-7022-CAFC-18DE-27A4FF0DE164}"/>
              </a:ext>
            </a:extLst>
          </p:cNvPr>
          <p:cNvSpPr>
            <a:spLocks noGrp="1"/>
          </p:cNvSpPr>
          <p:nvPr>
            <p:ph type="title"/>
          </p:nvPr>
        </p:nvSpPr>
        <p:spPr>
          <a:xfrm>
            <a:off x="838201" y="87097"/>
            <a:ext cx="9927538" cy="1201259"/>
          </a:xfrm>
        </p:spPr>
        <p:txBody>
          <a:bodyPr>
            <a:normAutofit/>
          </a:bodyPr>
          <a:lstStyle/>
          <a:p>
            <a:pPr>
              <a:lnSpc>
                <a:spcPct val="114000"/>
              </a:lnSpc>
              <a:spcBef>
                <a:spcPts val="600"/>
              </a:spcBef>
            </a:pPr>
            <a:r>
              <a:rPr lang="fr-BE">
                <a:solidFill>
                  <a:srgbClr val="1C726F"/>
                </a:solidFill>
              </a:rPr>
              <a:t>The Rural Pact Community Platform</a:t>
            </a:r>
            <a:endParaRPr lang="en-IE">
              <a:solidFill>
                <a:srgbClr val="1C726F"/>
              </a:solidFill>
            </a:endParaRPr>
          </a:p>
        </p:txBody>
      </p:sp>
      <p:grpSp>
        <p:nvGrpSpPr>
          <p:cNvPr id="9" name="Group 8">
            <a:extLst>
              <a:ext uri="{FF2B5EF4-FFF2-40B4-BE49-F238E27FC236}">
                <a16:creationId xmlns:a16="http://schemas.microsoft.com/office/drawing/2014/main" id="{0927361B-9427-8B98-387C-7A4464AC8BD3}"/>
              </a:ext>
            </a:extLst>
          </p:cNvPr>
          <p:cNvGrpSpPr/>
          <p:nvPr/>
        </p:nvGrpSpPr>
        <p:grpSpPr>
          <a:xfrm>
            <a:off x="710259" y="6072433"/>
            <a:ext cx="6482838" cy="462120"/>
            <a:chOff x="710259" y="6072433"/>
            <a:chExt cx="6482838" cy="462120"/>
          </a:xfrm>
        </p:grpSpPr>
        <p:sp>
          <p:nvSpPr>
            <p:cNvPr id="7" name="TextBox 6">
              <a:extLst>
                <a:ext uri="{FF2B5EF4-FFF2-40B4-BE49-F238E27FC236}">
                  <a16:creationId xmlns:a16="http://schemas.microsoft.com/office/drawing/2014/main" id="{46E99E4D-0B19-AA7D-DDAC-4453981F4FC8}"/>
                </a:ext>
              </a:extLst>
            </p:cNvPr>
            <p:cNvSpPr txBox="1"/>
            <p:nvPr/>
          </p:nvSpPr>
          <p:spPr>
            <a:xfrm>
              <a:off x="1097097" y="6164993"/>
              <a:ext cx="6096000" cy="276999"/>
            </a:xfrm>
            <a:prstGeom prst="rect">
              <a:avLst/>
            </a:prstGeom>
            <a:noFill/>
          </p:spPr>
          <p:txBody>
            <a:bodyPr wrap="square">
              <a:spAutoFit/>
            </a:bodyPr>
            <a:lstStyle/>
            <a:p>
              <a:r>
                <a:rPr lang="en-GB" sz="1200">
                  <a:hlinkClick r:id="rId3"/>
                </a:rPr>
                <a:t>https://ruralpact.rural-vision.europa.eu/index_en</a:t>
              </a:r>
              <a:r>
                <a:rPr lang="en-GB" sz="1200"/>
                <a:t> </a:t>
              </a:r>
            </a:p>
          </p:txBody>
        </p:sp>
        <p:pic>
          <p:nvPicPr>
            <p:cNvPr id="8" name="Graphic 7" descr="World outline">
              <a:extLst>
                <a:ext uri="{FF2B5EF4-FFF2-40B4-BE49-F238E27FC236}">
                  <a16:creationId xmlns:a16="http://schemas.microsoft.com/office/drawing/2014/main" id="{DC3EF10F-FEDC-1810-77CB-9701A6BAB54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10259" y="6072433"/>
              <a:ext cx="462120" cy="462120"/>
            </a:xfrm>
            <a:prstGeom prst="rect">
              <a:avLst/>
            </a:prstGeom>
          </p:spPr>
        </p:pic>
      </p:grpSp>
      <p:pic>
        <p:nvPicPr>
          <p:cNvPr id="2" name="Picture 1" descr="A screenshot of a website&#10;&#10;AI-generated content may be incorrect.">
            <a:extLst>
              <a:ext uri="{FF2B5EF4-FFF2-40B4-BE49-F238E27FC236}">
                <a16:creationId xmlns:a16="http://schemas.microsoft.com/office/drawing/2014/main" id="{52614F84-72C1-F249-98E7-102F5485EC92}"/>
              </a:ext>
            </a:extLst>
          </p:cNvPr>
          <p:cNvPicPr>
            <a:picLocks noChangeAspect="1"/>
          </p:cNvPicPr>
          <p:nvPr/>
        </p:nvPicPr>
        <p:blipFill>
          <a:blip r:embed="rId5"/>
          <a:stretch>
            <a:fillRect/>
          </a:stretch>
        </p:blipFill>
        <p:spPr>
          <a:xfrm>
            <a:off x="6734540" y="1287161"/>
            <a:ext cx="4026028" cy="4808840"/>
          </a:xfrm>
          <a:prstGeom prst="rect">
            <a:avLst/>
          </a:prstGeom>
        </p:spPr>
      </p:pic>
    </p:spTree>
    <p:extLst>
      <p:ext uri="{BB962C8B-B14F-4D97-AF65-F5344CB8AC3E}">
        <p14:creationId xmlns:p14="http://schemas.microsoft.com/office/powerpoint/2010/main" val="1395567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191C-F1B5-15B8-8D6C-348EF4F4370D}"/>
              </a:ext>
            </a:extLst>
          </p:cNvPr>
          <p:cNvSpPr>
            <a:spLocks noGrp="1"/>
          </p:cNvSpPr>
          <p:nvPr>
            <p:ph type="title"/>
          </p:nvPr>
        </p:nvSpPr>
        <p:spPr/>
        <p:txBody>
          <a:bodyPr>
            <a:noAutofit/>
          </a:bodyPr>
          <a:lstStyle/>
          <a:p>
            <a:pPr>
              <a:lnSpc>
                <a:spcPct val="100000"/>
              </a:lnSpc>
              <a:spcBef>
                <a:spcPts val="600"/>
              </a:spcBef>
            </a:pPr>
            <a:r>
              <a:rPr lang="en-GB" sz="3200">
                <a:solidFill>
                  <a:srgbClr val="1C726F"/>
                </a:solidFill>
              </a:rPr>
              <a:t>Rural Pact activities &amp; online Community Platform tools</a:t>
            </a:r>
            <a:endParaRPr lang="en-IE" sz="3200">
              <a:solidFill>
                <a:schemeClr val="accent6"/>
              </a:solidFill>
            </a:endParaRPr>
          </a:p>
        </p:txBody>
      </p:sp>
      <p:sp>
        <p:nvSpPr>
          <p:cNvPr id="38" name="Freeform 22">
            <a:extLst>
              <a:ext uri="{FF2B5EF4-FFF2-40B4-BE49-F238E27FC236}">
                <a16:creationId xmlns:a16="http://schemas.microsoft.com/office/drawing/2014/main" id="{F6FB4473-8D9B-3A63-E00A-9D27031B8E83}"/>
              </a:ext>
            </a:extLst>
          </p:cNvPr>
          <p:cNvSpPr>
            <a:spLocks noChangeAspect="1"/>
          </p:cNvSpPr>
          <p:nvPr/>
        </p:nvSpPr>
        <p:spPr>
          <a:xfrm>
            <a:off x="9624617" y="1485118"/>
            <a:ext cx="537827" cy="537827"/>
          </a:xfrm>
          <a:custGeom>
            <a:avLst/>
            <a:gdLst/>
            <a:ahLst/>
            <a:cxnLst/>
            <a:rect l="l" t="t" r="r" b="b"/>
            <a:pathLst>
              <a:path w="1101751" h="1101751">
                <a:moveTo>
                  <a:pt x="0" y="0"/>
                </a:moveTo>
                <a:lnTo>
                  <a:pt x="1101751" y="0"/>
                </a:lnTo>
                <a:lnTo>
                  <a:pt x="1101751" y="1101751"/>
                </a:lnTo>
                <a:lnTo>
                  <a:pt x="0" y="110175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latin typeface="+mj-lt"/>
            </a:endParaRPr>
          </a:p>
        </p:txBody>
      </p:sp>
      <p:sp>
        <p:nvSpPr>
          <p:cNvPr id="116" name="Freeform 22">
            <a:extLst>
              <a:ext uri="{FF2B5EF4-FFF2-40B4-BE49-F238E27FC236}">
                <a16:creationId xmlns:a16="http://schemas.microsoft.com/office/drawing/2014/main" id="{1C475519-6136-1C22-75B9-EF2FF31C0FD1}"/>
              </a:ext>
            </a:extLst>
          </p:cNvPr>
          <p:cNvSpPr>
            <a:spLocks noChangeAspect="1"/>
          </p:cNvSpPr>
          <p:nvPr/>
        </p:nvSpPr>
        <p:spPr>
          <a:xfrm>
            <a:off x="4156675" y="1242431"/>
            <a:ext cx="407028" cy="407028"/>
          </a:xfrm>
          <a:custGeom>
            <a:avLst/>
            <a:gdLst/>
            <a:ahLst/>
            <a:cxnLst/>
            <a:rect l="l" t="t" r="r" b="b"/>
            <a:pathLst>
              <a:path w="1101751" h="1101751">
                <a:moveTo>
                  <a:pt x="0" y="0"/>
                </a:moveTo>
                <a:lnTo>
                  <a:pt x="1101751" y="0"/>
                </a:lnTo>
                <a:lnTo>
                  <a:pt x="1101751" y="1101751"/>
                </a:lnTo>
                <a:lnTo>
                  <a:pt x="0" y="110175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latin typeface="+mj-lt"/>
            </a:endParaRPr>
          </a:p>
        </p:txBody>
      </p:sp>
      <p:grpSp>
        <p:nvGrpSpPr>
          <p:cNvPr id="163" name="Group 162">
            <a:extLst>
              <a:ext uri="{FF2B5EF4-FFF2-40B4-BE49-F238E27FC236}">
                <a16:creationId xmlns:a16="http://schemas.microsoft.com/office/drawing/2014/main" id="{0BF383DE-D021-47A9-EF49-4AF10E6FB22F}"/>
              </a:ext>
            </a:extLst>
          </p:cNvPr>
          <p:cNvGrpSpPr/>
          <p:nvPr/>
        </p:nvGrpSpPr>
        <p:grpSpPr>
          <a:xfrm>
            <a:off x="1427327" y="1881756"/>
            <a:ext cx="9927538" cy="4682817"/>
            <a:chOff x="1760822" y="1796793"/>
            <a:chExt cx="8603541" cy="4065986"/>
          </a:xfrm>
        </p:grpSpPr>
        <p:grpSp>
          <p:nvGrpSpPr>
            <p:cNvPr id="3" name="Group 2">
              <a:extLst>
                <a:ext uri="{FF2B5EF4-FFF2-40B4-BE49-F238E27FC236}">
                  <a16:creationId xmlns:a16="http://schemas.microsoft.com/office/drawing/2014/main" id="{343A6EB6-6EA2-B1BB-EE3E-F99583D9466F}"/>
                </a:ext>
              </a:extLst>
            </p:cNvPr>
            <p:cNvGrpSpPr/>
            <p:nvPr/>
          </p:nvGrpSpPr>
          <p:grpSpPr>
            <a:xfrm>
              <a:off x="1760822" y="1796793"/>
              <a:ext cx="8603541" cy="4065986"/>
              <a:chOff x="1829904" y="2269259"/>
              <a:chExt cx="8603541" cy="4065986"/>
            </a:xfrm>
          </p:grpSpPr>
          <p:sp>
            <p:nvSpPr>
              <p:cNvPr id="4" name="Isosceles Triangle 3">
                <a:extLst>
                  <a:ext uri="{FF2B5EF4-FFF2-40B4-BE49-F238E27FC236}">
                    <a16:creationId xmlns:a16="http://schemas.microsoft.com/office/drawing/2014/main" id="{CFDCB4D7-206B-5C91-56A9-06E7B0717CCF}"/>
                  </a:ext>
                </a:extLst>
              </p:cNvPr>
              <p:cNvSpPr/>
              <p:nvPr/>
            </p:nvSpPr>
            <p:spPr>
              <a:xfrm rot="14630723">
                <a:off x="7261707" y="2498125"/>
                <a:ext cx="562470" cy="624121"/>
              </a:xfrm>
              <a:prstGeom prst="triangle">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Isosceles Triangle 5">
                <a:extLst>
                  <a:ext uri="{FF2B5EF4-FFF2-40B4-BE49-F238E27FC236}">
                    <a16:creationId xmlns:a16="http://schemas.microsoft.com/office/drawing/2014/main" id="{2A64BDA2-90DF-9898-8F3F-967B8B4D077E}"/>
                  </a:ext>
                </a:extLst>
              </p:cNvPr>
              <p:cNvSpPr/>
              <p:nvPr/>
            </p:nvSpPr>
            <p:spPr>
              <a:xfrm rot="2921035">
                <a:off x="4495018" y="4716217"/>
                <a:ext cx="593129" cy="594992"/>
              </a:xfrm>
              <a:prstGeom prst="triangle">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Isosceles Triangle 7">
                <a:extLst>
                  <a:ext uri="{FF2B5EF4-FFF2-40B4-BE49-F238E27FC236}">
                    <a16:creationId xmlns:a16="http://schemas.microsoft.com/office/drawing/2014/main" id="{639E134E-BB1F-B48D-EFDA-81171A566A47}"/>
                  </a:ext>
                </a:extLst>
              </p:cNvPr>
              <p:cNvSpPr/>
              <p:nvPr/>
            </p:nvSpPr>
            <p:spPr>
              <a:xfrm rot="6279085">
                <a:off x="4276488" y="2577588"/>
                <a:ext cx="593129" cy="594992"/>
              </a:xfrm>
              <a:prstGeom prst="triangle">
                <a:avLst/>
              </a:prstGeom>
              <a:solidFill>
                <a:srgbClr val="6ABA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Oval 9">
                <a:extLst>
                  <a:ext uri="{FF2B5EF4-FFF2-40B4-BE49-F238E27FC236}">
                    <a16:creationId xmlns:a16="http://schemas.microsoft.com/office/drawing/2014/main" id="{7C498F6C-27DC-2541-171D-0E851F5DFFAE}"/>
                  </a:ext>
                </a:extLst>
              </p:cNvPr>
              <p:cNvSpPr>
                <a:spLocks noChangeAspect="1"/>
              </p:cNvSpPr>
              <p:nvPr/>
            </p:nvSpPr>
            <p:spPr>
              <a:xfrm>
                <a:off x="4791204" y="2549488"/>
                <a:ext cx="2520000" cy="2520000"/>
              </a:xfrm>
              <a:prstGeom prst="ellipse">
                <a:avLst/>
              </a:prstGeom>
              <a:solidFill>
                <a:srgbClr val="1C726F"/>
              </a:solidFill>
              <a:ln w="25400" cap="flat" cmpd="sng" algn="ctr">
                <a:noFill/>
                <a:prstDash val="solid"/>
              </a:ln>
              <a:effectLst>
                <a:outerShdw blurRad="127000" dist="38100" dir="2700000" algn="tl" rotWithShape="0">
                  <a:srgbClr val="000000">
                    <a:lumMod val="75000"/>
                    <a:lumOff val="25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id="{0495ED1D-5FF3-090E-31EB-B6C8C6BAB1EA}"/>
                  </a:ext>
                </a:extLst>
              </p:cNvPr>
              <p:cNvSpPr txBox="1"/>
              <p:nvPr/>
            </p:nvSpPr>
            <p:spPr>
              <a:xfrm>
                <a:off x="4791203" y="3270111"/>
                <a:ext cx="2520001" cy="1200329"/>
              </a:xfrm>
              <a:prstGeom prst="rect">
                <a:avLst/>
              </a:prstGeom>
              <a:noFill/>
            </p:spPr>
            <p:txBody>
              <a:bodyPr wrap="square" rtlCol="0">
                <a:spAutoFit/>
              </a:bodyPr>
              <a:lstStyle/>
              <a:p>
                <a:pPr algn="ctr">
                  <a:spcAft>
                    <a:spcPts val="600"/>
                  </a:spcAft>
                  <a:buClr>
                    <a:srgbClr val="000000"/>
                  </a:buClr>
                  <a:buFont typeface="Arial"/>
                  <a:buNone/>
                </a:pPr>
                <a:r>
                  <a:rPr lang="en-GB" sz="2400" b="1" kern="0">
                    <a:solidFill>
                      <a:schemeClr val="bg1"/>
                    </a:solidFill>
                    <a:cs typeface="Arial"/>
                    <a:sym typeface="Arial"/>
                  </a:rPr>
                  <a:t>Online Community Platform</a:t>
                </a:r>
              </a:p>
            </p:txBody>
          </p:sp>
          <p:sp>
            <p:nvSpPr>
              <p:cNvPr id="12" name="Oval 11">
                <a:extLst>
                  <a:ext uri="{FF2B5EF4-FFF2-40B4-BE49-F238E27FC236}">
                    <a16:creationId xmlns:a16="http://schemas.microsoft.com/office/drawing/2014/main" id="{7DB66C31-69AB-3811-9AC6-5AE011FB382E}"/>
                  </a:ext>
                </a:extLst>
              </p:cNvPr>
              <p:cNvSpPr>
                <a:spLocks noChangeAspect="1"/>
              </p:cNvSpPr>
              <p:nvPr/>
            </p:nvSpPr>
            <p:spPr>
              <a:xfrm>
                <a:off x="4611204" y="2369488"/>
                <a:ext cx="2880000" cy="2880000"/>
              </a:xfrm>
              <a:prstGeom prst="ellipse">
                <a:avLst/>
              </a:prstGeom>
              <a:noFill/>
              <a:ln w="6350" cap="flat" cmpd="sng" algn="ctr">
                <a:solidFill>
                  <a:srgbClr val="FFFFFF">
                    <a:lumMod val="50000"/>
                  </a:srgb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Group 12">
                <a:extLst>
                  <a:ext uri="{FF2B5EF4-FFF2-40B4-BE49-F238E27FC236}">
                    <a16:creationId xmlns:a16="http://schemas.microsoft.com/office/drawing/2014/main" id="{49256518-2AAA-36C9-4CE0-696808C5CB71}"/>
                  </a:ext>
                </a:extLst>
              </p:cNvPr>
              <p:cNvGrpSpPr/>
              <p:nvPr/>
            </p:nvGrpSpPr>
            <p:grpSpPr>
              <a:xfrm>
                <a:off x="1829904" y="2269259"/>
                <a:ext cx="2750455" cy="1399923"/>
                <a:chOff x="1731479" y="1840607"/>
                <a:chExt cx="2750455" cy="1399923"/>
              </a:xfrm>
            </p:grpSpPr>
            <p:sp>
              <p:nvSpPr>
                <p:cNvPr id="113" name="Rectangle: Rounded Corners 112">
                  <a:extLst>
                    <a:ext uri="{FF2B5EF4-FFF2-40B4-BE49-F238E27FC236}">
                      <a16:creationId xmlns:a16="http://schemas.microsoft.com/office/drawing/2014/main" id="{311F08B2-CB05-E26F-6626-4F048894E839}"/>
                    </a:ext>
                  </a:extLst>
                </p:cNvPr>
                <p:cNvSpPr/>
                <p:nvPr/>
              </p:nvSpPr>
              <p:spPr>
                <a:xfrm>
                  <a:off x="1731479" y="1840607"/>
                  <a:ext cx="2750455" cy="1399923"/>
                </a:xfrm>
                <a:prstGeom prst="roundRect">
                  <a:avLst>
                    <a:gd name="adj" fmla="val 50000"/>
                  </a:avLst>
                </a:prstGeom>
                <a:solidFill>
                  <a:srgbClr val="6ABA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5" name="TextBox 114">
                  <a:extLst>
                    <a:ext uri="{FF2B5EF4-FFF2-40B4-BE49-F238E27FC236}">
                      <a16:creationId xmlns:a16="http://schemas.microsoft.com/office/drawing/2014/main" id="{E0A86A8E-7C33-3E03-0944-A15EEC0041EF}"/>
                    </a:ext>
                  </a:extLst>
                </p:cNvPr>
                <p:cNvSpPr txBox="1"/>
                <p:nvPr/>
              </p:nvSpPr>
              <p:spPr>
                <a:xfrm>
                  <a:off x="2075711" y="1959376"/>
                  <a:ext cx="1914122" cy="1122389"/>
                </a:xfrm>
                <a:prstGeom prst="rect">
                  <a:avLst/>
                </a:prstGeom>
                <a:solidFill>
                  <a:srgbClr val="6ABA76"/>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b="1" i="0" u="none" strike="noStrike" kern="0" cap="none" spc="0" normalizeH="0" baseline="0" noProof="0">
                      <a:ln>
                        <a:noFill/>
                      </a:ln>
                      <a:solidFill>
                        <a:srgbClr val="FFFFFF"/>
                      </a:solidFill>
                      <a:effectLst/>
                      <a:uLnTx/>
                      <a:uFillTx/>
                      <a:cs typeface="Arial"/>
                      <a:sym typeface="Arial"/>
                    </a:rPr>
                    <a:t>Networking &amp; collaboration</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i="0" u="none" strike="noStrike" kern="0" cap="none" spc="0" normalizeH="0" baseline="0" noProof="0">
                      <a:ln>
                        <a:noFill/>
                      </a:ln>
                      <a:solidFill>
                        <a:srgbClr val="FFFFFF"/>
                      </a:solidFill>
                      <a:effectLst/>
                      <a:uLnTx/>
                      <a:uFillTx/>
                      <a:cs typeface="Arial"/>
                      <a:sym typeface="Arial"/>
                    </a:rPr>
                    <a:t>Connect with peers</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i="0" u="none" strike="noStrike" kern="0" cap="none" spc="0" normalizeH="0" baseline="0" noProof="0">
                      <a:ln>
                        <a:noFill/>
                      </a:ln>
                      <a:solidFill>
                        <a:srgbClr val="FFFFFF"/>
                      </a:solidFill>
                      <a:effectLst/>
                      <a:uLnTx/>
                      <a:uFillTx/>
                      <a:cs typeface="Arial"/>
                      <a:sym typeface="Arial"/>
                    </a:rPr>
                    <a:t>Join or Create community groups</a:t>
                  </a:r>
                </a:p>
              </p:txBody>
            </p:sp>
            <p:sp>
              <p:nvSpPr>
                <p:cNvPr id="114" name="Oval 113">
                  <a:extLst>
                    <a:ext uri="{FF2B5EF4-FFF2-40B4-BE49-F238E27FC236}">
                      <a16:creationId xmlns:a16="http://schemas.microsoft.com/office/drawing/2014/main" id="{237DA153-E24F-9AB5-FE60-D01FF74DAAA9}"/>
                    </a:ext>
                  </a:extLst>
                </p:cNvPr>
                <p:cNvSpPr>
                  <a:spLocks noChangeAspect="1"/>
                </p:cNvSpPr>
                <p:nvPr/>
              </p:nvSpPr>
              <p:spPr>
                <a:xfrm>
                  <a:off x="3611042" y="1947745"/>
                  <a:ext cx="612000" cy="612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5" name="Group 14">
                <a:extLst>
                  <a:ext uri="{FF2B5EF4-FFF2-40B4-BE49-F238E27FC236}">
                    <a16:creationId xmlns:a16="http://schemas.microsoft.com/office/drawing/2014/main" id="{567E8C3E-4CB2-127C-CA9E-74CC297FA722}"/>
                  </a:ext>
                </a:extLst>
              </p:cNvPr>
              <p:cNvGrpSpPr/>
              <p:nvPr/>
            </p:nvGrpSpPr>
            <p:grpSpPr>
              <a:xfrm>
                <a:off x="1929690" y="4935322"/>
                <a:ext cx="3014079" cy="1399923"/>
                <a:chOff x="2160792" y="4441111"/>
                <a:chExt cx="3014079" cy="1399923"/>
              </a:xfrm>
              <a:solidFill>
                <a:srgbClr val="6ABA76"/>
              </a:solidFill>
            </p:grpSpPr>
            <p:sp>
              <p:nvSpPr>
                <p:cNvPr id="106" name="Rectangle 105">
                  <a:extLst>
                    <a:ext uri="{FF2B5EF4-FFF2-40B4-BE49-F238E27FC236}">
                      <a16:creationId xmlns:a16="http://schemas.microsoft.com/office/drawing/2014/main" id="{4494EF83-04B9-0FFB-3F8B-49AE01F6E83F}"/>
                    </a:ext>
                  </a:extLst>
                </p:cNvPr>
                <p:cNvSpPr/>
                <p:nvPr/>
              </p:nvSpPr>
              <p:spPr>
                <a:xfrm>
                  <a:off x="2991916" y="4719277"/>
                  <a:ext cx="863600" cy="36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8" name="Rectangle: Rounded Corners 107">
                  <a:extLst>
                    <a:ext uri="{FF2B5EF4-FFF2-40B4-BE49-F238E27FC236}">
                      <a16:creationId xmlns:a16="http://schemas.microsoft.com/office/drawing/2014/main" id="{B812BACC-768F-7020-1772-5D51E66FD01C}"/>
                    </a:ext>
                  </a:extLst>
                </p:cNvPr>
                <p:cNvSpPr/>
                <p:nvPr/>
              </p:nvSpPr>
              <p:spPr>
                <a:xfrm>
                  <a:off x="2160792" y="4441111"/>
                  <a:ext cx="3014079" cy="1399923"/>
                </a:xfrm>
                <a:prstGeom prst="roundRect">
                  <a:avLst>
                    <a:gd name="adj" fmla="val 50000"/>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9" name="TextBox 108">
                  <a:extLst>
                    <a:ext uri="{FF2B5EF4-FFF2-40B4-BE49-F238E27FC236}">
                      <a16:creationId xmlns:a16="http://schemas.microsoft.com/office/drawing/2014/main" id="{3CE4AD96-CE5F-A6CA-949A-0D4D0E662E17}"/>
                    </a:ext>
                  </a:extLst>
                </p:cNvPr>
                <p:cNvSpPr txBox="1"/>
                <p:nvPr/>
              </p:nvSpPr>
              <p:spPr>
                <a:xfrm>
                  <a:off x="2561148" y="4598841"/>
                  <a:ext cx="1863076" cy="1122389"/>
                </a:xfrm>
                <a:prstGeom prst="rect">
                  <a:avLst/>
                </a:prstGeom>
                <a:solidFill>
                  <a:srgbClr val="6ABA76"/>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GB" b="1" kern="0">
                      <a:solidFill>
                        <a:srgbClr val="FFFFFF"/>
                      </a:solidFill>
                      <a:cs typeface="Arial"/>
                      <a:sym typeface="Arial"/>
                    </a:rPr>
                    <a:t>Information &amp; resources</a:t>
                  </a:r>
                </a:p>
                <a:p>
                  <a:pPr marL="0" lvl="0" indent="0">
                    <a:spcBef>
                      <a:spcPct val="0"/>
                    </a:spcBef>
                  </a:pPr>
                  <a:r>
                    <a:rPr lang="en-US" sz="1400">
                      <a:solidFill>
                        <a:srgbClr val="FEFAEC"/>
                      </a:solidFill>
                      <a:ea typeface="Barlow Medium"/>
                      <a:cs typeface="Barlow Medium"/>
                      <a:sym typeface="Barlow Medium"/>
                    </a:rPr>
                    <a:t>News, publications, good practices, country pages, knowledge hub</a:t>
                  </a:r>
                </a:p>
              </p:txBody>
            </p:sp>
          </p:grpSp>
          <p:grpSp>
            <p:nvGrpSpPr>
              <p:cNvPr id="16" name="Group 15">
                <a:extLst>
                  <a:ext uri="{FF2B5EF4-FFF2-40B4-BE49-F238E27FC236}">
                    <a16:creationId xmlns:a16="http://schemas.microsoft.com/office/drawing/2014/main" id="{8B64C9C6-36C7-213D-2479-6E3D1725F52C}"/>
                  </a:ext>
                </a:extLst>
              </p:cNvPr>
              <p:cNvGrpSpPr/>
              <p:nvPr/>
            </p:nvGrpSpPr>
            <p:grpSpPr>
              <a:xfrm>
                <a:off x="7485267" y="2269282"/>
                <a:ext cx="2948178" cy="1201259"/>
                <a:chOff x="2173371" y="1419159"/>
                <a:chExt cx="2948178" cy="1201259"/>
              </a:xfrm>
              <a:solidFill>
                <a:srgbClr val="6ABA76"/>
              </a:solidFill>
            </p:grpSpPr>
            <p:sp>
              <p:nvSpPr>
                <p:cNvPr id="104" name="Rectangle: Rounded Corners 103">
                  <a:extLst>
                    <a:ext uri="{FF2B5EF4-FFF2-40B4-BE49-F238E27FC236}">
                      <a16:creationId xmlns:a16="http://schemas.microsoft.com/office/drawing/2014/main" id="{06785A60-EE29-51C1-C669-1374212D2D46}"/>
                    </a:ext>
                  </a:extLst>
                </p:cNvPr>
                <p:cNvSpPr/>
                <p:nvPr/>
              </p:nvSpPr>
              <p:spPr>
                <a:xfrm>
                  <a:off x="2173371" y="1419159"/>
                  <a:ext cx="2948178" cy="1201259"/>
                </a:xfrm>
                <a:prstGeom prst="roundRect">
                  <a:avLst>
                    <a:gd name="adj" fmla="val 50000"/>
                  </a:avLst>
                </a:prstGeom>
                <a:solidFill>
                  <a:srgbClr val="6ABA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5" name="TextBox 104">
                  <a:extLst>
                    <a:ext uri="{FF2B5EF4-FFF2-40B4-BE49-F238E27FC236}">
                      <a16:creationId xmlns:a16="http://schemas.microsoft.com/office/drawing/2014/main" id="{A50A4945-6D91-741C-DD92-E73379A71A70}"/>
                    </a:ext>
                  </a:extLst>
                </p:cNvPr>
                <p:cNvSpPr txBox="1"/>
                <p:nvPr/>
              </p:nvSpPr>
              <p:spPr>
                <a:xfrm>
                  <a:off x="2984474" y="1550473"/>
                  <a:ext cx="1755355" cy="935325"/>
                </a:xfrm>
                <a:prstGeom prst="rect">
                  <a:avLst/>
                </a:prstGeom>
                <a:solidFill>
                  <a:srgbClr val="6ABA76"/>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GB" b="1" kern="0">
                      <a:solidFill>
                        <a:srgbClr val="FFFFFF"/>
                      </a:solidFill>
                      <a:cs typeface="Arial"/>
                      <a:sym typeface="Arial"/>
                    </a:rPr>
                    <a:t>Participation &amp; exchange</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GB" sz="1400" kern="0">
                      <a:solidFill>
                        <a:srgbClr val="FFFFFF"/>
                      </a:solidFill>
                      <a:cs typeface="Arial"/>
                      <a:sym typeface="Arial"/>
                    </a:rPr>
                    <a:t>Policy &amp; networking events</a:t>
                  </a:r>
                </a:p>
              </p:txBody>
            </p:sp>
          </p:grpSp>
          <p:sp>
            <p:nvSpPr>
              <p:cNvPr id="19" name="Isosceles Triangle 18">
                <a:extLst>
                  <a:ext uri="{FF2B5EF4-FFF2-40B4-BE49-F238E27FC236}">
                    <a16:creationId xmlns:a16="http://schemas.microsoft.com/office/drawing/2014/main" id="{9627AC8C-B12D-791C-AA3A-24070FA5502A}"/>
                  </a:ext>
                </a:extLst>
              </p:cNvPr>
              <p:cNvSpPr/>
              <p:nvPr/>
            </p:nvSpPr>
            <p:spPr>
              <a:xfrm rot="18886289">
                <a:off x="7119177" y="4737136"/>
                <a:ext cx="593129" cy="594992"/>
              </a:xfrm>
              <a:prstGeom prst="triangle">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20" name="Group 19">
                <a:extLst>
                  <a:ext uri="{FF2B5EF4-FFF2-40B4-BE49-F238E27FC236}">
                    <a16:creationId xmlns:a16="http://schemas.microsoft.com/office/drawing/2014/main" id="{8B5A31F9-D418-B1E2-5EEA-3E22C3E3F6EE}"/>
                  </a:ext>
                </a:extLst>
              </p:cNvPr>
              <p:cNvGrpSpPr/>
              <p:nvPr/>
            </p:nvGrpSpPr>
            <p:grpSpPr>
              <a:xfrm>
                <a:off x="7324826" y="4964343"/>
                <a:ext cx="3075648" cy="1201986"/>
                <a:chOff x="2058550" y="4167510"/>
                <a:chExt cx="2851506" cy="1201986"/>
              </a:xfrm>
              <a:solidFill>
                <a:srgbClr val="6ABA76"/>
              </a:solidFill>
            </p:grpSpPr>
            <p:sp>
              <p:nvSpPr>
                <p:cNvPr id="97" name="Rectangle 96">
                  <a:extLst>
                    <a:ext uri="{FF2B5EF4-FFF2-40B4-BE49-F238E27FC236}">
                      <a16:creationId xmlns:a16="http://schemas.microsoft.com/office/drawing/2014/main" id="{EAE1CFA0-C7E7-5D37-AA12-9EA3FB340B23}"/>
                    </a:ext>
                  </a:extLst>
                </p:cNvPr>
                <p:cNvSpPr/>
                <p:nvPr/>
              </p:nvSpPr>
              <p:spPr>
                <a:xfrm>
                  <a:off x="2991916" y="4719277"/>
                  <a:ext cx="863600" cy="36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8" name="Rectangle 97">
                  <a:extLst>
                    <a:ext uri="{FF2B5EF4-FFF2-40B4-BE49-F238E27FC236}">
                      <a16:creationId xmlns:a16="http://schemas.microsoft.com/office/drawing/2014/main" id="{769927D4-AF1B-DD5A-D0A5-E09CB60FE617}"/>
                    </a:ext>
                  </a:extLst>
                </p:cNvPr>
                <p:cNvSpPr/>
                <p:nvPr/>
              </p:nvSpPr>
              <p:spPr>
                <a:xfrm>
                  <a:off x="2620703" y="4531344"/>
                  <a:ext cx="863600" cy="36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9" name="Rectangle: Rounded Corners 98">
                  <a:extLst>
                    <a:ext uri="{FF2B5EF4-FFF2-40B4-BE49-F238E27FC236}">
                      <a16:creationId xmlns:a16="http://schemas.microsoft.com/office/drawing/2014/main" id="{A6416022-F074-646D-C3A9-187BD94BB34F}"/>
                    </a:ext>
                  </a:extLst>
                </p:cNvPr>
                <p:cNvSpPr/>
                <p:nvPr/>
              </p:nvSpPr>
              <p:spPr>
                <a:xfrm>
                  <a:off x="2058550" y="4167510"/>
                  <a:ext cx="2851506" cy="1201986"/>
                </a:xfrm>
                <a:prstGeom prst="roundRect">
                  <a:avLst>
                    <a:gd name="adj" fmla="val 50000"/>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0" name="TextBox 99">
                  <a:extLst>
                    <a:ext uri="{FF2B5EF4-FFF2-40B4-BE49-F238E27FC236}">
                      <a16:creationId xmlns:a16="http://schemas.microsoft.com/office/drawing/2014/main" id="{CC2282E8-696C-6F6E-93F0-86AEFFC9CC96}"/>
                    </a:ext>
                  </a:extLst>
                </p:cNvPr>
                <p:cNvSpPr txBox="1"/>
                <p:nvPr/>
              </p:nvSpPr>
              <p:spPr>
                <a:xfrm>
                  <a:off x="2802543" y="4303258"/>
                  <a:ext cx="1714374" cy="935325"/>
                </a:xfrm>
                <a:prstGeom prst="rect">
                  <a:avLst/>
                </a:prstGeom>
                <a:solidFill>
                  <a:srgbClr val="6ABA76"/>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b="1" i="0" u="none" strike="noStrike" kern="0" cap="none" spc="0" normalizeH="0" baseline="0" noProof="0">
                      <a:ln>
                        <a:noFill/>
                      </a:ln>
                      <a:solidFill>
                        <a:srgbClr val="FFFFFF"/>
                      </a:solidFill>
                      <a:effectLst/>
                      <a:uLnTx/>
                      <a:uFillTx/>
                      <a:cs typeface="Arial"/>
                      <a:sym typeface="Arial"/>
                    </a:rPr>
                    <a:t>Actions for </a:t>
                  </a:r>
                  <a:r>
                    <a:rPr kumimoji="0" lang="en-GB" b="1" i="0" u="none" strike="noStrike" kern="0" cap="none" spc="0" normalizeH="0" baseline="0" noProof="0" err="1">
                      <a:ln>
                        <a:noFill/>
                      </a:ln>
                      <a:solidFill>
                        <a:srgbClr val="FFFFFF"/>
                      </a:solidFill>
                      <a:effectLst/>
                      <a:uLnTx/>
                      <a:uFillTx/>
                      <a:cs typeface="Arial"/>
                      <a:sym typeface="Arial"/>
                    </a:rPr>
                    <a:t>th</a:t>
                  </a:r>
                  <a:r>
                    <a:rPr lang="en-GB" b="1" kern="0">
                      <a:solidFill>
                        <a:srgbClr val="FFFFFF"/>
                      </a:solidFill>
                      <a:cs typeface="Arial"/>
                      <a:sym typeface="Arial"/>
                    </a:rPr>
                    <a:t>e rural vision</a:t>
                  </a:r>
                  <a:endParaRPr kumimoji="0" lang="en-GB" b="1" i="0" u="none" strike="noStrike" kern="0" cap="none" spc="0" normalizeH="0" baseline="0" noProof="0">
                    <a:ln>
                      <a:noFill/>
                    </a:ln>
                    <a:solidFill>
                      <a:srgbClr val="FFFFFF"/>
                    </a:solidFill>
                    <a:effectLst/>
                    <a:uLnTx/>
                    <a:uFillTx/>
                    <a:cs typeface="Arial"/>
                    <a:sym typeface="Arial"/>
                  </a:endParaRPr>
                </a:p>
                <a:p>
                  <a:pPr lvl="0">
                    <a:buClr>
                      <a:srgbClr val="000000"/>
                    </a:buClr>
                    <a:defRPr/>
                  </a:pPr>
                  <a:r>
                    <a:rPr kumimoji="0" lang="en-GB" sz="1400" i="0" u="none" strike="noStrike" kern="0" cap="none" spc="0" normalizeH="0" baseline="0" noProof="0">
                      <a:ln>
                        <a:noFill/>
                      </a:ln>
                      <a:solidFill>
                        <a:srgbClr val="FFFFFF"/>
                      </a:solidFill>
                      <a:effectLst/>
                      <a:uLnTx/>
                      <a:uFillTx/>
                      <a:cs typeface="Arial"/>
                      <a:sym typeface="Arial"/>
                    </a:rPr>
                    <a:t>Political commitments</a:t>
                  </a:r>
                  <a:r>
                    <a:rPr lang="en-GB" sz="1400" kern="0">
                      <a:solidFill>
                        <a:srgbClr val="FFFFFF"/>
                      </a:solidFill>
                      <a:cs typeface="Arial"/>
                      <a:sym typeface="Arial"/>
                    </a:rPr>
                    <a:t> &amp; Community actions</a:t>
                  </a:r>
                  <a:endParaRPr kumimoji="0" lang="en-GB" sz="1400" i="0" u="none" strike="noStrike" kern="0" cap="none" spc="0" normalizeH="0" baseline="0" noProof="0">
                    <a:ln>
                      <a:noFill/>
                    </a:ln>
                    <a:solidFill>
                      <a:srgbClr val="FFFFFF"/>
                    </a:solidFill>
                    <a:effectLst/>
                    <a:uLnTx/>
                    <a:uFillTx/>
                    <a:cs typeface="Arial"/>
                    <a:sym typeface="Arial"/>
                  </a:endParaRPr>
                </a:p>
              </p:txBody>
            </p:sp>
          </p:grpSp>
          <p:sp>
            <p:nvSpPr>
              <p:cNvPr id="91" name="Oval 90">
                <a:extLst>
                  <a:ext uri="{FF2B5EF4-FFF2-40B4-BE49-F238E27FC236}">
                    <a16:creationId xmlns:a16="http://schemas.microsoft.com/office/drawing/2014/main" id="{D6D2F649-CBC3-C090-E5B0-04B621368F19}"/>
                  </a:ext>
                </a:extLst>
              </p:cNvPr>
              <p:cNvSpPr>
                <a:spLocks noChangeAspect="1"/>
              </p:cNvSpPr>
              <p:nvPr/>
            </p:nvSpPr>
            <p:spPr>
              <a:xfrm>
                <a:off x="4945423" y="4728105"/>
                <a:ext cx="161277" cy="161277"/>
              </a:xfrm>
              <a:prstGeom prst="ellipse">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8" name="Oval 87">
                <a:extLst>
                  <a:ext uri="{FF2B5EF4-FFF2-40B4-BE49-F238E27FC236}">
                    <a16:creationId xmlns:a16="http://schemas.microsoft.com/office/drawing/2014/main" id="{9EAA8D85-3690-8828-3C9A-F96D06B759E7}"/>
                  </a:ext>
                </a:extLst>
              </p:cNvPr>
              <p:cNvSpPr>
                <a:spLocks noChangeAspect="1"/>
              </p:cNvSpPr>
              <p:nvPr/>
            </p:nvSpPr>
            <p:spPr>
              <a:xfrm>
                <a:off x="7054485" y="4707119"/>
                <a:ext cx="161277" cy="161277"/>
              </a:xfrm>
              <a:prstGeom prst="ellipse">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2" name="Oval 81">
                <a:extLst>
                  <a:ext uri="{FF2B5EF4-FFF2-40B4-BE49-F238E27FC236}">
                    <a16:creationId xmlns:a16="http://schemas.microsoft.com/office/drawing/2014/main" id="{39FC3F80-DB7E-ED4A-63AD-92D482FF75B1}"/>
                  </a:ext>
                </a:extLst>
              </p:cNvPr>
              <p:cNvSpPr>
                <a:spLocks noChangeAspect="1"/>
              </p:cNvSpPr>
              <p:nvPr/>
            </p:nvSpPr>
            <p:spPr>
              <a:xfrm>
                <a:off x="7156716" y="2875371"/>
                <a:ext cx="161277" cy="161277"/>
              </a:xfrm>
              <a:prstGeom prst="ellipse">
                <a:avLst/>
              </a:prstGeom>
              <a:solidFill>
                <a:srgbClr val="6ABA7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 name="Oval 42">
                <a:extLst>
                  <a:ext uri="{FF2B5EF4-FFF2-40B4-BE49-F238E27FC236}">
                    <a16:creationId xmlns:a16="http://schemas.microsoft.com/office/drawing/2014/main" id="{E976D836-9714-D869-D3E0-5AB01FBD7AB1}"/>
                  </a:ext>
                </a:extLst>
              </p:cNvPr>
              <p:cNvSpPr>
                <a:spLocks noChangeAspect="1"/>
              </p:cNvSpPr>
              <p:nvPr/>
            </p:nvSpPr>
            <p:spPr>
              <a:xfrm>
                <a:off x="4150778" y="5381944"/>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5" name="Oval 54">
                <a:extLst>
                  <a:ext uri="{FF2B5EF4-FFF2-40B4-BE49-F238E27FC236}">
                    <a16:creationId xmlns:a16="http://schemas.microsoft.com/office/drawing/2014/main" id="{9F0B8B59-392D-92F9-117B-7A5A249BC5B5}"/>
                  </a:ext>
                </a:extLst>
              </p:cNvPr>
              <p:cNvSpPr>
                <a:spLocks noChangeAspect="1"/>
              </p:cNvSpPr>
              <p:nvPr/>
            </p:nvSpPr>
            <p:spPr>
              <a:xfrm>
                <a:off x="7471624" y="5360926"/>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9" name="Oval 58">
                <a:extLst>
                  <a:ext uri="{FF2B5EF4-FFF2-40B4-BE49-F238E27FC236}">
                    <a16:creationId xmlns:a16="http://schemas.microsoft.com/office/drawing/2014/main" id="{2997970F-EAA7-234A-CD23-2419940B198D}"/>
                  </a:ext>
                </a:extLst>
              </p:cNvPr>
              <p:cNvSpPr>
                <a:spLocks noChangeAspect="1"/>
              </p:cNvSpPr>
              <p:nvPr/>
            </p:nvSpPr>
            <p:spPr>
              <a:xfrm>
                <a:off x="7659017" y="2432377"/>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62" name="Group 61">
                <a:extLst>
                  <a:ext uri="{FF2B5EF4-FFF2-40B4-BE49-F238E27FC236}">
                    <a16:creationId xmlns:a16="http://schemas.microsoft.com/office/drawing/2014/main" id="{3B46C744-E653-BE65-953C-18F96EF7B934}"/>
                  </a:ext>
                </a:extLst>
              </p:cNvPr>
              <p:cNvGrpSpPr/>
              <p:nvPr/>
            </p:nvGrpSpPr>
            <p:grpSpPr>
              <a:xfrm>
                <a:off x="4809258" y="2854739"/>
                <a:ext cx="161277" cy="161277"/>
                <a:chOff x="4654294" y="2797630"/>
                <a:chExt cx="161277" cy="161277"/>
              </a:xfrm>
              <a:solidFill>
                <a:srgbClr val="6ABA76"/>
              </a:solidFill>
            </p:grpSpPr>
            <p:sp>
              <p:nvSpPr>
                <p:cNvPr id="65" name="Oval 64">
                  <a:extLst>
                    <a:ext uri="{FF2B5EF4-FFF2-40B4-BE49-F238E27FC236}">
                      <a16:creationId xmlns:a16="http://schemas.microsoft.com/office/drawing/2014/main" id="{C5680112-0E11-1BAD-A728-73046AB0D01D}"/>
                    </a:ext>
                  </a:extLst>
                </p:cNvPr>
                <p:cNvSpPr>
                  <a:spLocks noChangeAspect="1"/>
                </p:cNvSpPr>
                <p:nvPr/>
              </p:nvSpPr>
              <p:spPr>
                <a:xfrm>
                  <a:off x="4654294" y="2797630"/>
                  <a:ext cx="161277" cy="161277"/>
                </a:xfrm>
                <a:prstGeom prst="ellipse">
                  <a:avLst/>
                </a:prstGeom>
                <a:grp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6" name="Oval 65">
                  <a:extLst>
                    <a:ext uri="{FF2B5EF4-FFF2-40B4-BE49-F238E27FC236}">
                      <a16:creationId xmlns:a16="http://schemas.microsoft.com/office/drawing/2014/main" id="{E42B9F8F-4662-ABF4-C6E8-6BD74F6895B3}"/>
                    </a:ext>
                  </a:extLst>
                </p:cNvPr>
                <p:cNvSpPr>
                  <a:spLocks noChangeAspect="1"/>
                </p:cNvSpPr>
                <p:nvPr/>
              </p:nvSpPr>
              <p:spPr>
                <a:xfrm>
                  <a:off x="4675677" y="2821428"/>
                  <a:ext cx="116934" cy="116934"/>
                </a:xfrm>
                <a:prstGeom prst="ellipse">
                  <a:avLst/>
                </a:prstGeom>
                <a:solidFill>
                  <a:srgbClr val="6ABA7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7" name="Oval 66">
                  <a:extLst>
                    <a:ext uri="{FF2B5EF4-FFF2-40B4-BE49-F238E27FC236}">
                      <a16:creationId xmlns:a16="http://schemas.microsoft.com/office/drawing/2014/main" id="{813C00B0-A3D6-7A26-03DF-4FC8DD7D5EE8}"/>
                    </a:ext>
                  </a:extLst>
                </p:cNvPr>
                <p:cNvSpPr>
                  <a:spLocks noChangeAspect="1"/>
                </p:cNvSpPr>
                <p:nvPr/>
              </p:nvSpPr>
              <p:spPr>
                <a:xfrm>
                  <a:off x="4696169" y="2860179"/>
                  <a:ext cx="75951" cy="75951"/>
                </a:xfrm>
                <a:prstGeom prst="ellipse">
                  <a:avLst/>
                </a:prstGeom>
                <a:grp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grpSp>
          <p:nvGrpSpPr>
            <p:cNvPr id="127" name="Group 126">
              <a:extLst>
                <a:ext uri="{FF2B5EF4-FFF2-40B4-BE49-F238E27FC236}">
                  <a16:creationId xmlns:a16="http://schemas.microsoft.com/office/drawing/2014/main" id="{775D04A1-AC4C-C8D7-9211-A2AF22C6DBED}"/>
                </a:ext>
              </a:extLst>
            </p:cNvPr>
            <p:cNvGrpSpPr/>
            <p:nvPr/>
          </p:nvGrpSpPr>
          <p:grpSpPr>
            <a:xfrm>
              <a:off x="3727094" y="1962852"/>
              <a:ext cx="461899" cy="461899"/>
              <a:chOff x="7520468" y="3585123"/>
              <a:chExt cx="461899" cy="461899"/>
            </a:xfrm>
          </p:grpSpPr>
          <p:sp>
            <p:nvSpPr>
              <p:cNvPr id="121" name="Free-form: Shape 120">
                <a:extLst>
                  <a:ext uri="{FF2B5EF4-FFF2-40B4-BE49-F238E27FC236}">
                    <a16:creationId xmlns:a16="http://schemas.microsoft.com/office/drawing/2014/main" id="{3779F392-733B-2C52-4882-064D4A358250}"/>
                  </a:ext>
                </a:extLst>
              </p:cNvPr>
              <p:cNvSpPr/>
              <p:nvPr/>
            </p:nvSpPr>
            <p:spPr>
              <a:xfrm>
                <a:off x="7632682" y="3794812"/>
                <a:ext cx="56990" cy="68809"/>
              </a:xfrm>
              <a:custGeom>
                <a:avLst/>
                <a:gdLst>
                  <a:gd name="connsiteX0" fmla="*/ 25676 w 56990"/>
                  <a:gd name="connsiteY0" fmla="*/ 68810 h 68809"/>
                  <a:gd name="connsiteX1" fmla="*/ 56990 w 56990"/>
                  <a:gd name="connsiteY1" fmla="*/ 14468 h 68809"/>
                  <a:gd name="connsiteX2" fmla="*/ 33963 w 56990"/>
                  <a:gd name="connsiteY2" fmla="*/ 0 h 68809"/>
                  <a:gd name="connsiteX3" fmla="*/ 0 w 56990"/>
                  <a:gd name="connsiteY3" fmla="*/ 58892 h 68809"/>
                  <a:gd name="connsiteX4" fmla="*/ 25676 w 56990"/>
                  <a:gd name="connsiteY4" fmla="*/ 68810 h 68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90" h="68809">
                    <a:moveTo>
                      <a:pt x="25676" y="68810"/>
                    </a:moveTo>
                    <a:lnTo>
                      <a:pt x="56990" y="14468"/>
                    </a:lnTo>
                    <a:cubicBezTo>
                      <a:pt x="48844" y="10438"/>
                      <a:pt x="41129" y="5591"/>
                      <a:pt x="33963" y="0"/>
                    </a:cubicBezTo>
                    <a:lnTo>
                      <a:pt x="0" y="58892"/>
                    </a:lnTo>
                    <a:cubicBezTo>
                      <a:pt x="8945" y="61096"/>
                      <a:pt x="17573" y="64429"/>
                      <a:pt x="25676" y="68810"/>
                    </a:cubicBezTo>
                    <a:close/>
                  </a:path>
                </a:pathLst>
              </a:custGeom>
              <a:solidFill>
                <a:srgbClr val="1C726F"/>
              </a:solidFill>
              <a:ln w="6747"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BAC94686-7C11-D0EE-F7F4-F43CAAABECDA}"/>
                  </a:ext>
                </a:extLst>
              </p:cNvPr>
              <p:cNvSpPr/>
              <p:nvPr/>
            </p:nvSpPr>
            <p:spPr>
              <a:xfrm>
                <a:off x="7716028" y="3951925"/>
                <a:ext cx="70779" cy="27170"/>
              </a:xfrm>
              <a:custGeom>
                <a:avLst/>
                <a:gdLst>
                  <a:gd name="connsiteX0" fmla="*/ 70779 w 70779"/>
                  <a:gd name="connsiteY0" fmla="*/ 27171 h 27170"/>
                  <a:gd name="connsiteX1" fmla="*/ 69353 w 70779"/>
                  <a:gd name="connsiteY1" fmla="*/ 10189 h 27170"/>
                  <a:gd name="connsiteX2" fmla="*/ 69896 w 70779"/>
                  <a:gd name="connsiteY2" fmla="*/ 0 h 27170"/>
                  <a:gd name="connsiteX3" fmla="*/ 883 w 70779"/>
                  <a:gd name="connsiteY3" fmla="*/ 0 h 27170"/>
                  <a:gd name="connsiteX4" fmla="*/ 1426 w 70779"/>
                  <a:gd name="connsiteY4" fmla="*/ 10189 h 27170"/>
                  <a:gd name="connsiteX5" fmla="*/ 0 w 70779"/>
                  <a:gd name="connsiteY5" fmla="*/ 27171 h 2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79" h="27170">
                    <a:moveTo>
                      <a:pt x="70779" y="27171"/>
                    </a:moveTo>
                    <a:cubicBezTo>
                      <a:pt x="69858" y="21556"/>
                      <a:pt x="69381" y="15878"/>
                      <a:pt x="69353" y="10189"/>
                    </a:cubicBezTo>
                    <a:cubicBezTo>
                      <a:pt x="69361" y="6786"/>
                      <a:pt x="69542" y="3385"/>
                      <a:pt x="69896" y="0"/>
                    </a:cubicBezTo>
                    <a:lnTo>
                      <a:pt x="883" y="0"/>
                    </a:lnTo>
                    <a:cubicBezTo>
                      <a:pt x="1237" y="3385"/>
                      <a:pt x="1418" y="6786"/>
                      <a:pt x="1426" y="10189"/>
                    </a:cubicBezTo>
                    <a:cubicBezTo>
                      <a:pt x="1399" y="15878"/>
                      <a:pt x="922" y="21556"/>
                      <a:pt x="0" y="27171"/>
                    </a:cubicBezTo>
                    <a:close/>
                  </a:path>
                </a:pathLst>
              </a:custGeom>
              <a:solidFill>
                <a:srgbClr val="1C726F"/>
              </a:solidFill>
              <a:ln w="6747"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9E34DFE0-4C1C-4DC2-4FF9-F73ABA588232}"/>
                  </a:ext>
                </a:extLst>
              </p:cNvPr>
              <p:cNvSpPr/>
              <p:nvPr/>
            </p:nvSpPr>
            <p:spPr>
              <a:xfrm>
                <a:off x="7806370" y="3794676"/>
                <a:ext cx="58212" cy="71730"/>
              </a:xfrm>
              <a:custGeom>
                <a:avLst/>
                <a:gdLst>
                  <a:gd name="connsiteX0" fmla="*/ 33352 w 58212"/>
                  <a:gd name="connsiteY0" fmla="*/ 71730 h 71730"/>
                  <a:gd name="connsiteX1" fmla="*/ 58213 w 58212"/>
                  <a:gd name="connsiteY1" fmla="*/ 60387 h 71730"/>
                  <a:gd name="connsiteX2" fmla="*/ 23367 w 58212"/>
                  <a:gd name="connsiteY2" fmla="*/ 0 h 71730"/>
                  <a:gd name="connsiteX3" fmla="*/ 0 w 58212"/>
                  <a:gd name="connsiteY3" fmla="*/ 14604 h 71730"/>
                </a:gdLst>
                <a:ahLst/>
                <a:cxnLst>
                  <a:cxn ang="0">
                    <a:pos x="connsiteX0" y="connsiteY0"/>
                  </a:cxn>
                  <a:cxn ang="0">
                    <a:pos x="connsiteX1" y="connsiteY1"/>
                  </a:cxn>
                  <a:cxn ang="0">
                    <a:pos x="connsiteX2" y="connsiteY2"/>
                  </a:cxn>
                  <a:cxn ang="0">
                    <a:pos x="connsiteX3" y="connsiteY3"/>
                  </a:cxn>
                </a:cxnLst>
                <a:rect l="l" t="t" r="r" b="b"/>
                <a:pathLst>
                  <a:path w="58212" h="71730">
                    <a:moveTo>
                      <a:pt x="33352" y="71730"/>
                    </a:moveTo>
                    <a:cubicBezTo>
                      <a:pt x="41142" y="66943"/>
                      <a:pt x="49492" y="63134"/>
                      <a:pt x="58213" y="60387"/>
                    </a:cubicBezTo>
                    <a:lnTo>
                      <a:pt x="23367" y="0"/>
                    </a:lnTo>
                    <a:cubicBezTo>
                      <a:pt x="16100" y="5658"/>
                      <a:pt x="8270" y="10552"/>
                      <a:pt x="0" y="14604"/>
                    </a:cubicBezTo>
                    <a:close/>
                  </a:path>
                </a:pathLst>
              </a:custGeom>
              <a:solidFill>
                <a:srgbClr val="1C726F"/>
              </a:solidFill>
              <a:ln w="6747" cap="flat">
                <a:no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F1E36D59-67CC-0187-AC18-6F74FE990B18}"/>
                  </a:ext>
                </a:extLst>
              </p:cNvPr>
              <p:cNvSpPr/>
              <p:nvPr/>
            </p:nvSpPr>
            <p:spPr>
              <a:xfrm>
                <a:off x="7520468" y="3877206"/>
                <a:ext cx="169816" cy="169816"/>
              </a:xfrm>
              <a:custGeom>
                <a:avLst/>
                <a:gdLst>
                  <a:gd name="connsiteX0" fmla="*/ 84908 w 169816"/>
                  <a:gd name="connsiteY0" fmla="*/ 0 h 169816"/>
                  <a:gd name="connsiteX1" fmla="*/ 0 w 169816"/>
                  <a:gd name="connsiteY1" fmla="*/ 84908 h 169816"/>
                  <a:gd name="connsiteX2" fmla="*/ 84908 w 169816"/>
                  <a:gd name="connsiteY2" fmla="*/ 169816 h 169816"/>
                  <a:gd name="connsiteX3" fmla="*/ 169816 w 169816"/>
                  <a:gd name="connsiteY3" fmla="*/ 84908 h 169816"/>
                  <a:gd name="connsiteX4" fmla="*/ 84908 w 169816"/>
                  <a:gd name="connsiteY4" fmla="*/ 0 h 169816"/>
                  <a:gd name="connsiteX5" fmla="*/ 84908 w 169816"/>
                  <a:gd name="connsiteY5" fmla="*/ 33080 h 169816"/>
                  <a:gd name="connsiteX6" fmla="*/ 108818 w 169816"/>
                  <a:gd name="connsiteY6" fmla="*/ 56854 h 169816"/>
                  <a:gd name="connsiteX7" fmla="*/ 85044 w 169816"/>
                  <a:gd name="connsiteY7" fmla="*/ 80765 h 169816"/>
                  <a:gd name="connsiteX8" fmla="*/ 61134 w 169816"/>
                  <a:gd name="connsiteY8" fmla="*/ 56990 h 169816"/>
                  <a:gd name="connsiteX9" fmla="*/ 61134 w 169816"/>
                  <a:gd name="connsiteY9" fmla="*/ 56854 h 169816"/>
                  <a:gd name="connsiteX10" fmla="*/ 84908 w 169816"/>
                  <a:gd name="connsiteY10" fmla="*/ 33080 h 169816"/>
                  <a:gd name="connsiteX11" fmla="*/ 132457 w 169816"/>
                  <a:gd name="connsiteY11" fmla="*/ 128585 h 169816"/>
                  <a:gd name="connsiteX12" fmla="*/ 37360 w 169816"/>
                  <a:gd name="connsiteY12" fmla="*/ 128585 h 169816"/>
                  <a:gd name="connsiteX13" fmla="*/ 37360 w 169816"/>
                  <a:gd name="connsiteY13" fmla="*/ 110448 h 169816"/>
                  <a:gd name="connsiteX14" fmla="*/ 42114 w 169816"/>
                  <a:gd name="connsiteY14" fmla="*/ 100939 h 169816"/>
                  <a:gd name="connsiteX15" fmla="*/ 65345 w 169816"/>
                  <a:gd name="connsiteY15" fmla="*/ 89595 h 169816"/>
                  <a:gd name="connsiteX16" fmla="*/ 84976 w 169816"/>
                  <a:gd name="connsiteY16" fmla="*/ 86606 h 169816"/>
                  <a:gd name="connsiteX17" fmla="*/ 104607 w 169816"/>
                  <a:gd name="connsiteY17" fmla="*/ 89595 h 169816"/>
                  <a:gd name="connsiteX18" fmla="*/ 127838 w 169816"/>
                  <a:gd name="connsiteY18" fmla="*/ 100939 h 169816"/>
                  <a:gd name="connsiteX19" fmla="*/ 132592 w 169816"/>
                  <a:gd name="connsiteY19" fmla="*/ 110448 h 16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9816" h="169816">
                    <a:moveTo>
                      <a:pt x="84908" y="0"/>
                    </a:moveTo>
                    <a:cubicBezTo>
                      <a:pt x="38014" y="0"/>
                      <a:pt x="0" y="38014"/>
                      <a:pt x="0" y="84908"/>
                    </a:cubicBezTo>
                    <a:cubicBezTo>
                      <a:pt x="0" y="131802"/>
                      <a:pt x="38014" y="169816"/>
                      <a:pt x="84908" y="169816"/>
                    </a:cubicBezTo>
                    <a:cubicBezTo>
                      <a:pt x="131802" y="169816"/>
                      <a:pt x="169816" y="131802"/>
                      <a:pt x="169816" y="84908"/>
                    </a:cubicBezTo>
                    <a:cubicBezTo>
                      <a:pt x="169816" y="38014"/>
                      <a:pt x="131802" y="0"/>
                      <a:pt x="84908" y="0"/>
                    </a:cubicBezTo>
                    <a:close/>
                    <a:moveTo>
                      <a:pt x="84908" y="33080"/>
                    </a:moveTo>
                    <a:cubicBezTo>
                      <a:pt x="98076" y="33043"/>
                      <a:pt x="108781" y="43687"/>
                      <a:pt x="108818" y="56854"/>
                    </a:cubicBezTo>
                    <a:cubicBezTo>
                      <a:pt x="108856" y="70022"/>
                      <a:pt x="98211" y="80727"/>
                      <a:pt x="85044" y="80765"/>
                    </a:cubicBezTo>
                    <a:cubicBezTo>
                      <a:pt x="71876" y="80802"/>
                      <a:pt x="61171" y="70158"/>
                      <a:pt x="61134" y="56990"/>
                    </a:cubicBezTo>
                    <a:cubicBezTo>
                      <a:pt x="61134" y="56945"/>
                      <a:pt x="61134" y="56900"/>
                      <a:pt x="61134" y="56854"/>
                    </a:cubicBezTo>
                    <a:cubicBezTo>
                      <a:pt x="61171" y="43740"/>
                      <a:pt x="71794" y="33118"/>
                      <a:pt x="84908" y="33080"/>
                    </a:cubicBezTo>
                    <a:close/>
                    <a:moveTo>
                      <a:pt x="132457" y="128585"/>
                    </a:moveTo>
                    <a:lnTo>
                      <a:pt x="37360" y="128585"/>
                    </a:lnTo>
                    <a:lnTo>
                      <a:pt x="37360" y="110448"/>
                    </a:lnTo>
                    <a:cubicBezTo>
                      <a:pt x="37450" y="106729"/>
                      <a:pt x="39193" y="103243"/>
                      <a:pt x="42114" y="100939"/>
                    </a:cubicBezTo>
                    <a:cubicBezTo>
                      <a:pt x="49164" y="95875"/>
                      <a:pt x="57018" y="92040"/>
                      <a:pt x="65345" y="89595"/>
                    </a:cubicBezTo>
                    <a:cubicBezTo>
                      <a:pt x="71729" y="87740"/>
                      <a:pt x="78329" y="86735"/>
                      <a:pt x="84976" y="86606"/>
                    </a:cubicBezTo>
                    <a:cubicBezTo>
                      <a:pt x="91630" y="86647"/>
                      <a:pt x="98242" y="87654"/>
                      <a:pt x="104607" y="89595"/>
                    </a:cubicBezTo>
                    <a:cubicBezTo>
                      <a:pt x="113032" y="91783"/>
                      <a:pt x="120932" y="95640"/>
                      <a:pt x="127838" y="100939"/>
                    </a:cubicBezTo>
                    <a:cubicBezTo>
                      <a:pt x="130759" y="103243"/>
                      <a:pt x="132502" y="106729"/>
                      <a:pt x="132592" y="110448"/>
                    </a:cubicBezTo>
                    <a:close/>
                  </a:path>
                </a:pathLst>
              </a:custGeom>
              <a:solidFill>
                <a:srgbClr val="1C726F"/>
              </a:solidFill>
              <a:ln w="6747"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600CFDAD-2C70-C46E-EC7A-722E1AEAAD74}"/>
                  </a:ext>
                </a:extLst>
              </p:cNvPr>
              <p:cNvSpPr/>
              <p:nvPr/>
            </p:nvSpPr>
            <p:spPr>
              <a:xfrm>
                <a:off x="7642735" y="3585123"/>
                <a:ext cx="210572" cy="210572"/>
              </a:xfrm>
              <a:custGeom>
                <a:avLst/>
                <a:gdLst>
                  <a:gd name="connsiteX0" fmla="*/ 210572 w 210572"/>
                  <a:gd name="connsiteY0" fmla="*/ 105286 h 210572"/>
                  <a:gd name="connsiteX1" fmla="*/ 105286 w 210572"/>
                  <a:gd name="connsiteY1" fmla="*/ 0 h 210572"/>
                  <a:gd name="connsiteX2" fmla="*/ 0 w 210572"/>
                  <a:gd name="connsiteY2" fmla="*/ 105286 h 210572"/>
                  <a:gd name="connsiteX3" fmla="*/ 105286 w 210572"/>
                  <a:gd name="connsiteY3" fmla="*/ 210572 h 210572"/>
                  <a:gd name="connsiteX4" fmla="*/ 210572 w 210572"/>
                  <a:gd name="connsiteY4" fmla="*/ 105286 h 210572"/>
                  <a:gd name="connsiteX5" fmla="*/ 105082 w 210572"/>
                  <a:gd name="connsiteY5" fmla="*/ 40756 h 210572"/>
                  <a:gd name="connsiteX6" fmla="*/ 134630 w 210572"/>
                  <a:gd name="connsiteY6" fmla="*/ 70304 h 210572"/>
                  <a:gd name="connsiteX7" fmla="*/ 105082 w 210572"/>
                  <a:gd name="connsiteY7" fmla="*/ 99852 h 210572"/>
                  <a:gd name="connsiteX8" fmla="*/ 75534 w 210572"/>
                  <a:gd name="connsiteY8" fmla="*/ 70304 h 210572"/>
                  <a:gd name="connsiteX9" fmla="*/ 105082 w 210572"/>
                  <a:gd name="connsiteY9" fmla="*/ 40756 h 210572"/>
                  <a:gd name="connsiteX10" fmla="*/ 164042 w 210572"/>
                  <a:gd name="connsiteY10" fmla="*/ 159220 h 210572"/>
                  <a:gd name="connsiteX11" fmla="*/ 46054 w 210572"/>
                  <a:gd name="connsiteY11" fmla="*/ 159220 h 210572"/>
                  <a:gd name="connsiteX12" fmla="*/ 46054 w 210572"/>
                  <a:gd name="connsiteY12" fmla="*/ 136532 h 210572"/>
                  <a:gd name="connsiteX13" fmla="*/ 51964 w 210572"/>
                  <a:gd name="connsiteY13" fmla="*/ 124713 h 210572"/>
                  <a:gd name="connsiteX14" fmla="*/ 80697 w 210572"/>
                  <a:gd name="connsiteY14" fmla="*/ 110720 h 210572"/>
                  <a:gd name="connsiteX15" fmla="*/ 105082 w 210572"/>
                  <a:gd name="connsiteY15" fmla="*/ 107052 h 210572"/>
                  <a:gd name="connsiteX16" fmla="*/ 129400 w 210572"/>
                  <a:gd name="connsiteY16" fmla="*/ 110720 h 210572"/>
                  <a:gd name="connsiteX17" fmla="*/ 158201 w 210572"/>
                  <a:gd name="connsiteY17" fmla="*/ 124713 h 210572"/>
                  <a:gd name="connsiteX18" fmla="*/ 164042 w 210572"/>
                  <a:gd name="connsiteY18" fmla="*/ 136532 h 21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72" h="210572">
                    <a:moveTo>
                      <a:pt x="210572" y="105286"/>
                    </a:moveTo>
                    <a:cubicBezTo>
                      <a:pt x="210572" y="47138"/>
                      <a:pt x="163434" y="0"/>
                      <a:pt x="105286" y="0"/>
                    </a:cubicBezTo>
                    <a:cubicBezTo>
                      <a:pt x="47138" y="0"/>
                      <a:pt x="0" y="47138"/>
                      <a:pt x="0" y="105286"/>
                    </a:cubicBezTo>
                    <a:cubicBezTo>
                      <a:pt x="0" y="163434"/>
                      <a:pt x="47138" y="210572"/>
                      <a:pt x="105286" y="210572"/>
                    </a:cubicBezTo>
                    <a:cubicBezTo>
                      <a:pt x="163434" y="210572"/>
                      <a:pt x="210572" y="163434"/>
                      <a:pt x="210572" y="105286"/>
                    </a:cubicBezTo>
                    <a:close/>
                    <a:moveTo>
                      <a:pt x="105082" y="40756"/>
                    </a:moveTo>
                    <a:cubicBezTo>
                      <a:pt x="121401" y="40756"/>
                      <a:pt x="134630" y="53985"/>
                      <a:pt x="134630" y="70304"/>
                    </a:cubicBezTo>
                    <a:cubicBezTo>
                      <a:pt x="134630" y="86623"/>
                      <a:pt x="121401" y="99852"/>
                      <a:pt x="105082" y="99852"/>
                    </a:cubicBezTo>
                    <a:cubicBezTo>
                      <a:pt x="88764" y="99852"/>
                      <a:pt x="75534" y="86623"/>
                      <a:pt x="75534" y="70304"/>
                    </a:cubicBezTo>
                    <a:cubicBezTo>
                      <a:pt x="75572" y="54000"/>
                      <a:pt x="88779" y="40793"/>
                      <a:pt x="105082" y="40756"/>
                    </a:cubicBezTo>
                    <a:close/>
                    <a:moveTo>
                      <a:pt x="164042" y="159220"/>
                    </a:moveTo>
                    <a:lnTo>
                      <a:pt x="46054" y="159220"/>
                    </a:lnTo>
                    <a:lnTo>
                      <a:pt x="46054" y="136532"/>
                    </a:lnTo>
                    <a:cubicBezTo>
                      <a:pt x="46141" y="131903"/>
                      <a:pt x="48312" y="127560"/>
                      <a:pt x="51964" y="124713"/>
                    </a:cubicBezTo>
                    <a:cubicBezTo>
                      <a:pt x="60667" y="118434"/>
                      <a:pt x="70387" y="113700"/>
                      <a:pt x="80697" y="110720"/>
                    </a:cubicBezTo>
                    <a:cubicBezTo>
                      <a:pt x="88623" y="108407"/>
                      <a:pt x="96826" y="107173"/>
                      <a:pt x="105082" y="107052"/>
                    </a:cubicBezTo>
                    <a:cubicBezTo>
                      <a:pt x="113325" y="107066"/>
                      <a:pt x="121520" y="108302"/>
                      <a:pt x="129400" y="110720"/>
                    </a:cubicBezTo>
                    <a:cubicBezTo>
                      <a:pt x="139831" y="113434"/>
                      <a:pt x="149620" y="118191"/>
                      <a:pt x="158201" y="124713"/>
                    </a:cubicBezTo>
                    <a:cubicBezTo>
                      <a:pt x="161812" y="127586"/>
                      <a:pt x="163953" y="131919"/>
                      <a:pt x="164042" y="136532"/>
                    </a:cubicBezTo>
                    <a:close/>
                  </a:path>
                </a:pathLst>
              </a:custGeom>
              <a:solidFill>
                <a:srgbClr val="1C726F"/>
              </a:solidFill>
              <a:ln w="6747" cap="flat">
                <a:no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A0AE49FD-FDC9-8EDE-658A-FAC6F4C0EFD2}"/>
                  </a:ext>
                </a:extLst>
              </p:cNvPr>
              <p:cNvSpPr/>
              <p:nvPr/>
            </p:nvSpPr>
            <p:spPr>
              <a:xfrm>
                <a:off x="7812551" y="3877206"/>
                <a:ext cx="169816" cy="169816"/>
              </a:xfrm>
              <a:custGeom>
                <a:avLst/>
                <a:gdLst>
                  <a:gd name="connsiteX0" fmla="*/ 84908 w 169816"/>
                  <a:gd name="connsiteY0" fmla="*/ 0 h 169816"/>
                  <a:gd name="connsiteX1" fmla="*/ 0 w 169816"/>
                  <a:gd name="connsiteY1" fmla="*/ 84908 h 169816"/>
                  <a:gd name="connsiteX2" fmla="*/ 84908 w 169816"/>
                  <a:gd name="connsiteY2" fmla="*/ 169816 h 169816"/>
                  <a:gd name="connsiteX3" fmla="*/ 169816 w 169816"/>
                  <a:gd name="connsiteY3" fmla="*/ 84908 h 169816"/>
                  <a:gd name="connsiteX4" fmla="*/ 84908 w 169816"/>
                  <a:gd name="connsiteY4" fmla="*/ 0 h 169816"/>
                  <a:gd name="connsiteX5" fmla="*/ 84908 w 169816"/>
                  <a:gd name="connsiteY5" fmla="*/ 33080 h 169816"/>
                  <a:gd name="connsiteX6" fmla="*/ 108818 w 169816"/>
                  <a:gd name="connsiteY6" fmla="*/ 56854 h 169816"/>
                  <a:gd name="connsiteX7" fmla="*/ 85044 w 169816"/>
                  <a:gd name="connsiteY7" fmla="*/ 80765 h 169816"/>
                  <a:gd name="connsiteX8" fmla="*/ 61134 w 169816"/>
                  <a:gd name="connsiteY8" fmla="*/ 56990 h 169816"/>
                  <a:gd name="connsiteX9" fmla="*/ 61134 w 169816"/>
                  <a:gd name="connsiteY9" fmla="*/ 56854 h 169816"/>
                  <a:gd name="connsiteX10" fmla="*/ 84908 w 169816"/>
                  <a:gd name="connsiteY10" fmla="*/ 33080 h 169816"/>
                  <a:gd name="connsiteX11" fmla="*/ 132457 w 169816"/>
                  <a:gd name="connsiteY11" fmla="*/ 128585 h 169816"/>
                  <a:gd name="connsiteX12" fmla="*/ 37360 w 169816"/>
                  <a:gd name="connsiteY12" fmla="*/ 128585 h 169816"/>
                  <a:gd name="connsiteX13" fmla="*/ 37360 w 169816"/>
                  <a:gd name="connsiteY13" fmla="*/ 110448 h 169816"/>
                  <a:gd name="connsiteX14" fmla="*/ 42114 w 169816"/>
                  <a:gd name="connsiteY14" fmla="*/ 100939 h 169816"/>
                  <a:gd name="connsiteX15" fmla="*/ 65345 w 169816"/>
                  <a:gd name="connsiteY15" fmla="*/ 89595 h 169816"/>
                  <a:gd name="connsiteX16" fmla="*/ 84976 w 169816"/>
                  <a:gd name="connsiteY16" fmla="*/ 86606 h 169816"/>
                  <a:gd name="connsiteX17" fmla="*/ 104607 w 169816"/>
                  <a:gd name="connsiteY17" fmla="*/ 89595 h 169816"/>
                  <a:gd name="connsiteX18" fmla="*/ 127838 w 169816"/>
                  <a:gd name="connsiteY18" fmla="*/ 100939 h 169816"/>
                  <a:gd name="connsiteX19" fmla="*/ 132592 w 169816"/>
                  <a:gd name="connsiteY19" fmla="*/ 110448 h 16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9816" h="169816">
                    <a:moveTo>
                      <a:pt x="84908" y="0"/>
                    </a:moveTo>
                    <a:cubicBezTo>
                      <a:pt x="38014" y="0"/>
                      <a:pt x="0" y="38014"/>
                      <a:pt x="0" y="84908"/>
                    </a:cubicBezTo>
                    <a:cubicBezTo>
                      <a:pt x="0" y="131802"/>
                      <a:pt x="38014" y="169816"/>
                      <a:pt x="84908" y="169816"/>
                    </a:cubicBezTo>
                    <a:cubicBezTo>
                      <a:pt x="131802" y="169816"/>
                      <a:pt x="169816" y="131802"/>
                      <a:pt x="169816" y="84908"/>
                    </a:cubicBezTo>
                    <a:cubicBezTo>
                      <a:pt x="169816" y="38014"/>
                      <a:pt x="131802" y="0"/>
                      <a:pt x="84908" y="0"/>
                    </a:cubicBezTo>
                    <a:close/>
                    <a:moveTo>
                      <a:pt x="84908" y="33080"/>
                    </a:moveTo>
                    <a:cubicBezTo>
                      <a:pt x="98076" y="33043"/>
                      <a:pt x="108781" y="43687"/>
                      <a:pt x="108818" y="56854"/>
                    </a:cubicBezTo>
                    <a:cubicBezTo>
                      <a:pt x="108856" y="70022"/>
                      <a:pt x="98211" y="80727"/>
                      <a:pt x="85044" y="80765"/>
                    </a:cubicBezTo>
                    <a:cubicBezTo>
                      <a:pt x="71876" y="80802"/>
                      <a:pt x="61171" y="70158"/>
                      <a:pt x="61134" y="56990"/>
                    </a:cubicBezTo>
                    <a:cubicBezTo>
                      <a:pt x="61134" y="56945"/>
                      <a:pt x="61134" y="56900"/>
                      <a:pt x="61134" y="56854"/>
                    </a:cubicBezTo>
                    <a:cubicBezTo>
                      <a:pt x="61171" y="43740"/>
                      <a:pt x="71794" y="33118"/>
                      <a:pt x="84908" y="33080"/>
                    </a:cubicBezTo>
                    <a:close/>
                    <a:moveTo>
                      <a:pt x="132457" y="128585"/>
                    </a:moveTo>
                    <a:lnTo>
                      <a:pt x="37360" y="128585"/>
                    </a:lnTo>
                    <a:lnTo>
                      <a:pt x="37360" y="110448"/>
                    </a:lnTo>
                    <a:cubicBezTo>
                      <a:pt x="37450" y="106729"/>
                      <a:pt x="39193" y="103243"/>
                      <a:pt x="42114" y="100939"/>
                    </a:cubicBezTo>
                    <a:cubicBezTo>
                      <a:pt x="49164" y="95875"/>
                      <a:pt x="57018" y="92040"/>
                      <a:pt x="65345" y="89595"/>
                    </a:cubicBezTo>
                    <a:cubicBezTo>
                      <a:pt x="71729" y="87740"/>
                      <a:pt x="78329" y="86735"/>
                      <a:pt x="84976" y="86606"/>
                    </a:cubicBezTo>
                    <a:cubicBezTo>
                      <a:pt x="91630" y="86647"/>
                      <a:pt x="98242" y="87654"/>
                      <a:pt x="104607" y="89595"/>
                    </a:cubicBezTo>
                    <a:cubicBezTo>
                      <a:pt x="113032" y="91783"/>
                      <a:pt x="120932" y="95640"/>
                      <a:pt x="127838" y="100939"/>
                    </a:cubicBezTo>
                    <a:cubicBezTo>
                      <a:pt x="130759" y="103243"/>
                      <a:pt x="132502" y="106729"/>
                      <a:pt x="132592" y="110448"/>
                    </a:cubicBezTo>
                    <a:close/>
                  </a:path>
                </a:pathLst>
              </a:custGeom>
              <a:solidFill>
                <a:srgbClr val="1C726F"/>
              </a:solidFill>
              <a:ln w="6747" cap="flat">
                <a:noFill/>
                <a:prstDash val="solid"/>
                <a:miter/>
              </a:ln>
            </p:spPr>
            <p:txBody>
              <a:bodyPr rtlCol="0" anchor="ctr"/>
              <a:lstStyle/>
              <a:p>
                <a:endParaRPr lang="en-GB"/>
              </a:p>
            </p:txBody>
          </p:sp>
        </p:grpSp>
        <p:grpSp>
          <p:nvGrpSpPr>
            <p:cNvPr id="139" name="Group 138">
              <a:extLst>
                <a:ext uri="{FF2B5EF4-FFF2-40B4-BE49-F238E27FC236}">
                  <a16:creationId xmlns:a16="http://schemas.microsoft.com/office/drawing/2014/main" id="{17039D1D-406B-8A70-D4BB-1863A94D3402}"/>
                </a:ext>
              </a:extLst>
            </p:cNvPr>
            <p:cNvGrpSpPr/>
            <p:nvPr/>
          </p:nvGrpSpPr>
          <p:grpSpPr>
            <a:xfrm>
              <a:off x="4173805" y="5025953"/>
              <a:ext cx="361110" cy="348108"/>
              <a:chOff x="9941768" y="4719607"/>
              <a:chExt cx="752475" cy="742950"/>
            </a:xfrm>
          </p:grpSpPr>
          <p:sp>
            <p:nvSpPr>
              <p:cNvPr id="131" name="Free-form: Shape 130">
                <a:extLst>
                  <a:ext uri="{FF2B5EF4-FFF2-40B4-BE49-F238E27FC236}">
                    <a16:creationId xmlns:a16="http://schemas.microsoft.com/office/drawing/2014/main" id="{DDB578C8-A851-6142-D52B-9854DBE58472}"/>
                  </a:ext>
                </a:extLst>
              </p:cNvPr>
              <p:cNvSpPr/>
              <p:nvPr/>
            </p:nvSpPr>
            <p:spPr>
              <a:xfrm>
                <a:off x="10218012" y="4872007"/>
                <a:ext cx="257175" cy="38100"/>
              </a:xfrm>
              <a:custGeom>
                <a:avLst/>
                <a:gdLst>
                  <a:gd name="connsiteX0" fmla="*/ 0 w 257175"/>
                  <a:gd name="connsiteY0" fmla="*/ 0 h 38100"/>
                  <a:gd name="connsiteX1" fmla="*/ 257175 w 257175"/>
                  <a:gd name="connsiteY1" fmla="*/ 0 h 38100"/>
                  <a:gd name="connsiteX2" fmla="*/ 257175 w 257175"/>
                  <a:gd name="connsiteY2" fmla="*/ 38100 h 38100"/>
                  <a:gd name="connsiteX3" fmla="*/ 0 w 2571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7175" h="38100">
                    <a:moveTo>
                      <a:pt x="0" y="0"/>
                    </a:moveTo>
                    <a:lnTo>
                      <a:pt x="257175" y="0"/>
                    </a:lnTo>
                    <a:lnTo>
                      <a:pt x="25717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D81389B6-7F7E-41DE-1E49-1B68173B9CE8}"/>
                  </a:ext>
                </a:extLst>
              </p:cNvPr>
              <p:cNvSpPr/>
              <p:nvPr/>
            </p:nvSpPr>
            <p:spPr>
              <a:xfrm>
                <a:off x="10218012" y="5014882"/>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D53415C4-EF53-43A5-2080-7169AD397B9E}"/>
                  </a:ext>
                </a:extLst>
              </p:cNvPr>
              <p:cNvSpPr/>
              <p:nvPr/>
            </p:nvSpPr>
            <p:spPr>
              <a:xfrm>
                <a:off x="10427562" y="5014882"/>
                <a:ext cx="47625" cy="38100"/>
              </a:xfrm>
              <a:custGeom>
                <a:avLst/>
                <a:gdLst>
                  <a:gd name="connsiteX0" fmla="*/ 0 w 47625"/>
                  <a:gd name="connsiteY0" fmla="*/ 0 h 38100"/>
                  <a:gd name="connsiteX1" fmla="*/ 47625 w 47625"/>
                  <a:gd name="connsiteY1" fmla="*/ 0 h 38100"/>
                  <a:gd name="connsiteX2" fmla="*/ 47625 w 47625"/>
                  <a:gd name="connsiteY2" fmla="*/ 38100 h 38100"/>
                  <a:gd name="connsiteX3" fmla="*/ 0 w 476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7625" h="38100">
                    <a:moveTo>
                      <a:pt x="0" y="0"/>
                    </a:moveTo>
                    <a:lnTo>
                      <a:pt x="47625" y="0"/>
                    </a:lnTo>
                    <a:lnTo>
                      <a:pt x="476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15A23458-A698-93B6-0B72-51B663349DAD}"/>
                  </a:ext>
                </a:extLst>
              </p:cNvPr>
              <p:cNvSpPr/>
              <p:nvPr/>
            </p:nvSpPr>
            <p:spPr>
              <a:xfrm>
                <a:off x="10218012" y="5110132"/>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0152ED50-5C7F-62C5-94A7-7674DB6CC689}"/>
                  </a:ext>
                </a:extLst>
              </p:cNvPr>
              <p:cNvSpPr/>
              <p:nvPr/>
            </p:nvSpPr>
            <p:spPr>
              <a:xfrm>
                <a:off x="10427562" y="5110132"/>
                <a:ext cx="47625" cy="38100"/>
              </a:xfrm>
              <a:custGeom>
                <a:avLst/>
                <a:gdLst>
                  <a:gd name="connsiteX0" fmla="*/ 0 w 47625"/>
                  <a:gd name="connsiteY0" fmla="*/ 0 h 38100"/>
                  <a:gd name="connsiteX1" fmla="*/ 47625 w 47625"/>
                  <a:gd name="connsiteY1" fmla="*/ 0 h 38100"/>
                  <a:gd name="connsiteX2" fmla="*/ 47625 w 47625"/>
                  <a:gd name="connsiteY2" fmla="*/ 38100 h 38100"/>
                  <a:gd name="connsiteX3" fmla="*/ 0 w 476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7625" h="38100">
                    <a:moveTo>
                      <a:pt x="0" y="0"/>
                    </a:moveTo>
                    <a:lnTo>
                      <a:pt x="47625" y="0"/>
                    </a:lnTo>
                    <a:lnTo>
                      <a:pt x="476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667967EF-3228-244E-7F2B-8AE6A9C6DE96}"/>
                  </a:ext>
                </a:extLst>
              </p:cNvPr>
              <p:cNvSpPr/>
              <p:nvPr/>
            </p:nvSpPr>
            <p:spPr>
              <a:xfrm>
                <a:off x="10218012" y="5205382"/>
                <a:ext cx="161925" cy="38100"/>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A3225C5E-5255-1483-E9F1-59CCAFE7427E}"/>
                  </a:ext>
                </a:extLst>
              </p:cNvPr>
              <p:cNvSpPr/>
              <p:nvPr/>
            </p:nvSpPr>
            <p:spPr>
              <a:xfrm>
                <a:off x="10427562" y="5205382"/>
                <a:ext cx="47625" cy="38100"/>
              </a:xfrm>
              <a:custGeom>
                <a:avLst/>
                <a:gdLst>
                  <a:gd name="connsiteX0" fmla="*/ 0 w 47625"/>
                  <a:gd name="connsiteY0" fmla="*/ 0 h 38100"/>
                  <a:gd name="connsiteX1" fmla="*/ 47625 w 47625"/>
                  <a:gd name="connsiteY1" fmla="*/ 0 h 38100"/>
                  <a:gd name="connsiteX2" fmla="*/ 47625 w 47625"/>
                  <a:gd name="connsiteY2" fmla="*/ 38100 h 38100"/>
                  <a:gd name="connsiteX3" fmla="*/ 0 w 476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7625" h="38100">
                    <a:moveTo>
                      <a:pt x="0" y="0"/>
                    </a:moveTo>
                    <a:lnTo>
                      <a:pt x="47625" y="0"/>
                    </a:lnTo>
                    <a:lnTo>
                      <a:pt x="476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881B0E02-ED0F-1683-D3AE-8F8AED72938B}"/>
                  </a:ext>
                </a:extLst>
              </p:cNvPr>
              <p:cNvSpPr/>
              <p:nvPr/>
            </p:nvSpPr>
            <p:spPr>
              <a:xfrm>
                <a:off x="9941768" y="4719607"/>
                <a:ext cx="752475" cy="742950"/>
              </a:xfrm>
              <a:custGeom>
                <a:avLst/>
                <a:gdLst>
                  <a:gd name="connsiteX0" fmla="*/ 657225 w 752475"/>
                  <a:gd name="connsiteY0" fmla="*/ 609600 h 742950"/>
                  <a:gd name="connsiteX1" fmla="*/ 657225 w 752475"/>
                  <a:gd name="connsiteY1" fmla="*/ 104775 h 742950"/>
                  <a:gd name="connsiteX2" fmla="*/ 552450 w 752475"/>
                  <a:gd name="connsiteY2" fmla="*/ 0 h 742950"/>
                  <a:gd name="connsiteX3" fmla="*/ 104775 w 752475"/>
                  <a:gd name="connsiteY3" fmla="*/ 0 h 742950"/>
                  <a:gd name="connsiteX4" fmla="*/ 0 w 752475"/>
                  <a:gd name="connsiteY4" fmla="*/ 104775 h 742950"/>
                  <a:gd name="connsiteX5" fmla="*/ 0 w 752475"/>
                  <a:gd name="connsiteY5" fmla="*/ 266700 h 742950"/>
                  <a:gd name="connsiteX6" fmla="*/ 152400 w 752475"/>
                  <a:gd name="connsiteY6" fmla="*/ 266700 h 742950"/>
                  <a:gd name="connsiteX7" fmla="*/ 152400 w 752475"/>
                  <a:gd name="connsiteY7" fmla="*/ 609600 h 742950"/>
                  <a:gd name="connsiteX8" fmla="*/ 57150 w 752475"/>
                  <a:gd name="connsiteY8" fmla="*/ 609600 h 742950"/>
                  <a:gd name="connsiteX9" fmla="*/ 57150 w 752475"/>
                  <a:gd name="connsiteY9" fmla="*/ 742950 h 742950"/>
                  <a:gd name="connsiteX10" fmla="*/ 752475 w 752475"/>
                  <a:gd name="connsiteY10" fmla="*/ 742950 h 742950"/>
                  <a:gd name="connsiteX11" fmla="*/ 752475 w 752475"/>
                  <a:gd name="connsiteY11" fmla="*/ 609600 h 742950"/>
                  <a:gd name="connsiteX12" fmla="*/ 552450 w 752475"/>
                  <a:gd name="connsiteY12" fmla="*/ 57150 h 742950"/>
                  <a:gd name="connsiteX13" fmla="*/ 600075 w 752475"/>
                  <a:gd name="connsiteY13" fmla="*/ 104775 h 742950"/>
                  <a:gd name="connsiteX14" fmla="*/ 600075 w 752475"/>
                  <a:gd name="connsiteY14" fmla="*/ 657225 h 742950"/>
                  <a:gd name="connsiteX15" fmla="*/ 209550 w 752475"/>
                  <a:gd name="connsiteY15" fmla="*/ 657225 h 742950"/>
                  <a:gd name="connsiteX16" fmla="*/ 209550 w 752475"/>
                  <a:gd name="connsiteY16" fmla="*/ 104775 h 742950"/>
                  <a:gd name="connsiteX17" fmla="*/ 198120 w 752475"/>
                  <a:gd name="connsiteY17" fmla="*/ 57150 h 742950"/>
                  <a:gd name="connsiteX18" fmla="*/ 57150 w 752475"/>
                  <a:gd name="connsiteY18" fmla="*/ 209550 h 742950"/>
                  <a:gd name="connsiteX19" fmla="*/ 57150 w 752475"/>
                  <a:gd name="connsiteY19" fmla="*/ 104775 h 742950"/>
                  <a:gd name="connsiteX20" fmla="*/ 104775 w 752475"/>
                  <a:gd name="connsiteY20" fmla="*/ 57150 h 742950"/>
                  <a:gd name="connsiteX21" fmla="*/ 152400 w 752475"/>
                  <a:gd name="connsiteY21" fmla="*/ 104775 h 742950"/>
                  <a:gd name="connsiteX22" fmla="*/ 152400 w 752475"/>
                  <a:gd name="connsiteY22" fmla="*/ 20955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2475" h="742950">
                    <a:moveTo>
                      <a:pt x="657225" y="609600"/>
                    </a:moveTo>
                    <a:lnTo>
                      <a:pt x="657225" y="104775"/>
                    </a:lnTo>
                    <a:cubicBezTo>
                      <a:pt x="657156" y="46937"/>
                      <a:pt x="610288" y="68"/>
                      <a:pt x="552450" y="0"/>
                    </a:cubicBezTo>
                    <a:lnTo>
                      <a:pt x="104775" y="0"/>
                    </a:lnTo>
                    <a:cubicBezTo>
                      <a:pt x="46937" y="68"/>
                      <a:pt x="68" y="46937"/>
                      <a:pt x="0" y="104775"/>
                    </a:cubicBezTo>
                    <a:lnTo>
                      <a:pt x="0" y="266700"/>
                    </a:lnTo>
                    <a:lnTo>
                      <a:pt x="152400" y="266700"/>
                    </a:lnTo>
                    <a:lnTo>
                      <a:pt x="152400" y="609600"/>
                    </a:lnTo>
                    <a:lnTo>
                      <a:pt x="57150" y="609600"/>
                    </a:lnTo>
                    <a:lnTo>
                      <a:pt x="57150" y="742950"/>
                    </a:lnTo>
                    <a:lnTo>
                      <a:pt x="752475" y="742950"/>
                    </a:lnTo>
                    <a:lnTo>
                      <a:pt x="752475" y="609600"/>
                    </a:lnTo>
                    <a:close/>
                    <a:moveTo>
                      <a:pt x="552450" y="57150"/>
                    </a:moveTo>
                    <a:cubicBezTo>
                      <a:pt x="578740" y="57181"/>
                      <a:pt x="600044" y="78485"/>
                      <a:pt x="600075" y="104775"/>
                    </a:cubicBezTo>
                    <a:lnTo>
                      <a:pt x="600075" y="657225"/>
                    </a:lnTo>
                    <a:lnTo>
                      <a:pt x="209550" y="657225"/>
                    </a:lnTo>
                    <a:lnTo>
                      <a:pt x="209550" y="104775"/>
                    </a:lnTo>
                    <a:cubicBezTo>
                      <a:pt x="209575" y="88218"/>
                      <a:pt x="205656" y="71893"/>
                      <a:pt x="198120" y="57150"/>
                    </a:cubicBezTo>
                    <a:close/>
                    <a:moveTo>
                      <a:pt x="57150" y="209550"/>
                    </a:moveTo>
                    <a:lnTo>
                      <a:pt x="57150" y="104775"/>
                    </a:lnTo>
                    <a:cubicBezTo>
                      <a:pt x="57150" y="78473"/>
                      <a:pt x="78473" y="57150"/>
                      <a:pt x="104775" y="57150"/>
                    </a:cubicBezTo>
                    <a:cubicBezTo>
                      <a:pt x="131077" y="57150"/>
                      <a:pt x="152400" y="78473"/>
                      <a:pt x="152400" y="104775"/>
                    </a:cubicBezTo>
                    <a:lnTo>
                      <a:pt x="152400" y="209550"/>
                    </a:lnTo>
                    <a:close/>
                  </a:path>
                </a:pathLst>
              </a:custGeom>
              <a:solidFill>
                <a:srgbClr val="1C726F"/>
              </a:solidFill>
              <a:ln w="9525" cap="flat">
                <a:noFill/>
                <a:prstDash val="solid"/>
                <a:miter/>
              </a:ln>
            </p:spPr>
            <p:txBody>
              <a:bodyPr rtlCol="0" anchor="ctr"/>
              <a:lstStyle/>
              <a:p>
                <a:endParaRPr lang="en-GB"/>
              </a:p>
            </p:txBody>
          </p:sp>
        </p:grpSp>
        <p:grpSp>
          <p:nvGrpSpPr>
            <p:cNvPr id="145" name="Group 144">
              <a:extLst>
                <a:ext uri="{FF2B5EF4-FFF2-40B4-BE49-F238E27FC236}">
                  <a16:creationId xmlns:a16="http://schemas.microsoft.com/office/drawing/2014/main" id="{80AC6874-5B42-64CC-2D40-45A3F39FF530}"/>
                </a:ext>
              </a:extLst>
            </p:cNvPr>
            <p:cNvGrpSpPr/>
            <p:nvPr/>
          </p:nvGrpSpPr>
          <p:grpSpPr>
            <a:xfrm>
              <a:off x="7647370" y="2092693"/>
              <a:ext cx="459590" cy="321713"/>
              <a:chOff x="9512530" y="4475550"/>
              <a:chExt cx="762000" cy="533400"/>
            </a:xfrm>
          </p:grpSpPr>
          <p:sp>
            <p:nvSpPr>
              <p:cNvPr id="143" name="Free-form: Shape 142">
                <a:extLst>
                  <a:ext uri="{FF2B5EF4-FFF2-40B4-BE49-F238E27FC236}">
                    <a16:creationId xmlns:a16="http://schemas.microsoft.com/office/drawing/2014/main" id="{9FB434C2-E013-326C-A447-F2B2ACA896D5}"/>
                  </a:ext>
                </a:extLst>
              </p:cNvPr>
              <p:cNvSpPr/>
              <p:nvPr/>
            </p:nvSpPr>
            <p:spPr>
              <a:xfrm>
                <a:off x="9512530" y="4475550"/>
                <a:ext cx="476250" cy="428625"/>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rgbClr val="1C726F"/>
              </a:solidFill>
              <a:ln w="9525"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9675AB0D-21CD-9BF1-FA49-11594632D39D}"/>
                  </a:ext>
                </a:extLst>
              </p:cNvPr>
              <p:cNvSpPr/>
              <p:nvPr/>
            </p:nvSpPr>
            <p:spPr>
              <a:xfrm>
                <a:off x="9798280" y="4580325"/>
                <a:ext cx="476250" cy="428625"/>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solidFill>
                <a:srgbClr val="1C726F"/>
              </a:solidFill>
              <a:ln w="9525" cap="flat">
                <a:noFill/>
                <a:prstDash val="solid"/>
                <a:miter/>
              </a:ln>
            </p:spPr>
            <p:txBody>
              <a:bodyPr rtlCol="0" anchor="ctr"/>
              <a:lstStyle/>
              <a:p>
                <a:endParaRPr lang="en-GB"/>
              </a:p>
            </p:txBody>
          </p:sp>
        </p:grpSp>
        <p:grpSp>
          <p:nvGrpSpPr>
            <p:cNvPr id="154" name="Group 153">
              <a:extLst>
                <a:ext uri="{FF2B5EF4-FFF2-40B4-BE49-F238E27FC236}">
                  <a16:creationId xmlns:a16="http://schemas.microsoft.com/office/drawing/2014/main" id="{A8EB9C9C-F4E3-ABEF-8BB7-167C69A856FD}"/>
                </a:ext>
              </a:extLst>
            </p:cNvPr>
            <p:cNvGrpSpPr/>
            <p:nvPr/>
          </p:nvGrpSpPr>
          <p:grpSpPr>
            <a:xfrm>
              <a:off x="7454274" y="5035301"/>
              <a:ext cx="480340" cy="324354"/>
              <a:chOff x="9440994" y="4930389"/>
              <a:chExt cx="798513" cy="539203"/>
            </a:xfrm>
            <a:solidFill>
              <a:srgbClr val="1C726F"/>
            </a:solidFill>
          </p:grpSpPr>
          <p:sp>
            <p:nvSpPr>
              <p:cNvPr id="149" name="Free-form: Shape 148">
                <a:extLst>
                  <a:ext uri="{FF2B5EF4-FFF2-40B4-BE49-F238E27FC236}">
                    <a16:creationId xmlns:a16="http://schemas.microsoft.com/office/drawing/2014/main" id="{F606248F-108D-A952-5CB3-F7C9DAAC0283}"/>
                  </a:ext>
                </a:extLst>
              </p:cNvPr>
              <p:cNvSpPr/>
              <p:nvPr/>
            </p:nvSpPr>
            <p:spPr>
              <a:xfrm>
                <a:off x="10078176" y="4936193"/>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58D58EE3-EFD4-EE37-BA85-BAA6B430C02C}"/>
                  </a:ext>
                </a:extLst>
              </p:cNvPr>
              <p:cNvSpPr/>
              <p:nvPr/>
            </p:nvSpPr>
            <p:spPr>
              <a:xfrm>
                <a:off x="9887676" y="4936193"/>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D9E9B8DA-9EA8-5C46-05FB-FFF4D217811E}"/>
                  </a:ext>
                </a:extLst>
              </p:cNvPr>
              <p:cNvSpPr/>
              <p:nvPr/>
            </p:nvSpPr>
            <p:spPr>
              <a:xfrm>
                <a:off x="9697176" y="4936193"/>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1A5D8B54-D361-5C96-353F-FDD16FFA1D39}"/>
                  </a:ext>
                </a:extLst>
              </p:cNvPr>
              <p:cNvSpPr/>
              <p:nvPr/>
            </p:nvSpPr>
            <p:spPr>
              <a:xfrm>
                <a:off x="9506676" y="4936193"/>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527C6532-D529-FB25-91BC-5E5728408988}"/>
                  </a:ext>
                </a:extLst>
              </p:cNvPr>
              <p:cNvSpPr/>
              <p:nvPr/>
            </p:nvSpPr>
            <p:spPr>
              <a:xfrm>
                <a:off x="9440994" y="4930389"/>
                <a:ext cx="798513" cy="539203"/>
              </a:xfrm>
              <a:custGeom>
                <a:avLst/>
                <a:gdLst>
                  <a:gd name="connsiteX0" fmla="*/ 785581 w 798513"/>
                  <a:gd name="connsiteY0" fmla="*/ 1137 h 539203"/>
                  <a:gd name="connsiteX1" fmla="*/ 761195 w 798513"/>
                  <a:gd name="connsiteY1" fmla="*/ 12588 h 539203"/>
                  <a:gd name="connsiteX2" fmla="*/ 761007 w 798513"/>
                  <a:gd name="connsiteY2" fmla="*/ 13138 h 539203"/>
                  <a:gd name="connsiteX3" fmla="*/ 725478 w 798513"/>
                  <a:gd name="connsiteY3" fmla="*/ 117913 h 539203"/>
                  <a:gd name="connsiteX4" fmla="*/ 684807 w 798513"/>
                  <a:gd name="connsiteY4" fmla="*/ 110579 h 539203"/>
                  <a:gd name="connsiteX5" fmla="*/ 643659 w 798513"/>
                  <a:gd name="connsiteY5" fmla="*/ 118008 h 539203"/>
                  <a:gd name="connsiteX6" fmla="*/ 608607 w 798513"/>
                  <a:gd name="connsiteY6" fmla="*/ 13138 h 539203"/>
                  <a:gd name="connsiteX7" fmla="*/ 582757 w 798513"/>
                  <a:gd name="connsiteY7" fmla="*/ 1650 h 539203"/>
                  <a:gd name="connsiteX8" fmla="*/ 571269 w 798513"/>
                  <a:gd name="connsiteY8" fmla="*/ 13138 h 539203"/>
                  <a:gd name="connsiteX9" fmla="*/ 535740 w 798513"/>
                  <a:gd name="connsiteY9" fmla="*/ 117913 h 539203"/>
                  <a:gd name="connsiteX10" fmla="*/ 494307 w 798513"/>
                  <a:gd name="connsiteY10" fmla="*/ 110579 h 539203"/>
                  <a:gd name="connsiteX11" fmla="*/ 453159 w 798513"/>
                  <a:gd name="connsiteY11" fmla="*/ 117913 h 539203"/>
                  <a:gd name="connsiteX12" fmla="*/ 418107 w 798513"/>
                  <a:gd name="connsiteY12" fmla="*/ 13138 h 539203"/>
                  <a:gd name="connsiteX13" fmla="*/ 392257 w 798513"/>
                  <a:gd name="connsiteY13" fmla="*/ 1650 h 539203"/>
                  <a:gd name="connsiteX14" fmla="*/ 380769 w 798513"/>
                  <a:gd name="connsiteY14" fmla="*/ 13138 h 539203"/>
                  <a:gd name="connsiteX15" fmla="*/ 345336 w 798513"/>
                  <a:gd name="connsiteY15" fmla="*/ 117913 h 539203"/>
                  <a:gd name="connsiteX16" fmla="*/ 303807 w 798513"/>
                  <a:gd name="connsiteY16" fmla="*/ 110579 h 539203"/>
                  <a:gd name="connsiteX17" fmla="*/ 262659 w 798513"/>
                  <a:gd name="connsiteY17" fmla="*/ 118008 h 539203"/>
                  <a:gd name="connsiteX18" fmla="*/ 227607 w 798513"/>
                  <a:gd name="connsiteY18" fmla="*/ 13138 h 539203"/>
                  <a:gd name="connsiteX19" fmla="*/ 201757 w 798513"/>
                  <a:gd name="connsiteY19" fmla="*/ 1650 h 539203"/>
                  <a:gd name="connsiteX20" fmla="*/ 190269 w 798513"/>
                  <a:gd name="connsiteY20" fmla="*/ 13138 h 539203"/>
                  <a:gd name="connsiteX21" fmla="*/ 154740 w 798513"/>
                  <a:gd name="connsiteY21" fmla="*/ 117913 h 539203"/>
                  <a:gd name="connsiteX22" fmla="*/ 113307 w 798513"/>
                  <a:gd name="connsiteY22" fmla="*/ 110579 h 539203"/>
                  <a:gd name="connsiteX23" fmla="*/ 72159 w 798513"/>
                  <a:gd name="connsiteY23" fmla="*/ 118008 h 539203"/>
                  <a:gd name="connsiteX24" fmla="*/ 37107 w 798513"/>
                  <a:gd name="connsiteY24" fmla="*/ 13138 h 539203"/>
                  <a:gd name="connsiteX25" fmla="*/ 12961 w 798513"/>
                  <a:gd name="connsiteY25" fmla="*/ 1184 h 539203"/>
                  <a:gd name="connsiteX26" fmla="*/ 1007 w 798513"/>
                  <a:gd name="connsiteY26" fmla="*/ 25330 h 539203"/>
                  <a:gd name="connsiteX27" fmla="*/ 48060 w 798513"/>
                  <a:gd name="connsiteY27" fmla="*/ 164300 h 539203"/>
                  <a:gd name="connsiteX28" fmla="*/ 65682 w 798513"/>
                  <a:gd name="connsiteY28" fmla="*/ 177254 h 539203"/>
                  <a:gd name="connsiteX29" fmla="*/ 65682 w 798513"/>
                  <a:gd name="connsiteY29" fmla="*/ 234404 h 539203"/>
                  <a:gd name="connsiteX30" fmla="*/ 37107 w 798513"/>
                  <a:gd name="connsiteY30" fmla="*/ 377279 h 539203"/>
                  <a:gd name="connsiteX31" fmla="*/ 65682 w 798513"/>
                  <a:gd name="connsiteY31" fmla="*/ 377279 h 539203"/>
                  <a:gd name="connsiteX32" fmla="*/ 65682 w 798513"/>
                  <a:gd name="connsiteY32" fmla="*/ 539204 h 539203"/>
                  <a:gd name="connsiteX33" fmla="*/ 103782 w 798513"/>
                  <a:gd name="connsiteY33" fmla="*/ 539204 h 539203"/>
                  <a:gd name="connsiteX34" fmla="*/ 103782 w 798513"/>
                  <a:gd name="connsiteY34" fmla="*/ 377279 h 539203"/>
                  <a:gd name="connsiteX35" fmla="*/ 122832 w 798513"/>
                  <a:gd name="connsiteY35" fmla="*/ 377279 h 539203"/>
                  <a:gd name="connsiteX36" fmla="*/ 122832 w 798513"/>
                  <a:gd name="connsiteY36" fmla="*/ 539204 h 539203"/>
                  <a:gd name="connsiteX37" fmla="*/ 160932 w 798513"/>
                  <a:gd name="connsiteY37" fmla="*/ 539204 h 539203"/>
                  <a:gd name="connsiteX38" fmla="*/ 160932 w 798513"/>
                  <a:gd name="connsiteY38" fmla="*/ 377279 h 539203"/>
                  <a:gd name="connsiteX39" fmla="*/ 189507 w 798513"/>
                  <a:gd name="connsiteY39" fmla="*/ 377279 h 539203"/>
                  <a:gd name="connsiteX40" fmla="*/ 160932 w 798513"/>
                  <a:gd name="connsiteY40" fmla="*/ 234404 h 539203"/>
                  <a:gd name="connsiteX41" fmla="*/ 160932 w 798513"/>
                  <a:gd name="connsiteY41" fmla="*/ 177254 h 539203"/>
                  <a:gd name="connsiteX42" fmla="*/ 178934 w 798513"/>
                  <a:gd name="connsiteY42" fmla="*/ 164300 h 539203"/>
                  <a:gd name="connsiteX43" fmla="*/ 208557 w 798513"/>
                  <a:gd name="connsiteY43" fmla="*/ 76860 h 539203"/>
                  <a:gd name="connsiteX44" fmla="*/ 238179 w 798513"/>
                  <a:gd name="connsiteY44" fmla="*/ 164300 h 539203"/>
                  <a:gd name="connsiteX45" fmla="*/ 256182 w 798513"/>
                  <a:gd name="connsiteY45" fmla="*/ 177254 h 539203"/>
                  <a:gd name="connsiteX46" fmla="*/ 256182 w 798513"/>
                  <a:gd name="connsiteY46" fmla="*/ 539204 h 539203"/>
                  <a:gd name="connsiteX47" fmla="*/ 294282 w 798513"/>
                  <a:gd name="connsiteY47" fmla="*/ 539204 h 539203"/>
                  <a:gd name="connsiteX48" fmla="*/ 294282 w 798513"/>
                  <a:gd name="connsiteY48" fmla="*/ 320129 h 539203"/>
                  <a:gd name="connsiteX49" fmla="*/ 313332 w 798513"/>
                  <a:gd name="connsiteY49" fmla="*/ 320129 h 539203"/>
                  <a:gd name="connsiteX50" fmla="*/ 313332 w 798513"/>
                  <a:gd name="connsiteY50" fmla="*/ 539204 h 539203"/>
                  <a:gd name="connsiteX51" fmla="*/ 351432 w 798513"/>
                  <a:gd name="connsiteY51" fmla="*/ 539204 h 539203"/>
                  <a:gd name="connsiteX52" fmla="*/ 351432 w 798513"/>
                  <a:gd name="connsiteY52" fmla="*/ 177254 h 539203"/>
                  <a:gd name="connsiteX53" fmla="*/ 369434 w 798513"/>
                  <a:gd name="connsiteY53" fmla="*/ 164300 h 539203"/>
                  <a:gd name="connsiteX54" fmla="*/ 399057 w 798513"/>
                  <a:gd name="connsiteY54" fmla="*/ 76860 h 539203"/>
                  <a:gd name="connsiteX55" fmla="*/ 428679 w 798513"/>
                  <a:gd name="connsiteY55" fmla="*/ 164300 h 539203"/>
                  <a:gd name="connsiteX56" fmla="*/ 446682 w 798513"/>
                  <a:gd name="connsiteY56" fmla="*/ 177254 h 539203"/>
                  <a:gd name="connsiteX57" fmla="*/ 446682 w 798513"/>
                  <a:gd name="connsiteY57" fmla="*/ 234404 h 539203"/>
                  <a:gd name="connsiteX58" fmla="*/ 418107 w 798513"/>
                  <a:gd name="connsiteY58" fmla="*/ 377279 h 539203"/>
                  <a:gd name="connsiteX59" fmla="*/ 446682 w 798513"/>
                  <a:gd name="connsiteY59" fmla="*/ 377279 h 539203"/>
                  <a:gd name="connsiteX60" fmla="*/ 446682 w 798513"/>
                  <a:gd name="connsiteY60" fmla="*/ 539204 h 539203"/>
                  <a:gd name="connsiteX61" fmla="*/ 484782 w 798513"/>
                  <a:gd name="connsiteY61" fmla="*/ 539204 h 539203"/>
                  <a:gd name="connsiteX62" fmla="*/ 484782 w 798513"/>
                  <a:gd name="connsiteY62" fmla="*/ 377279 h 539203"/>
                  <a:gd name="connsiteX63" fmla="*/ 503832 w 798513"/>
                  <a:gd name="connsiteY63" fmla="*/ 377279 h 539203"/>
                  <a:gd name="connsiteX64" fmla="*/ 503832 w 798513"/>
                  <a:gd name="connsiteY64" fmla="*/ 539204 h 539203"/>
                  <a:gd name="connsiteX65" fmla="*/ 541932 w 798513"/>
                  <a:gd name="connsiteY65" fmla="*/ 539204 h 539203"/>
                  <a:gd name="connsiteX66" fmla="*/ 541932 w 798513"/>
                  <a:gd name="connsiteY66" fmla="*/ 377279 h 539203"/>
                  <a:gd name="connsiteX67" fmla="*/ 570507 w 798513"/>
                  <a:gd name="connsiteY67" fmla="*/ 377279 h 539203"/>
                  <a:gd name="connsiteX68" fmla="*/ 541932 w 798513"/>
                  <a:gd name="connsiteY68" fmla="*/ 234404 h 539203"/>
                  <a:gd name="connsiteX69" fmla="*/ 541932 w 798513"/>
                  <a:gd name="connsiteY69" fmla="*/ 177254 h 539203"/>
                  <a:gd name="connsiteX70" fmla="*/ 559934 w 798513"/>
                  <a:gd name="connsiteY70" fmla="*/ 164300 h 539203"/>
                  <a:gd name="connsiteX71" fmla="*/ 589557 w 798513"/>
                  <a:gd name="connsiteY71" fmla="*/ 76860 h 539203"/>
                  <a:gd name="connsiteX72" fmla="*/ 619179 w 798513"/>
                  <a:gd name="connsiteY72" fmla="*/ 164300 h 539203"/>
                  <a:gd name="connsiteX73" fmla="*/ 637182 w 798513"/>
                  <a:gd name="connsiteY73" fmla="*/ 177254 h 539203"/>
                  <a:gd name="connsiteX74" fmla="*/ 637182 w 798513"/>
                  <a:gd name="connsiteY74" fmla="*/ 539204 h 539203"/>
                  <a:gd name="connsiteX75" fmla="*/ 675282 w 798513"/>
                  <a:gd name="connsiteY75" fmla="*/ 539204 h 539203"/>
                  <a:gd name="connsiteX76" fmla="*/ 675282 w 798513"/>
                  <a:gd name="connsiteY76" fmla="*/ 320129 h 539203"/>
                  <a:gd name="connsiteX77" fmla="*/ 694332 w 798513"/>
                  <a:gd name="connsiteY77" fmla="*/ 320129 h 539203"/>
                  <a:gd name="connsiteX78" fmla="*/ 694332 w 798513"/>
                  <a:gd name="connsiteY78" fmla="*/ 539204 h 539203"/>
                  <a:gd name="connsiteX79" fmla="*/ 732432 w 798513"/>
                  <a:gd name="connsiteY79" fmla="*/ 539204 h 539203"/>
                  <a:gd name="connsiteX80" fmla="*/ 732432 w 798513"/>
                  <a:gd name="connsiteY80" fmla="*/ 177254 h 539203"/>
                  <a:gd name="connsiteX81" fmla="*/ 750434 w 798513"/>
                  <a:gd name="connsiteY81" fmla="*/ 164300 h 539203"/>
                  <a:gd name="connsiteX82" fmla="*/ 797487 w 798513"/>
                  <a:gd name="connsiteY82" fmla="*/ 25330 h 539203"/>
                  <a:gd name="connsiteX83" fmla="*/ 785612 w 798513"/>
                  <a:gd name="connsiteY83" fmla="*/ 1147 h 539203"/>
                  <a:gd name="connsiteX84" fmla="*/ 785581 w 798513"/>
                  <a:gd name="connsiteY84" fmla="*/ 1137 h 53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98513" h="539203">
                    <a:moveTo>
                      <a:pt x="785581" y="1137"/>
                    </a:moveTo>
                    <a:cubicBezTo>
                      <a:pt x="775685" y="-2435"/>
                      <a:pt x="764767" y="2692"/>
                      <a:pt x="761195" y="12588"/>
                    </a:cubicBezTo>
                    <a:cubicBezTo>
                      <a:pt x="761129" y="12770"/>
                      <a:pt x="761067" y="12954"/>
                      <a:pt x="761007" y="13138"/>
                    </a:cubicBezTo>
                    <a:lnTo>
                      <a:pt x="725478" y="117913"/>
                    </a:lnTo>
                    <a:cubicBezTo>
                      <a:pt x="712353" y="113493"/>
                      <a:pt x="698649" y="111022"/>
                      <a:pt x="684807" y="110579"/>
                    </a:cubicBezTo>
                    <a:cubicBezTo>
                      <a:pt x="670798" y="111001"/>
                      <a:pt x="656930" y="113504"/>
                      <a:pt x="643659" y="118008"/>
                    </a:cubicBezTo>
                    <a:lnTo>
                      <a:pt x="608607" y="13138"/>
                    </a:lnTo>
                    <a:cubicBezTo>
                      <a:pt x="604640" y="2827"/>
                      <a:pt x="593067" y="-2316"/>
                      <a:pt x="582757" y="1650"/>
                    </a:cubicBezTo>
                    <a:cubicBezTo>
                      <a:pt x="577474" y="3682"/>
                      <a:pt x="573300" y="7856"/>
                      <a:pt x="571269" y="13138"/>
                    </a:cubicBezTo>
                    <a:lnTo>
                      <a:pt x="535740" y="117913"/>
                    </a:lnTo>
                    <a:cubicBezTo>
                      <a:pt x="522373" y="113411"/>
                      <a:pt x="508406" y="110939"/>
                      <a:pt x="494307" y="110579"/>
                    </a:cubicBezTo>
                    <a:cubicBezTo>
                      <a:pt x="480307" y="111011"/>
                      <a:pt x="466445" y="113482"/>
                      <a:pt x="453159" y="117913"/>
                    </a:cubicBezTo>
                    <a:lnTo>
                      <a:pt x="418107" y="13138"/>
                    </a:lnTo>
                    <a:cubicBezTo>
                      <a:pt x="414140" y="2827"/>
                      <a:pt x="402567" y="-2316"/>
                      <a:pt x="392257" y="1650"/>
                    </a:cubicBezTo>
                    <a:cubicBezTo>
                      <a:pt x="386974" y="3682"/>
                      <a:pt x="382800" y="7856"/>
                      <a:pt x="380769" y="13138"/>
                    </a:cubicBezTo>
                    <a:lnTo>
                      <a:pt x="345336" y="117913"/>
                    </a:lnTo>
                    <a:cubicBezTo>
                      <a:pt x="331923" y="113458"/>
                      <a:pt x="317933" y="110987"/>
                      <a:pt x="303807" y="110579"/>
                    </a:cubicBezTo>
                    <a:cubicBezTo>
                      <a:pt x="289798" y="111001"/>
                      <a:pt x="275930" y="113504"/>
                      <a:pt x="262659" y="118008"/>
                    </a:cubicBezTo>
                    <a:lnTo>
                      <a:pt x="227607" y="13138"/>
                    </a:lnTo>
                    <a:cubicBezTo>
                      <a:pt x="223640" y="2827"/>
                      <a:pt x="212067" y="-2316"/>
                      <a:pt x="201757" y="1650"/>
                    </a:cubicBezTo>
                    <a:cubicBezTo>
                      <a:pt x="196474" y="3682"/>
                      <a:pt x="192300" y="7856"/>
                      <a:pt x="190269" y="13138"/>
                    </a:cubicBezTo>
                    <a:lnTo>
                      <a:pt x="154740" y="117913"/>
                    </a:lnTo>
                    <a:cubicBezTo>
                      <a:pt x="141363" y="113452"/>
                      <a:pt x="127403" y="110981"/>
                      <a:pt x="113307" y="110579"/>
                    </a:cubicBezTo>
                    <a:cubicBezTo>
                      <a:pt x="99298" y="111001"/>
                      <a:pt x="85430" y="113504"/>
                      <a:pt x="72159" y="118008"/>
                    </a:cubicBezTo>
                    <a:lnTo>
                      <a:pt x="37107" y="13138"/>
                    </a:lnTo>
                    <a:cubicBezTo>
                      <a:pt x="33740" y="3169"/>
                      <a:pt x="22929" y="-2183"/>
                      <a:pt x="12961" y="1184"/>
                    </a:cubicBezTo>
                    <a:cubicBezTo>
                      <a:pt x="2992" y="4551"/>
                      <a:pt x="-2360" y="15361"/>
                      <a:pt x="1007" y="25330"/>
                    </a:cubicBezTo>
                    <a:lnTo>
                      <a:pt x="48060" y="164300"/>
                    </a:lnTo>
                    <a:cubicBezTo>
                      <a:pt x="50623" y="171895"/>
                      <a:pt x="57667" y="177074"/>
                      <a:pt x="65682" y="177254"/>
                    </a:cubicBezTo>
                    <a:lnTo>
                      <a:pt x="65682" y="234404"/>
                    </a:lnTo>
                    <a:lnTo>
                      <a:pt x="37107" y="377279"/>
                    </a:lnTo>
                    <a:lnTo>
                      <a:pt x="65682" y="377279"/>
                    </a:lnTo>
                    <a:lnTo>
                      <a:pt x="65682" y="539204"/>
                    </a:lnTo>
                    <a:lnTo>
                      <a:pt x="103782" y="539204"/>
                    </a:lnTo>
                    <a:lnTo>
                      <a:pt x="103782" y="377279"/>
                    </a:lnTo>
                    <a:lnTo>
                      <a:pt x="122832" y="377279"/>
                    </a:lnTo>
                    <a:lnTo>
                      <a:pt x="122832" y="539204"/>
                    </a:lnTo>
                    <a:lnTo>
                      <a:pt x="160932" y="539204"/>
                    </a:lnTo>
                    <a:lnTo>
                      <a:pt x="160932" y="377279"/>
                    </a:lnTo>
                    <a:lnTo>
                      <a:pt x="189507" y="377279"/>
                    </a:lnTo>
                    <a:lnTo>
                      <a:pt x="160932" y="234404"/>
                    </a:lnTo>
                    <a:lnTo>
                      <a:pt x="160932" y="177254"/>
                    </a:lnTo>
                    <a:cubicBezTo>
                      <a:pt x="169087" y="177234"/>
                      <a:pt x="176324" y="172026"/>
                      <a:pt x="178934" y="164300"/>
                    </a:cubicBezTo>
                    <a:lnTo>
                      <a:pt x="208557" y="76860"/>
                    </a:lnTo>
                    <a:lnTo>
                      <a:pt x="238179" y="164300"/>
                    </a:lnTo>
                    <a:cubicBezTo>
                      <a:pt x="240789" y="172026"/>
                      <a:pt x="248026" y="177234"/>
                      <a:pt x="256182" y="177254"/>
                    </a:cubicBezTo>
                    <a:lnTo>
                      <a:pt x="256182" y="539204"/>
                    </a:lnTo>
                    <a:lnTo>
                      <a:pt x="294282" y="539204"/>
                    </a:lnTo>
                    <a:lnTo>
                      <a:pt x="294282" y="320129"/>
                    </a:lnTo>
                    <a:lnTo>
                      <a:pt x="313332" y="320129"/>
                    </a:lnTo>
                    <a:lnTo>
                      <a:pt x="313332" y="539204"/>
                    </a:lnTo>
                    <a:lnTo>
                      <a:pt x="351432" y="539204"/>
                    </a:lnTo>
                    <a:lnTo>
                      <a:pt x="351432" y="177254"/>
                    </a:lnTo>
                    <a:cubicBezTo>
                      <a:pt x="359587" y="177234"/>
                      <a:pt x="366824" y="172026"/>
                      <a:pt x="369434" y="164300"/>
                    </a:cubicBezTo>
                    <a:lnTo>
                      <a:pt x="399057" y="76860"/>
                    </a:lnTo>
                    <a:lnTo>
                      <a:pt x="428679" y="164300"/>
                    </a:lnTo>
                    <a:cubicBezTo>
                      <a:pt x="431289" y="172026"/>
                      <a:pt x="438526" y="177234"/>
                      <a:pt x="446682" y="177254"/>
                    </a:cubicBezTo>
                    <a:lnTo>
                      <a:pt x="446682" y="234404"/>
                    </a:lnTo>
                    <a:lnTo>
                      <a:pt x="418107" y="377279"/>
                    </a:lnTo>
                    <a:lnTo>
                      <a:pt x="446682" y="377279"/>
                    </a:lnTo>
                    <a:lnTo>
                      <a:pt x="446682" y="539204"/>
                    </a:lnTo>
                    <a:lnTo>
                      <a:pt x="484782" y="539204"/>
                    </a:lnTo>
                    <a:lnTo>
                      <a:pt x="484782" y="377279"/>
                    </a:lnTo>
                    <a:lnTo>
                      <a:pt x="503832" y="377279"/>
                    </a:lnTo>
                    <a:lnTo>
                      <a:pt x="503832" y="539204"/>
                    </a:lnTo>
                    <a:lnTo>
                      <a:pt x="541932" y="539204"/>
                    </a:lnTo>
                    <a:lnTo>
                      <a:pt x="541932" y="377279"/>
                    </a:lnTo>
                    <a:lnTo>
                      <a:pt x="570507" y="377279"/>
                    </a:lnTo>
                    <a:lnTo>
                      <a:pt x="541932" y="234404"/>
                    </a:lnTo>
                    <a:lnTo>
                      <a:pt x="541932" y="177254"/>
                    </a:lnTo>
                    <a:cubicBezTo>
                      <a:pt x="550087" y="177234"/>
                      <a:pt x="557324" y="172026"/>
                      <a:pt x="559934" y="164300"/>
                    </a:cubicBezTo>
                    <a:lnTo>
                      <a:pt x="589557" y="76860"/>
                    </a:lnTo>
                    <a:lnTo>
                      <a:pt x="619179" y="164300"/>
                    </a:lnTo>
                    <a:cubicBezTo>
                      <a:pt x="621789" y="172026"/>
                      <a:pt x="629026" y="177234"/>
                      <a:pt x="637182" y="177254"/>
                    </a:cubicBezTo>
                    <a:lnTo>
                      <a:pt x="637182" y="539204"/>
                    </a:lnTo>
                    <a:lnTo>
                      <a:pt x="675282" y="539204"/>
                    </a:lnTo>
                    <a:lnTo>
                      <a:pt x="675282" y="320129"/>
                    </a:lnTo>
                    <a:lnTo>
                      <a:pt x="694332" y="320129"/>
                    </a:lnTo>
                    <a:lnTo>
                      <a:pt x="694332" y="539204"/>
                    </a:lnTo>
                    <a:lnTo>
                      <a:pt x="732432" y="539204"/>
                    </a:lnTo>
                    <a:lnTo>
                      <a:pt x="732432" y="177254"/>
                    </a:lnTo>
                    <a:cubicBezTo>
                      <a:pt x="740587" y="177234"/>
                      <a:pt x="747824" y="172026"/>
                      <a:pt x="750434" y="164300"/>
                    </a:cubicBezTo>
                    <a:lnTo>
                      <a:pt x="797487" y="25330"/>
                    </a:lnTo>
                    <a:cubicBezTo>
                      <a:pt x="800886" y="15374"/>
                      <a:pt x="795570" y="4547"/>
                      <a:pt x="785612" y="1147"/>
                    </a:cubicBezTo>
                    <a:cubicBezTo>
                      <a:pt x="785602" y="1144"/>
                      <a:pt x="785592" y="1140"/>
                      <a:pt x="785581" y="1137"/>
                    </a:cubicBezTo>
                    <a:close/>
                  </a:path>
                </a:pathLst>
              </a:custGeom>
              <a:grpFill/>
              <a:ln w="952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381894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E7C06-5946-9CAB-3E11-F64AB96F9D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5829D-64AD-2A91-337F-D92665440950}"/>
              </a:ext>
            </a:extLst>
          </p:cNvPr>
          <p:cNvSpPr>
            <a:spLocks noGrp="1"/>
          </p:cNvSpPr>
          <p:nvPr>
            <p:ph type="title"/>
          </p:nvPr>
        </p:nvSpPr>
        <p:spPr>
          <a:xfrm>
            <a:off x="838201" y="136525"/>
            <a:ext cx="8775699" cy="1201259"/>
          </a:xfrm>
        </p:spPr>
        <p:txBody>
          <a:bodyPr>
            <a:normAutofit/>
          </a:bodyPr>
          <a:lstStyle/>
          <a:p>
            <a:pPr>
              <a:lnSpc>
                <a:spcPct val="114000"/>
              </a:lnSpc>
              <a:spcBef>
                <a:spcPts val="600"/>
              </a:spcBef>
            </a:pPr>
            <a:r>
              <a:rPr lang="en-GB">
                <a:solidFill>
                  <a:srgbClr val="1C726F"/>
                </a:solidFill>
              </a:rPr>
              <a:t>Rural Pact Community Platform tools</a:t>
            </a:r>
          </a:p>
        </p:txBody>
      </p:sp>
      <p:sp>
        <p:nvSpPr>
          <p:cNvPr id="38" name="Freeform 22">
            <a:extLst>
              <a:ext uri="{FF2B5EF4-FFF2-40B4-BE49-F238E27FC236}">
                <a16:creationId xmlns:a16="http://schemas.microsoft.com/office/drawing/2014/main" id="{8661F319-8226-2EBF-6E9F-05003D12FDB3}"/>
              </a:ext>
            </a:extLst>
          </p:cNvPr>
          <p:cNvSpPr>
            <a:spLocks noChangeAspect="1"/>
          </p:cNvSpPr>
          <p:nvPr/>
        </p:nvSpPr>
        <p:spPr>
          <a:xfrm>
            <a:off x="5207524" y="4009873"/>
            <a:ext cx="537827" cy="537827"/>
          </a:xfrm>
          <a:custGeom>
            <a:avLst/>
            <a:gdLst/>
            <a:ahLst/>
            <a:cxnLst/>
            <a:rect l="l" t="t" r="r" b="b"/>
            <a:pathLst>
              <a:path w="1101751" h="1101751">
                <a:moveTo>
                  <a:pt x="0" y="0"/>
                </a:moveTo>
                <a:lnTo>
                  <a:pt x="1101751" y="0"/>
                </a:lnTo>
                <a:lnTo>
                  <a:pt x="1101751" y="1101751"/>
                </a:lnTo>
                <a:lnTo>
                  <a:pt x="0" y="110175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latin typeface="+mj-lt"/>
            </a:endParaRPr>
          </a:p>
        </p:txBody>
      </p:sp>
      <p:sp>
        <p:nvSpPr>
          <p:cNvPr id="41" name="Freeform 25">
            <a:extLst>
              <a:ext uri="{FF2B5EF4-FFF2-40B4-BE49-F238E27FC236}">
                <a16:creationId xmlns:a16="http://schemas.microsoft.com/office/drawing/2014/main" id="{2D6F349B-0764-BBAD-D689-4A71F186E552}"/>
              </a:ext>
            </a:extLst>
          </p:cNvPr>
          <p:cNvSpPr>
            <a:spLocks noChangeAspect="1"/>
          </p:cNvSpPr>
          <p:nvPr/>
        </p:nvSpPr>
        <p:spPr>
          <a:xfrm>
            <a:off x="1108568" y="3559240"/>
            <a:ext cx="558055" cy="537826"/>
          </a:xfrm>
          <a:custGeom>
            <a:avLst/>
            <a:gdLst/>
            <a:ahLst/>
            <a:cxnLst/>
            <a:rect l="l" t="t" r="r" b="b"/>
            <a:pathLst>
              <a:path w="1143191" h="1101751">
                <a:moveTo>
                  <a:pt x="0" y="0"/>
                </a:moveTo>
                <a:lnTo>
                  <a:pt x="1143192" y="0"/>
                </a:lnTo>
                <a:lnTo>
                  <a:pt x="1143192" y="1101750"/>
                </a:lnTo>
                <a:lnTo>
                  <a:pt x="0" y="110175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latin typeface="+mj-lt"/>
            </a:endParaRPr>
          </a:p>
        </p:txBody>
      </p:sp>
      <p:sp>
        <p:nvSpPr>
          <p:cNvPr id="15" name="TextBox 12">
            <a:extLst>
              <a:ext uri="{FF2B5EF4-FFF2-40B4-BE49-F238E27FC236}">
                <a16:creationId xmlns:a16="http://schemas.microsoft.com/office/drawing/2014/main" id="{9D7AD3FD-C5BD-02A4-0FA6-91F00C2D02F9}"/>
              </a:ext>
            </a:extLst>
          </p:cNvPr>
          <p:cNvSpPr txBox="1"/>
          <p:nvPr/>
        </p:nvSpPr>
        <p:spPr>
          <a:xfrm>
            <a:off x="1575811" y="2976997"/>
            <a:ext cx="4622590" cy="2477601"/>
          </a:xfrm>
          <a:prstGeom prst="rect">
            <a:avLst/>
          </a:prstGeom>
        </p:spPr>
        <p:txBody>
          <a:bodyPr wrap="square" lIns="0" tIns="0" rIns="0" bIns="0" rtlCol="0" anchor="t">
            <a:spAutoFit/>
          </a:bodyPr>
          <a:lstStyle/>
          <a:p>
            <a:pPr>
              <a:spcBef>
                <a:spcPts val="300"/>
              </a:spcBef>
              <a:spcAft>
                <a:spcPts val="300"/>
              </a:spcAft>
              <a:buClr>
                <a:schemeClr val="accent6"/>
              </a:buClr>
            </a:pPr>
            <a:r>
              <a:rPr lang="en-US" sz="1600" b="1">
                <a:solidFill>
                  <a:schemeClr val="accent5"/>
                </a:solidFill>
                <a:latin typeface="+mj-lt"/>
                <a:ea typeface="Barlow Semi-Bold"/>
                <a:cs typeface="Barlow Semi-Bold"/>
                <a:sym typeface="Barlow Semi-Bold"/>
              </a:rPr>
              <a:t>Almost 4 000 </a:t>
            </a:r>
            <a:r>
              <a:rPr lang="en-US" sz="1600">
                <a:solidFill>
                  <a:schemeClr val="accent5"/>
                </a:solidFill>
                <a:ea typeface="Barlow Semi-Bold"/>
                <a:cs typeface="Barlow Semi-Bold"/>
                <a:sym typeface="Barlow Semi-Bold"/>
              </a:rPr>
              <a:t>Rural Pact Community </a:t>
            </a:r>
            <a:r>
              <a:rPr lang="en-US" sz="1600" b="1">
                <a:solidFill>
                  <a:schemeClr val="accent5"/>
                </a:solidFill>
                <a:latin typeface="+mj-lt"/>
                <a:ea typeface="Barlow Semi-Bold"/>
                <a:cs typeface="Barlow Semi-Bold"/>
                <a:sym typeface="Barlow Semi-Bold"/>
              </a:rPr>
              <a:t>members</a:t>
            </a:r>
            <a:r>
              <a:rPr lang="en-US" sz="1600">
                <a:solidFill>
                  <a:schemeClr val="accent5"/>
                </a:solidFill>
                <a:latin typeface="+mj-lt"/>
                <a:ea typeface="Barlow Semi-Bold"/>
                <a:cs typeface="Barlow Semi-Bold"/>
                <a:sym typeface="Barlow Semi-Bold"/>
              </a:rPr>
              <a:t> (by March 2026)</a:t>
            </a:r>
          </a:p>
          <a:p>
            <a:pPr>
              <a:spcBef>
                <a:spcPts val="300"/>
              </a:spcBef>
              <a:spcAft>
                <a:spcPts val="300"/>
              </a:spcAft>
              <a:buClr>
                <a:schemeClr val="accent6"/>
              </a:buClr>
            </a:pPr>
            <a:endParaRPr lang="en-US" sz="800" b="1">
              <a:solidFill>
                <a:schemeClr val="accent5"/>
              </a:solidFill>
              <a:latin typeface="+mj-lt"/>
              <a:ea typeface="Barlow Semi-Bold"/>
              <a:cs typeface="Barlow Semi-Bold"/>
              <a:sym typeface="Barlow Semi-Bold"/>
            </a:endParaRPr>
          </a:p>
          <a:p>
            <a:pPr>
              <a:spcBef>
                <a:spcPts val="300"/>
              </a:spcBef>
              <a:spcAft>
                <a:spcPts val="300"/>
              </a:spcAft>
              <a:buClr>
                <a:schemeClr val="accent6"/>
              </a:buClr>
            </a:pPr>
            <a:r>
              <a:rPr lang="en-US" sz="1600" b="1">
                <a:solidFill>
                  <a:schemeClr val="accent5"/>
                </a:solidFill>
                <a:latin typeface="+mj-lt"/>
                <a:ea typeface="Barlow Semi-Bold"/>
                <a:cs typeface="Barlow Semi-Bold"/>
                <a:sym typeface="Barlow Semi-Bold"/>
              </a:rPr>
              <a:t>Searchable by:</a:t>
            </a:r>
          </a:p>
          <a:p>
            <a:pPr marL="285750" indent="-285750">
              <a:spcBef>
                <a:spcPts val="300"/>
              </a:spcBef>
              <a:spcAft>
                <a:spcPts val="300"/>
              </a:spcAft>
              <a:buClr>
                <a:schemeClr val="accent6"/>
              </a:buClr>
              <a:buFont typeface="Leelawadee" panose="020B0502040204020203" pitchFamily="34" charset="-34"/>
              <a:buChar char="&gt;"/>
            </a:pPr>
            <a:r>
              <a:rPr lang="en-US" sz="1400">
                <a:solidFill>
                  <a:schemeClr val="accent5"/>
                </a:solidFill>
                <a:latin typeface="+mj-lt"/>
                <a:ea typeface="Barlow Semi-Bold"/>
                <a:cs typeface="Barlow Semi-Bold"/>
                <a:sym typeface="Barlow Semi-Bold"/>
              </a:rPr>
              <a:t>Country</a:t>
            </a:r>
          </a:p>
          <a:p>
            <a:pPr marL="285750" indent="-285750">
              <a:spcBef>
                <a:spcPts val="300"/>
              </a:spcBef>
              <a:spcAft>
                <a:spcPts val="300"/>
              </a:spcAft>
              <a:buClr>
                <a:schemeClr val="accent6"/>
              </a:buClr>
              <a:buFont typeface="Leelawadee" panose="020B0502040204020203" pitchFamily="34" charset="-34"/>
              <a:buChar char="&gt;"/>
            </a:pPr>
            <a:r>
              <a:rPr lang="en-US" sz="1400">
                <a:solidFill>
                  <a:schemeClr val="accent5"/>
                </a:solidFill>
                <a:latin typeface="+mj-lt"/>
                <a:ea typeface="Barlow Semi-Bold"/>
                <a:cs typeface="Barlow Semi-Bold"/>
                <a:sym typeface="Barlow Semi-Bold"/>
              </a:rPr>
              <a:t>Focus (Rural Pact or Rural </a:t>
            </a:r>
            <a:r>
              <a:rPr lang="en-US" sz="1400" err="1">
                <a:solidFill>
                  <a:schemeClr val="accent5"/>
                </a:solidFill>
                <a:latin typeface="+mj-lt"/>
                <a:ea typeface="Barlow Semi-Bold"/>
                <a:cs typeface="Barlow Semi-Bold"/>
                <a:sym typeface="Barlow Semi-Bold"/>
              </a:rPr>
              <a:t>Revitalisation</a:t>
            </a:r>
            <a:r>
              <a:rPr lang="en-US" sz="1400">
                <a:solidFill>
                  <a:schemeClr val="accent5"/>
                </a:solidFill>
                <a:latin typeface="+mj-lt"/>
                <a:ea typeface="Barlow Semi-Bold"/>
                <a:cs typeface="Barlow Semi-Bold"/>
                <a:sym typeface="Barlow Semi-Bold"/>
              </a:rPr>
              <a:t>)</a:t>
            </a:r>
          </a:p>
          <a:p>
            <a:pPr marL="285750" indent="-285750">
              <a:spcBef>
                <a:spcPts val="300"/>
              </a:spcBef>
              <a:spcAft>
                <a:spcPts val="300"/>
              </a:spcAft>
              <a:buClr>
                <a:schemeClr val="accent6"/>
              </a:buClr>
              <a:buFont typeface="Leelawadee" panose="020B0502040204020203" pitchFamily="34" charset="-34"/>
              <a:buChar char="&gt;"/>
            </a:pPr>
            <a:r>
              <a:rPr lang="en-US" sz="1400">
                <a:solidFill>
                  <a:schemeClr val="accent5"/>
                </a:solidFill>
                <a:latin typeface="+mj-lt"/>
                <a:ea typeface="Barlow Semi-Bold"/>
                <a:cs typeface="Barlow Semi-Bold"/>
                <a:sym typeface="Barlow Semi-Bold"/>
              </a:rPr>
              <a:t>Topic</a:t>
            </a:r>
          </a:p>
          <a:p>
            <a:pPr marL="285750" indent="-285750">
              <a:spcBef>
                <a:spcPts val="300"/>
              </a:spcBef>
              <a:spcAft>
                <a:spcPts val="300"/>
              </a:spcAft>
              <a:buClr>
                <a:schemeClr val="accent6"/>
              </a:buClr>
              <a:buFont typeface="Leelawadee" panose="020B0502040204020203" pitchFamily="34" charset="-34"/>
              <a:buChar char="&gt;"/>
            </a:pPr>
            <a:r>
              <a:rPr lang="en-US" sz="1400">
                <a:solidFill>
                  <a:schemeClr val="accent5"/>
                </a:solidFill>
                <a:latin typeface="+mj-lt"/>
                <a:ea typeface="Barlow Semi-Bold"/>
                <a:cs typeface="Barlow Semi-Bold"/>
                <a:sym typeface="Barlow Semi-Bold"/>
              </a:rPr>
              <a:t>Fund of interest</a:t>
            </a:r>
          </a:p>
          <a:p>
            <a:pPr marL="285750" indent="-285750">
              <a:spcBef>
                <a:spcPts val="300"/>
              </a:spcBef>
              <a:spcAft>
                <a:spcPts val="300"/>
              </a:spcAft>
              <a:buClr>
                <a:schemeClr val="accent6"/>
              </a:buClr>
              <a:buFont typeface="Leelawadee" panose="020B0502040204020203" pitchFamily="34" charset="-34"/>
              <a:buChar char="&gt;"/>
            </a:pPr>
            <a:r>
              <a:rPr lang="en-US" sz="1400">
                <a:solidFill>
                  <a:schemeClr val="accent5"/>
                </a:solidFill>
                <a:latin typeface="+mj-lt"/>
                <a:ea typeface="Barlow Semi-Bold"/>
                <a:cs typeface="Barlow Semi-Bold"/>
                <a:sym typeface="Barlow Semi-Bold"/>
              </a:rPr>
              <a:t>Only for registered members</a:t>
            </a:r>
          </a:p>
        </p:txBody>
      </p:sp>
      <p:pic>
        <p:nvPicPr>
          <p:cNvPr id="32" name="Graphic 31" descr="World outline">
            <a:extLst>
              <a:ext uri="{FF2B5EF4-FFF2-40B4-BE49-F238E27FC236}">
                <a16:creationId xmlns:a16="http://schemas.microsoft.com/office/drawing/2014/main" id="{CA4A442C-B890-103A-5AA8-C087AD316AE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8201" y="6134794"/>
            <a:ext cx="331696" cy="331696"/>
          </a:xfrm>
          <a:prstGeom prst="rect">
            <a:avLst/>
          </a:prstGeom>
        </p:spPr>
      </p:pic>
      <p:sp>
        <p:nvSpPr>
          <p:cNvPr id="33" name="TextBox 32">
            <a:extLst>
              <a:ext uri="{FF2B5EF4-FFF2-40B4-BE49-F238E27FC236}">
                <a16:creationId xmlns:a16="http://schemas.microsoft.com/office/drawing/2014/main" id="{7C5451B5-2AB9-1156-9A78-D569890B5471}"/>
              </a:ext>
            </a:extLst>
          </p:cNvPr>
          <p:cNvSpPr txBox="1"/>
          <p:nvPr/>
        </p:nvSpPr>
        <p:spPr>
          <a:xfrm>
            <a:off x="1159372" y="6172894"/>
            <a:ext cx="5636844" cy="261610"/>
          </a:xfrm>
          <a:prstGeom prst="rect">
            <a:avLst/>
          </a:prstGeom>
          <a:noFill/>
        </p:spPr>
        <p:txBody>
          <a:bodyPr wrap="square">
            <a:spAutoFit/>
          </a:bodyPr>
          <a:lstStyle/>
          <a:p>
            <a:r>
              <a:rPr lang="en-GB" sz="1100" b="1"/>
              <a:t>Become a member</a:t>
            </a:r>
            <a:r>
              <a:rPr lang="en-GB" sz="1100"/>
              <a:t>: </a:t>
            </a:r>
            <a:r>
              <a:rPr lang="en-GB" sz="1100">
                <a:hlinkClick r:id="rId6"/>
              </a:rPr>
              <a:t>https://ruralpact.rural-vision.europa.eu/become-member_en</a:t>
            </a:r>
            <a:r>
              <a:rPr lang="en-GB" sz="1100"/>
              <a:t> </a:t>
            </a:r>
          </a:p>
        </p:txBody>
      </p:sp>
      <p:sp>
        <p:nvSpPr>
          <p:cNvPr id="3" name="TextBox 12">
            <a:extLst>
              <a:ext uri="{FF2B5EF4-FFF2-40B4-BE49-F238E27FC236}">
                <a16:creationId xmlns:a16="http://schemas.microsoft.com/office/drawing/2014/main" id="{054D059A-0013-3531-207A-CEF067147C37}"/>
              </a:ext>
            </a:extLst>
          </p:cNvPr>
          <p:cNvSpPr txBox="1"/>
          <p:nvPr/>
        </p:nvSpPr>
        <p:spPr>
          <a:xfrm>
            <a:off x="1511933" y="1500604"/>
            <a:ext cx="3191689" cy="276999"/>
          </a:xfrm>
          <a:prstGeom prst="rect">
            <a:avLst/>
          </a:prstGeom>
        </p:spPr>
        <p:txBody>
          <a:bodyPr wrap="square" lIns="0" tIns="0" rIns="0" bIns="0" rtlCol="0" anchor="t">
            <a:spAutoFit/>
          </a:bodyPr>
          <a:lstStyle/>
          <a:p>
            <a:r>
              <a:rPr lang="en-US" b="1">
                <a:solidFill>
                  <a:srgbClr val="3C4C59"/>
                </a:solidFill>
                <a:latin typeface="+mj-lt"/>
                <a:ea typeface="Barlow Semi-Bold"/>
                <a:cs typeface="Barlow Semi-Bold"/>
                <a:sym typeface="Barlow Semi-Bold"/>
              </a:rPr>
              <a:t>Networking &amp; collaboration</a:t>
            </a:r>
          </a:p>
        </p:txBody>
      </p:sp>
      <p:grpSp>
        <p:nvGrpSpPr>
          <p:cNvPr id="19" name="Group 18">
            <a:extLst>
              <a:ext uri="{FF2B5EF4-FFF2-40B4-BE49-F238E27FC236}">
                <a16:creationId xmlns:a16="http://schemas.microsoft.com/office/drawing/2014/main" id="{2B26A330-859A-49A9-8306-D2B16BB7E871}"/>
              </a:ext>
            </a:extLst>
          </p:cNvPr>
          <p:cNvGrpSpPr/>
          <p:nvPr/>
        </p:nvGrpSpPr>
        <p:grpSpPr>
          <a:xfrm>
            <a:off x="1525688" y="2322784"/>
            <a:ext cx="3090432" cy="340565"/>
            <a:chOff x="1354620" y="2250235"/>
            <a:chExt cx="3090432" cy="340565"/>
          </a:xfrm>
        </p:grpSpPr>
        <p:cxnSp>
          <p:nvCxnSpPr>
            <p:cNvPr id="28" name="Straight Connector 27">
              <a:extLst>
                <a:ext uri="{FF2B5EF4-FFF2-40B4-BE49-F238E27FC236}">
                  <a16:creationId xmlns:a16="http://schemas.microsoft.com/office/drawing/2014/main" id="{AB3C018B-47AC-52E9-016A-77ACB07AB25A}"/>
                </a:ext>
              </a:extLst>
            </p:cNvPr>
            <p:cNvCxnSpPr>
              <a:cxnSpLocks/>
            </p:cNvCxnSpPr>
            <p:nvPr/>
          </p:nvCxnSpPr>
          <p:spPr>
            <a:xfrm>
              <a:off x="1354620" y="2590800"/>
              <a:ext cx="2016000"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5" name="TextBox 13">
              <a:extLst>
                <a:ext uri="{FF2B5EF4-FFF2-40B4-BE49-F238E27FC236}">
                  <a16:creationId xmlns:a16="http://schemas.microsoft.com/office/drawing/2014/main" id="{2F001530-A12F-4DBA-02A6-0D6AA49E6955}"/>
                </a:ext>
              </a:extLst>
            </p:cNvPr>
            <p:cNvSpPr txBox="1"/>
            <p:nvPr/>
          </p:nvSpPr>
          <p:spPr>
            <a:xfrm>
              <a:off x="1404743" y="2250235"/>
              <a:ext cx="3040309" cy="246221"/>
            </a:xfrm>
            <a:prstGeom prst="rect">
              <a:avLst/>
            </a:prstGeom>
          </p:spPr>
          <p:txBody>
            <a:bodyPr wrap="square" lIns="0" tIns="0" rIns="0" bIns="0" rtlCol="0" anchor="t">
              <a:spAutoFit/>
            </a:bodyPr>
            <a:lstStyle/>
            <a:p>
              <a:pPr>
                <a:spcBef>
                  <a:spcPct val="0"/>
                </a:spcBef>
              </a:pPr>
              <a:r>
                <a:rPr lang="en-US" sz="1600" b="1">
                  <a:solidFill>
                    <a:srgbClr val="1C726F"/>
                  </a:solidFill>
                  <a:latin typeface="+mj-lt"/>
                  <a:ea typeface="Barlow Medium"/>
                  <a:cs typeface="Barlow Medium"/>
                  <a:sym typeface="Barlow Medium"/>
                </a:rPr>
                <a:t>Connect with peers</a:t>
              </a:r>
            </a:p>
          </p:txBody>
        </p:sp>
      </p:grpSp>
      <p:grpSp>
        <p:nvGrpSpPr>
          <p:cNvPr id="20" name="Group 19">
            <a:extLst>
              <a:ext uri="{FF2B5EF4-FFF2-40B4-BE49-F238E27FC236}">
                <a16:creationId xmlns:a16="http://schemas.microsoft.com/office/drawing/2014/main" id="{D1266384-122C-9188-B46C-48F576F9320F}"/>
              </a:ext>
            </a:extLst>
          </p:cNvPr>
          <p:cNvGrpSpPr/>
          <p:nvPr/>
        </p:nvGrpSpPr>
        <p:grpSpPr>
          <a:xfrm>
            <a:off x="806227" y="1379098"/>
            <a:ext cx="547531" cy="547531"/>
            <a:chOff x="611841" y="1632900"/>
            <a:chExt cx="547531" cy="547531"/>
          </a:xfrm>
        </p:grpSpPr>
        <p:sp>
          <p:nvSpPr>
            <p:cNvPr id="4" name="Oval 3">
              <a:extLst>
                <a:ext uri="{FF2B5EF4-FFF2-40B4-BE49-F238E27FC236}">
                  <a16:creationId xmlns:a16="http://schemas.microsoft.com/office/drawing/2014/main" id="{3980B09E-D6D1-2C21-7030-0DB6818EF045}"/>
                </a:ext>
              </a:extLst>
            </p:cNvPr>
            <p:cNvSpPr>
              <a:spLocks noChangeAspect="1"/>
            </p:cNvSpPr>
            <p:nvPr/>
          </p:nvSpPr>
          <p:spPr>
            <a:xfrm>
              <a:off x="611841" y="1632900"/>
              <a:ext cx="547531" cy="547531"/>
            </a:xfrm>
            <a:prstGeom prst="ellipse">
              <a:avLst/>
            </a:prstGeom>
            <a:solidFill>
              <a:srgbClr val="FEFAEC"/>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Free-form: Shape 5">
              <a:extLst>
                <a:ext uri="{FF2B5EF4-FFF2-40B4-BE49-F238E27FC236}">
                  <a16:creationId xmlns:a16="http://schemas.microsoft.com/office/drawing/2014/main" id="{843C54FB-35CE-A89E-9FBB-5BCC0899A8C1}"/>
                </a:ext>
              </a:extLst>
            </p:cNvPr>
            <p:cNvSpPr/>
            <p:nvPr/>
          </p:nvSpPr>
          <p:spPr>
            <a:xfrm>
              <a:off x="761900" y="1865586"/>
              <a:ext cx="56990" cy="68809"/>
            </a:xfrm>
            <a:custGeom>
              <a:avLst/>
              <a:gdLst>
                <a:gd name="connsiteX0" fmla="*/ 25676 w 56990"/>
                <a:gd name="connsiteY0" fmla="*/ 68810 h 68809"/>
                <a:gd name="connsiteX1" fmla="*/ 56990 w 56990"/>
                <a:gd name="connsiteY1" fmla="*/ 14468 h 68809"/>
                <a:gd name="connsiteX2" fmla="*/ 33963 w 56990"/>
                <a:gd name="connsiteY2" fmla="*/ 0 h 68809"/>
                <a:gd name="connsiteX3" fmla="*/ 0 w 56990"/>
                <a:gd name="connsiteY3" fmla="*/ 58892 h 68809"/>
                <a:gd name="connsiteX4" fmla="*/ 25676 w 56990"/>
                <a:gd name="connsiteY4" fmla="*/ 68810 h 68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90" h="68809">
                  <a:moveTo>
                    <a:pt x="25676" y="68810"/>
                  </a:moveTo>
                  <a:lnTo>
                    <a:pt x="56990" y="14468"/>
                  </a:lnTo>
                  <a:cubicBezTo>
                    <a:pt x="48844" y="10438"/>
                    <a:pt x="41129" y="5591"/>
                    <a:pt x="33963" y="0"/>
                  </a:cubicBezTo>
                  <a:lnTo>
                    <a:pt x="0" y="58892"/>
                  </a:lnTo>
                  <a:cubicBezTo>
                    <a:pt x="8945" y="61096"/>
                    <a:pt x="17573" y="64429"/>
                    <a:pt x="25676" y="68810"/>
                  </a:cubicBezTo>
                  <a:close/>
                </a:path>
              </a:pathLst>
            </a:custGeom>
            <a:solidFill>
              <a:srgbClr val="1C726F"/>
            </a:solidFill>
            <a:ln w="6747"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0EB57A62-781E-624B-DE37-CBB1BC8C5DB9}"/>
                </a:ext>
              </a:extLst>
            </p:cNvPr>
            <p:cNvSpPr/>
            <p:nvPr/>
          </p:nvSpPr>
          <p:spPr>
            <a:xfrm>
              <a:off x="845246" y="2022699"/>
              <a:ext cx="70779" cy="27170"/>
            </a:xfrm>
            <a:custGeom>
              <a:avLst/>
              <a:gdLst>
                <a:gd name="connsiteX0" fmla="*/ 70779 w 70779"/>
                <a:gd name="connsiteY0" fmla="*/ 27171 h 27170"/>
                <a:gd name="connsiteX1" fmla="*/ 69353 w 70779"/>
                <a:gd name="connsiteY1" fmla="*/ 10189 h 27170"/>
                <a:gd name="connsiteX2" fmla="*/ 69896 w 70779"/>
                <a:gd name="connsiteY2" fmla="*/ 0 h 27170"/>
                <a:gd name="connsiteX3" fmla="*/ 883 w 70779"/>
                <a:gd name="connsiteY3" fmla="*/ 0 h 27170"/>
                <a:gd name="connsiteX4" fmla="*/ 1426 w 70779"/>
                <a:gd name="connsiteY4" fmla="*/ 10189 h 27170"/>
                <a:gd name="connsiteX5" fmla="*/ 0 w 70779"/>
                <a:gd name="connsiteY5" fmla="*/ 27171 h 2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79" h="27170">
                  <a:moveTo>
                    <a:pt x="70779" y="27171"/>
                  </a:moveTo>
                  <a:cubicBezTo>
                    <a:pt x="69858" y="21556"/>
                    <a:pt x="69381" y="15878"/>
                    <a:pt x="69353" y="10189"/>
                  </a:cubicBezTo>
                  <a:cubicBezTo>
                    <a:pt x="69361" y="6786"/>
                    <a:pt x="69542" y="3385"/>
                    <a:pt x="69896" y="0"/>
                  </a:cubicBezTo>
                  <a:lnTo>
                    <a:pt x="883" y="0"/>
                  </a:lnTo>
                  <a:cubicBezTo>
                    <a:pt x="1237" y="3385"/>
                    <a:pt x="1418" y="6786"/>
                    <a:pt x="1426" y="10189"/>
                  </a:cubicBezTo>
                  <a:cubicBezTo>
                    <a:pt x="1399" y="15878"/>
                    <a:pt x="922" y="21556"/>
                    <a:pt x="0" y="27171"/>
                  </a:cubicBezTo>
                  <a:close/>
                </a:path>
              </a:pathLst>
            </a:custGeom>
            <a:solidFill>
              <a:srgbClr val="1C726F"/>
            </a:solidFill>
            <a:ln w="6747"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7D2EB38-E56F-82BD-7762-ECF1F5C2CD1F}"/>
                </a:ext>
              </a:extLst>
            </p:cNvPr>
            <p:cNvSpPr/>
            <p:nvPr/>
          </p:nvSpPr>
          <p:spPr>
            <a:xfrm>
              <a:off x="935588" y="1865450"/>
              <a:ext cx="58212" cy="71730"/>
            </a:xfrm>
            <a:custGeom>
              <a:avLst/>
              <a:gdLst>
                <a:gd name="connsiteX0" fmla="*/ 33352 w 58212"/>
                <a:gd name="connsiteY0" fmla="*/ 71730 h 71730"/>
                <a:gd name="connsiteX1" fmla="*/ 58213 w 58212"/>
                <a:gd name="connsiteY1" fmla="*/ 60387 h 71730"/>
                <a:gd name="connsiteX2" fmla="*/ 23367 w 58212"/>
                <a:gd name="connsiteY2" fmla="*/ 0 h 71730"/>
                <a:gd name="connsiteX3" fmla="*/ 0 w 58212"/>
                <a:gd name="connsiteY3" fmla="*/ 14604 h 71730"/>
              </a:gdLst>
              <a:ahLst/>
              <a:cxnLst>
                <a:cxn ang="0">
                  <a:pos x="connsiteX0" y="connsiteY0"/>
                </a:cxn>
                <a:cxn ang="0">
                  <a:pos x="connsiteX1" y="connsiteY1"/>
                </a:cxn>
                <a:cxn ang="0">
                  <a:pos x="connsiteX2" y="connsiteY2"/>
                </a:cxn>
                <a:cxn ang="0">
                  <a:pos x="connsiteX3" y="connsiteY3"/>
                </a:cxn>
              </a:cxnLst>
              <a:rect l="l" t="t" r="r" b="b"/>
              <a:pathLst>
                <a:path w="58212" h="71730">
                  <a:moveTo>
                    <a:pt x="33352" y="71730"/>
                  </a:moveTo>
                  <a:cubicBezTo>
                    <a:pt x="41142" y="66943"/>
                    <a:pt x="49492" y="63134"/>
                    <a:pt x="58213" y="60387"/>
                  </a:cubicBezTo>
                  <a:lnTo>
                    <a:pt x="23367" y="0"/>
                  </a:lnTo>
                  <a:cubicBezTo>
                    <a:pt x="16100" y="5658"/>
                    <a:pt x="8270" y="10552"/>
                    <a:pt x="0" y="14604"/>
                  </a:cubicBezTo>
                  <a:close/>
                </a:path>
              </a:pathLst>
            </a:custGeom>
            <a:solidFill>
              <a:srgbClr val="1C726F"/>
            </a:solidFill>
            <a:ln w="6747"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3573972-37FC-4DE1-CD11-03D5AA0FFF11}"/>
                </a:ext>
              </a:extLst>
            </p:cNvPr>
            <p:cNvSpPr/>
            <p:nvPr/>
          </p:nvSpPr>
          <p:spPr>
            <a:xfrm>
              <a:off x="649686" y="1947980"/>
              <a:ext cx="169816" cy="169816"/>
            </a:xfrm>
            <a:custGeom>
              <a:avLst/>
              <a:gdLst>
                <a:gd name="connsiteX0" fmla="*/ 84908 w 169816"/>
                <a:gd name="connsiteY0" fmla="*/ 0 h 169816"/>
                <a:gd name="connsiteX1" fmla="*/ 0 w 169816"/>
                <a:gd name="connsiteY1" fmla="*/ 84908 h 169816"/>
                <a:gd name="connsiteX2" fmla="*/ 84908 w 169816"/>
                <a:gd name="connsiteY2" fmla="*/ 169816 h 169816"/>
                <a:gd name="connsiteX3" fmla="*/ 169816 w 169816"/>
                <a:gd name="connsiteY3" fmla="*/ 84908 h 169816"/>
                <a:gd name="connsiteX4" fmla="*/ 84908 w 169816"/>
                <a:gd name="connsiteY4" fmla="*/ 0 h 169816"/>
                <a:gd name="connsiteX5" fmla="*/ 84908 w 169816"/>
                <a:gd name="connsiteY5" fmla="*/ 33080 h 169816"/>
                <a:gd name="connsiteX6" fmla="*/ 108818 w 169816"/>
                <a:gd name="connsiteY6" fmla="*/ 56854 h 169816"/>
                <a:gd name="connsiteX7" fmla="*/ 85044 w 169816"/>
                <a:gd name="connsiteY7" fmla="*/ 80765 h 169816"/>
                <a:gd name="connsiteX8" fmla="*/ 61134 w 169816"/>
                <a:gd name="connsiteY8" fmla="*/ 56990 h 169816"/>
                <a:gd name="connsiteX9" fmla="*/ 61134 w 169816"/>
                <a:gd name="connsiteY9" fmla="*/ 56854 h 169816"/>
                <a:gd name="connsiteX10" fmla="*/ 84908 w 169816"/>
                <a:gd name="connsiteY10" fmla="*/ 33080 h 169816"/>
                <a:gd name="connsiteX11" fmla="*/ 132457 w 169816"/>
                <a:gd name="connsiteY11" fmla="*/ 128585 h 169816"/>
                <a:gd name="connsiteX12" fmla="*/ 37360 w 169816"/>
                <a:gd name="connsiteY12" fmla="*/ 128585 h 169816"/>
                <a:gd name="connsiteX13" fmla="*/ 37360 w 169816"/>
                <a:gd name="connsiteY13" fmla="*/ 110448 h 169816"/>
                <a:gd name="connsiteX14" fmla="*/ 42114 w 169816"/>
                <a:gd name="connsiteY14" fmla="*/ 100939 h 169816"/>
                <a:gd name="connsiteX15" fmla="*/ 65345 w 169816"/>
                <a:gd name="connsiteY15" fmla="*/ 89595 h 169816"/>
                <a:gd name="connsiteX16" fmla="*/ 84976 w 169816"/>
                <a:gd name="connsiteY16" fmla="*/ 86606 h 169816"/>
                <a:gd name="connsiteX17" fmla="*/ 104607 w 169816"/>
                <a:gd name="connsiteY17" fmla="*/ 89595 h 169816"/>
                <a:gd name="connsiteX18" fmla="*/ 127838 w 169816"/>
                <a:gd name="connsiteY18" fmla="*/ 100939 h 169816"/>
                <a:gd name="connsiteX19" fmla="*/ 132592 w 169816"/>
                <a:gd name="connsiteY19" fmla="*/ 110448 h 16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9816" h="169816">
                  <a:moveTo>
                    <a:pt x="84908" y="0"/>
                  </a:moveTo>
                  <a:cubicBezTo>
                    <a:pt x="38014" y="0"/>
                    <a:pt x="0" y="38014"/>
                    <a:pt x="0" y="84908"/>
                  </a:cubicBezTo>
                  <a:cubicBezTo>
                    <a:pt x="0" y="131802"/>
                    <a:pt x="38014" y="169816"/>
                    <a:pt x="84908" y="169816"/>
                  </a:cubicBezTo>
                  <a:cubicBezTo>
                    <a:pt x="131802" y="169816"/>
                    <a:pt x="169816" y="131802"/>
                    <a:pt x="169816" y="84908"/>
                  </a:cubicBezTo>
                  <a:cubicBezTo>
                    <a:pt x="169816" y="38014"/>
                    <a:pt x="131802" y="0"/>
                    <a:pt x="84908" y="0"/>
                  </a:cubicBezTo>
                  <a:close/>
                  <a:moveTo>
                    <a:pt x="84908" y="33080"/>
                  </a:moveTo>
                  <a:cubicBezTo>
                    <a:pt x="98076" y="33043"/>
                    <a:pt x="108781" y="43687"/>
                    <a:pt x="108818" y="56854"/>
                  </a:cubicBezTo>
                  <a:cubicBezTo>
                    <a:pt x="108856" y="70022"/>
                    <a:pt x="98211" y="80727"/>
                    <a:pt x="85044" y="80765"/>
                  </a:cubicBezTo>
                  <a:cubicBezTo>
                    <a:pt x="71876" y="80802"/>
                    <a:pt x="61171" y="70158"/>
                    <a:pt x="61134" y="56990"/>
                  </a:cubicBezTo>
                  <a:cubicBezTo>
                    <a:pt x="61134" y="56945"/>
                    <a:pt x="61134" y="56900"/>
                    <a:pt x="61134" y="56854"/>
                  </a:cubicBezTo>
                  <a:cubicBezTo>
                    <a:pt x="61171" y="43740"/>
                    <a:pt x="71794" y="33118"/>
                    <a:pt x="84908" y="33080"/>
                  </a:cubicBezTo>
                  <a:close/>
                  <a:moveTo>
                    <a:pt x="132457" y="128585"/>
                  </a:moveTo>
                  <a:lnTo>
                    <a:pt x="37360" y="128585"/>
                  </a:lnTo>
                  <a:lnTo>
                    <a:pt x="37360" y="110448"/>
                  </a:lnTo>
                  <a:cubicBezTo>
                    <a:pt x="37450" y="106729"/>
                    <a:pt x="39193" y="103243"/>
                    <a:pt x="42114" y="100939"/>
                  </a:cubicBezTo>
                  <a:cubicBezTo>
                    <a:pt x="49164" y="95875"/>
                    <a:pt x="57018" y="92040"/>
                    <a:pt x="65345" y="89595"/>
                  </a:cubicBezTo>
                  <a:cubicBezTo>
                    <a:pt x="71729" y="87740"/>
                    <a:pt x="78329" y="86735"/>
                    <a:pt x="84976" y="86606"/>
                  </a:cubicBezTo>
                  <a:cubicBezTo>
                    <a:pt x="91630" y="86647"/>
                    <a:pt x="98242" y="87654"/>
                    <a:pt x="104607" y="89595"/>
                  </a:cubicBezTo>
                  <a:cubicBezTo>
                    <a:pt x="113032" y="91783"/>
                    <a:pt x="120932" y="95640"/>
                    <a:pt x="127838" y="100939"/>
                  </a:cubicBezTo>
                  <a:cubicBezTo>
                    <a:pt x="130759" y="103243"/>
                    <a:pt x="132502" y="106729"/>
                    <a:pt x="132592" y="110448"/>
                  </a:cubicBezTo>
                  <a:close/>
                </a:path>
              </a:pathLst>
            </a:custGeom>
            <a:solidFill>
              <a:srgbClr val="1C726F"/>
            </a:solidFill>
            <a:ln w="6747"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16E2F5A6-F5AD-0DD0-2FA3-161F4CEAD43A}"/>
                </a:ext>
              </a:extLst>
            </p:cNvPr>
            <p:cNvSpPr/>
            <p:nvPr/>
          </p:nvSpPr>
          <p:spPr>
            <a:xfrm>
              <a:off x="771953" y="1655897"/>
              <a:ext cx="210572" cy="210572"/>
            </a:xfrm>
            <a:custGeom>
              <a:avLst/>
              <a:gdLst>
                <a:gd name="connsiteX0" fmla="*/ 210572 w 210572"/>
                <a:gd name="connsiteY0" fmla="*/ 105286 h 210572"/>
                <a:gd name="connsiteX1" fmla="*/ 105286 w 210572"/>
                <a:gd name="connsiteY1" fmla="*/ 0 h 210572"/>
                <a:gd name="connsiteX2" fmla="*/ 0 w 210572"/>
                <a:gd name="connsiteY2" fmla="*/ 105286 h 210572"/>
                <a:gd name="connsiteX3" fmla="*/ 105286 w 210572"/>
                <a:gd name="connsiteY3" fmla="*/ 210572 h 210572"/>
                <a:gd name="connsiteX4" fmla="*/ 210572 w 210572"/>
                <a:gd name="connsiteY4" fmla="*/ 105286 h 210572"/>
                <a:gd name="connsiteX5" fmla="*/ 105082 w 210572"/>
                <a:gd name="connsiteY5" fmla="*/ 40756 h 210572"/>
                <a:gd name="connsiteX6" fmla="*/ 134630 w 210572"/>
                <a:gd name="connsiteY6" fmla="*/ 70304 h 210572"/>
                <a:gd name="connsiteX7" fmla="*/ 105082 w 210572"/>
                <a:gd name="connsiteY7" fmla="*/ 99852 h 210572"/>
                <a:gd name="connsiteX8" fmla="*/ 75534 w 210572"/>
                <a:gd name="connsiteY8" fmla="*/ 70304 h 210572"/>
                <a:gd name="connsiteX9" fmla="*/ 105082 w 210572"/>
                <a:gd name="connsiteY9" fmla="*/ 40756 h 210572"/>
                <a:gd name="connsiteX10" fmla="*/ 164042 w 210572"/>
                <a:gd name="connsiteY10" fmla="*/ 159220 h 210572"/>
                <a:gd name="connsiteX11" fmla="*/ 46054 w 210572"/>
                <a:gd name="connsiteY11" fmla="*/ 159220 h 210572"/>
                <a:gd name="connsiteX12" fmla="*/ 46054 w 210572"/>
                <a:gd name="connsiteY12" fmla="*/ 136532 h 210572"/>
                <a:gd name="connsiteX13" fmla="*/ 51964 w 210572"/>
                <a:gd name="connsiteY13" fmla="*/ 124713 h 210572"/>
                <a:gd name="connsiteX14" fmla="*/ 80697 w 210572"/>
                <a:gd name="connsiteY14" fmla="*/ 110720 h 210572"/>
                <a:gd name="connsiteX15" fmla="*/ 105082 w 210572"/>
                <a:gd name="connsiteY15" fmla="*/ 107052 h 210572"/>
                <a:gd name="connsiteX16" fmla="*/ 129400 w 210572"/>
                <a:gd name="connsiteY16" fmla="*/ 110720 h 210572"/>
                <a:gd name="connsiteX17" fmla="*/ 158201 w 210572"/>
                <a:gd name="connsiteY17" fmla="*/ 124713 h 210572"/>
                <a:gd name="connsiteX18" fmla="*/ 164042 w 210572"/>
                <a:gd name="connsiteY18" fmla="*/ 136532 h 21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572" h="210572">
                  <a:moveTo>
                    <a:pt x="210572" y="105286"/>
                  </a:moveTo>
                  <a:cubicBezTo>
                    <a:pt x="210572" y="47138"/>
                    <a:pt x="163434" y="0"/>
                    <a:pt x="105286" y="0"/>
                  </a:cubicBezTo>
                  <a:cubicBezTo>
                    <a:pt x="47138" y="0"/>
                    <a:pt x="0" y="47138"/>
                    <a:pt x="0" y="105286"/>
                  </a:cubicBezTo>
                  <a:cubicBezTo>
                    <a:pt x="0" y="163434"/>
                    <a:pt x="47138" y="210572"/>
                    <a:pt x="105286" y="210572"/>
                  </a:cubicBezTo>
                  <a:cubicBezTo>
                    <a:pt x="163434" y="210572"/>
                    <a:pt x="210572" y="163434"/>
                    <a:pt x="210572" y="105286"/>
                  </a:cubicBezTo>
                  <a:close/>
                  <a:moveTo>
                    <a:pt x="105082" y="40756"/>
                  </a:moveTo>
                  <a:cubicBezTo>
                    <a:pt x="121401" y="40756"/>
                    <a:pt x="134630" y="53985"/>
                    <a:pt x="134630" y="70304"/>
                  </a:cubicBezTo>
                  <a:cubicBezTo>
                    <a:pt x="134630" y="86623"/>
                    <a:pt x="121401" y="99852"/>
                    <a:pt x="105082" y="99852"/>
                  </a:cubicBezTo>
                  <a:cubicBezTo>
                    <a:pt x="88764" y="99852"/>
                    <a:pt x="75534" y="86623"/>
                    <a:pt x="75534" y="70304"/>
                  </a:cubicBezTo>
                  <a:cubicBezTo>
                    <a:pt x="75572" y="54000"/>
                    <a:pt x="88779" y="40793"/>
                    <a:pt x="105082" y="40756"/>
                  </a:cubicBezTo>
                  <a:close/>
                  <a:moveTo>
                    <a:pt x="164042" y="159220"/>
                  </a:moveTo>
                  <a:lnTo>
                    <a:pt x="46054" y="159220"/>
                  </a:lnTo>
                  <a:lnTo>
                    <a:pt x="46054" y="136532"/>
                  </a:lnTo>
                  <a:cubicBezTo>
                    <a:pt x="46141" y="131903"/>
                    <a:pt x="48312" y="127560"/>
                    <a:pt x="51964" y="124713"/>
                  </a:cubicBezTo>
                  <a:cubicBezTo>
                    <a:pt x="60667" y="118434"/>
                    <a:pt x="70387" y="113700"/>
                    <a:pt x="80697" y="110720"/>
                  </a:cubicBezTo>
                  <a:cubicBezTo>
                    <a:pt x="88623" y="108407"/>
                    <a:pt x="96826" y="107173"/>
                    <a:pt x="105082" y="107052"/>
                  </a:cubicBezTo>
                  <a:cubicBezTo>
                    <a:pt x="113325" y="107066"/>
                    <a:pt x="121520" y="108302"/>
                    <a:pt x="129400" y="110720"/>
                  </a:cubicBezTo>
                  <a:cubicBezTo>
                    <a:pt x="139831" y="113434"/>
                    <a:pt x="149620" y="118191"/>
                    <a:pt x="158201" y="124713"/>
                  </a:cubicBezTo>
                  <a:cubicBezTo>
                    <a:pt x="161812" y="127586"/>
                    <a:pt x="163953" y="131919"/>
                    <a:pt x="164042" y="136532"/>
                  </a:cubicBezTo>
                  <a:close/>
                </a:path>
              </a:pathLst>
            </a:custGeom>
            <a:solidFill>
              <a:srgbClr val="1C726F"/>
            </a:solidFill>
            <a:ln w="6747"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5655D30-A0E1-B729-141E-9250DEF4CFB3}"/>
                </a:ext>
              </a:extLst>
            </p:cNvPr>
            <p:cNvSpPr/>
            <p:nvPr/>
          </p:nvSpPr>
          <p:spPr>
            <a:xfrm>
              <a:off x="941769" y="1947980"/>
              <a:ext cx="169816" cy="169816"/>
            </a:xfrm>
            <a:custGeom>
              <a:avLst/>
              <a:gdLst>
                <a:gd name="connsiteX0" fmla="*/ 84908 w 169816"/>
                <a:gd name="connsiteY0" fmla="*/ 0 h 169816"/>
                <a:gd name="connsiteX1" fmla="*/ 0 w 169816"/>
                <a:gd name="connsiteY1" fmla="*/ 84908 h 169816"/>
                <a:gd name="connsiteX2" fmla="*/ 84908 w 169816"/>
                <a:gd name="connsiteY2" fmla="*/ 169816 h 169816"/>
                <a:gd name="connsiteX3" fmla="*/ 169816 w 169816"/>
                <a:gd name="connsiteY3" fmla="*/ 84908 h 169816"/>
                <a:gd name="connsiteX4" fmla="*/ 84908 w 169816"/>
                <a:gd name="connsiteY4" fmla="*/ 0 h 169816"/>
                <a:gd name="connsiteX5" fmla="*/ 84908 w 169816"/>
                <a:gd name="connsiteY5" fmla="*/ 33080 h 169816"/>
                <a:gd name="connsiteX6" fmla="*/ 108818 w 169816"/>
                <a:gd name="connsiteY6" fmla="*/ 56854 h 169816"/>
                <a:gd name="connsiteX7" fmla="*/ 85044 w 169816"/>
                <a:gd name="connsiteY7" fmla="*/ 80765 h 169816"/>
                <a:gd name="connsiteX8" fmla="*/ 61134 w 169816"/>
                <a:gd name="connsiteY8" fmla="*/ 56990 h 169816"/>
                <a:gd name="connsiteX9" fmla="*/ 61134 w 169816"/>
                <a:gd name="connsiteY9" fmla="*/ 56854 h 169816"/>
                <a:gd name="connsiteX10" fmla="*/ 84908 w 169816"/>
                <a:gd name="connsiteY10" fmla="*/ 33080 h 169816"/>
                <a:gd name="connsiteX11" fmla="*/ 132457 w 169816"/>
                <a:gd name="connsiteY11" fmla="*/ 128585 h 169816"/>
                <a:gd name="connsiteX12" fmla="*/ 37360 w 169816"/>
                <a:gd name="connsiteY12" fmla="*/ 128585 h 169816"/>
                <a:gd name="connsiteX13" fmla="*/ 37360 w 169816"/>
                <a:gd name="connsiteY13" fmla="*/ 110448 h 169816"/>
                <a:gd name="connsiteX14" fmla="*/ 42114 w 169816"/>
                <a:gd name="connsiteY14" fmla="*/ 100939 h 169816"/>
                <a:gd name="connsiteX15" fmla="*/ 65345 w 169816"/>
                <a:gd name="connsiteY15" fmla="*/ 89595 h 169816"/>
                <a:gd name="connsiteX16" fmla="*/ 84976 w 169816"/>
                <a:gd name="connsiteY16" fmla="*/ 86606 h 169816"/>
                <a:gd name="connsiteX17" fmla="*/ 104607 w 169816"/>
                <a:gd name="connsiteY17" fmla="*/ 89595 h 169816"/>
                <a:gd name="connsiteX18" fmla="*/ 127838 w 169816"/>
                <a:gd name="connsiteY18" fmla="*/ 100939 h 169816"/>
                <a:gd name="connsiteX19" fmla="*/ 132592 w 169816"/>
                <a:gd name="connsiteY19" fmla="*/ 110448 h 16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9816" h="169816">
                  <a:moveTo>
                    <a:pt x="84908" y="0"/>
                  </a:moveTo>
                  <a:cubicBezTo>
                    <a:pt x="38014" y="0"/>
                    <a:pt x="0" y="38014"/>
                    <a:pt x="0" y="84908"/>
                  </a:cubicBezTo>
                  <a:cubicBezTo>
                    <a:pt x="0" y="131802"/>
                    <a:pt x="38014" y="169816"/>
                    <a:pt x="84908" y="169816"/>
                  </a:cubicBezTo>
                  <a:cubicBezTo>
                    <a:pt x="131802" y="169816"/>
                    <a:pt x="169816" y="131802"/>
                    <a:pt x="169816" y="84908"/>
                  </a:cubicBezTo>
                  <a:cubicBezTo>
                    <a:pt x="169816" y="38014"/>
                    <a:pt x="131802" y="0"/>
                    <a:pt x="84908" y="0"/>
                  </a:cubicBezTo>
                  <a:close/>
                  <a:moveTo>
                    <a:pt x="84908" y="33080"/>
                  </a:moveTo>
                  <a:cubicBezTo>
                    <a:pt x="98076" y="33043"/>
                    <a:pt x="108781" y="43687"/>
                    <a:pt x="108818" y="56854"/>
                  </a:cubicBezTo>
                  <a:cubicBezTo>
                    <a:pt x="108856" y="70022"/>
                    <a:pt x="98211" y="80727"/>
                    <a:pt x="85044" y="80765"/>
                  </a:cubicBezTo>
                  <a:cubicBezTo>
                    <a:pt x="71876" y="80802"/>
                    <a:pt x="61171" y="70158"/>
                    <a:pt x="61134" y="56990"/>
                  </a:cubicBezTo>
                  <a:cubicBezTo>
                    <a:pt x="61134" y="56945"/>
                    <a:pt x="61134" y="56900"/>
                    <a:pt x="61134" y="56854"/>
                  </a:cubicBezTo>
                  <a:cubicBezTo>
                    <a:pt x="61171" y="43740"/>
                    <a:pt x="71794" y="33118"/>
                    <a:pt x="84908" y="33080"/>
                  </a:cubicBezTo>
                  <a:close/>
                  <a:moveTo>
                    <a:pt x="132457" y="128585"/>
                  </a:moveTo>
                  <a:lnTo>
                    <a:pt x="37360" y="128585"/>
                  </a:lnTo>
                  <a:lnTo>
                    <a:pt x="37360" y="110448"/>
                  </a:lnTo>
                  <a:cubicBezTo>
                    <a:pt x="37450" y="106729"/>
                    <a:pt x="39193" y="103243"/>
                    <a:pt x="42114" y="100939"/>
                  </a:cubicBezTo>
                  <a:cubicBezTo>
                    <a:pt x="49164" y="95875"/>
                    <a:pt x="57018" y="92040"/>
                    <a:pt x="65345" y="89595"/>
                  </a:cubicBezTo>
                  <a:cubicBezTo>
                    <a:pt x="71729" y="87740"/>
                    <a:pt x="78329" y="86735"/>
                    <a:pt x="84976" y="86606"/>
                  </a:cubicBezTo>
                  <a:cubicBezTo>
                    <a:pt x="91630" y="86647"/>
                    <a:pt x="98242" y="87654"/>
                    <a:pt x="104607" y="89595"/>
                  </a:cubicBezTo>
                  <a:cubicBezTo>
                    <a:pt x="113032" y="91783"/>
                    <a:pt x="120932" y="95640"/>
                    <a:pt x="127838" y="100939"/>
                  </a:cubicBezTo>
                  <a:cubicBezTo>
                    <a:pt x="130759" y="103243"/>
                    <a:pt x="132502" y="106729"/>
                    <a:pt x="132592" y="110448"/>
                  </a:cubicBezTo>
                  <a:close/>
                </a:path>
              </a:pathLst>
            </a:custGeom>
            <a:solidFill>
              <a:srgbClr val="1C726F"/>
            </a:solidFill>
            <a:ln w="6747" cap="flat">
              <a:noFill/>
              <a:prstDash val="solid"/>
              <a:miter/>
            </a:ln>
          </p:spPr>
          <p:txBody>
            <a:bodyPr rtlCol="0" anchor="ctr"/>
            <a:lstStyle/>
            <a:p>
              <a:endParaRPr lang="en-GB"/>
            </a:p>
          </p:txBody>
        </p:sp>
      </p:grpSp>
      <p:sp>
        <p:nvSpPr>
          <p:cNvPr id="21" name="TextBox 12">
            <a:extLst>
              <a:ext uri="{FF2B5EF4-FFF2-40B4-BE49-F238E27FC236}">
                <a16:creationId xmlns:a16="http://schemas.microsoft.com/office/drawing/2014/main" id="{1A235B5E-B4D9-1A41-F3FB-128A3D3351B9}"/>
              </a:ext>
            </a:extLst>
          </p:cNvPr>
          <p:cNvSpPr txBox="1"/>
          <p:nvPr/>
        </p:nvSpPr>
        <p:spPr>
          <a:xfrm>
            <a:off x="7070856" y="2976997"/>
            <a:ext cx="4399698" cy="2777299"/>
          </a:xfrm>
          <a:prstGeom prst="rect">
            <a:avLst/>
          </a:prstGeom>
        </p:spPr>
        <p:txBody>
          <a:bodyPr wrap="square" lIns="0" tIns="0" rIns="0" bIns="0" rtlCol="0" anchor="t">
            <a:spAutoFit/>
          </a:bodyPr>
          <a:lstStyle/>
          <a:p>
            <a:pPr>
              <a:spcBef>
                <a:spcPts val="300"/>
              </a:spcBef>
              <a:spcAft>
                <a:spcPts val="300"/>
              </a:spcAft>
              <a:buClr>
                <a:schemeClr val="accent6"/>
              </a:buClr>
            </a:pPr>
            <a:r>
              <a:rPr lang="en-US" sz="1600" b="1">
                <a:solidFill>
                  <a:schemeClr val="accent5"/>
                </a:solidFill>
                <a:latin typeface="+mj-lt"/>
                <a:ea typeface="Barlow Semi-Bold"/>
                <a:cs typeface="Barlow Semi-Bold"/>
                <a:sym typeface="Barlow Semi-Bold"/>
              </a:rPr>
              <a:t>13 Community Groups</a:t>
            </a:r>
          </a:p>
          <a:p>
            <a:pPr>
              <a:spcBef>
                <a:spcPts val="300"/>
              </a:spcBef>
              <a:spcAft>
                <a:spcPts val="300"/>
              </a:spcAft>
              <a:buClr>
                <a:schemeClr val="accent6"/>
              </a:buClr>
            </a:pPr>
            <a:endParaRPr lang="en-US" sz="800" b="1">
              <a:solidFill>
                <a:schemeClr val="accent5"/>
              </a:solidFill>
              <a:latin typeface="+mj-lt"/>
              <a:ea typeface="Barlow Semi-Bold"/>
              <a:cs typeface="Barlow Semi-Bold"/>
              <a:sym typeface="Barlow Semi-Bold"/>
            </a:endParaRPr>
          </a:p>
          <a:p>
            <a:pPr marL="285750" indent="-285750">
              <a:lnSpc>
                <a:spcPct val="114000"/>
              </a:lnSpc>
              <a:spcBef>
                <a:spcPts val="300"/>
              </a:spcBef>
              <a:spcAft>
                <a:spcPts val="300"/>
              </a:spcAft>
              <a:buClr>
                <a:schemeClr val="accent6"/>
              </a:buClr>
              <a:buFont typeface="Leelawadee" panose="020B0502040204020203" pitchFamily="34" charset="-34"/>
              <a:buChar char="&gt;"/>
            </a:pPr>
            <a:r>
              <a:rPr lang="en-US" sz="1400">
                <a:solidFill>
                  <a:schemeClr val="accent5"/>
                </a:solidFill>
                <a:latin typeface="+mj-lt"/>
                <a:sym typeface="Barlow Semi-Bold"/>
              </a:rPr>
              <a:t>Covering topics such as: Social e</a:t>
            </a:r>
            <a:r>
              <a:rPr lang="en-US" sz="1400">
                <a:solidFill>
                  <a:schemeClr val="accent5"/>
                </a:solidFill>
                <a:latin typeface="+mj-lt"/>
                <a:ea typeface="Barlow Semi-Bold"/>
                <a:cs typeface="Barlow Semi-Bold"/>
                <a:sym typeface="Barlow Semi-Bold"/>
              </a:rPr>
              <a:t>conomy; Youth; Migrants; Mountain areas; Women; Smart Villages; Culture; Tourism; Energy transition; Depopulation</a:t>
            </a:r>
          </a:p>
          <a:p>
            <a:pPr marL="285750" indent="-285750">
              <a:lnSpc>
                <a:spcPct val="114000"/>
              </a:lnSpc>
              <a:spcBef>
                <a:spcPts val="300"/>
              </a:spcBef>
              <a:spcAft>
                <a:spcPts val="300"/>
              </a:spcAft>
              <a:buClr>
                <a:schemeClr val="accent6"/>
              </a:buClr>
              <a:buFont typeface="Leelawadee" panose="020B0502040204020203" pitchFamily="34" charset="-34"/>
              <a:buChar char="&gt;"/>
            </a:pPr>
            <a:r>
              <a:rPr lang="en-US" sz="1400">
                <a:solidFill>
                  <a:schemeClr val="accent5"/>
                </a:solidFill>
                <a:latin typeface="+mj-lt"/>
                <a:ea typeface="Barlow Semi-Bold"/>
                <a:cs typeface="Barlow Semi-Bold"/>
                <a:sym typeface="Barlow Semi-Bold"/>
              </a:rPr>
              <a:t>Led by stakeholders/institutions</a:t>
            </a:r>
          </a:p>
          <a:p>
            <a:pPr marL="285750" indent="-285750">
              <a:lnSpc>
                <a:spcPct val="114000"/>
              </a:lnSpc>
              <a:spcBef>
                <a:spcPts val="300"/>
              </a:spcBef>
              <a:spcAft>
                <a:spcPts val="300"/>
              </a:spcAft>
              <a:buClr>
                <a:schemeClr val="accent6"/>
              </a:buClr>
              <a:buFont typeface="Leelawadee" panose="020B0502040204020203" pitchFamily="34" charset="-34"/>
              <a:buChar char="&gt;"/>
            </a:pPr>
            <a:r>
              <a:rPr lang="en-US" sz="1400">
                <a:solidFill>
                  <a:schemeClr val="accent5"/>
                </a:solidFill>
                <a:latin typeface="+mj-lt"/>
                <a:ea typeface="Barlow Semi-Bold"/>
                <a:cs typeface="Barlow Semi-Bold"/>
                <a:sym typeface="Barlow Semi-Bold"/>
              </a:rPr>
              <a:t>Exchange of information, news, events, good practices, and more</a:t>
            </a:r>
          </a:p>
          <a:p>
            <a:pPr marL="285750" indent="-285750">
              <a:lnSpc>
                <a:spcPct val="114000"/>
              </a:lnSpc>
              <a:spcBef>
                <a:spcPts val="300"/>
              </a:spcBef>
              <a:spcAft>
                <a:spcPts val="300"/>
              </a:spcAft>
              <a:buClr>
                <a:schemeClr val="accent6"/>
              </a:buClr>
              <a:buFont typeface="Leelawadee" panose="020B0502040204020203" pitchFamily="34" charset="-34"/>
              <a:buChar char="&gt;"/>
            </a:pPr>
            <a:r>
              <a:rPr lang="en-US" sz="1400">
                <a:solidFill>
                  <a:schemeClr val="accent5"/>
                </a:solidFill>
                <a:latin typeface="+mj-lt"/>
                <a:ea typeface="Barlow Semi-Bold"/>
                <a:cs typeface="Barlow Semi-Bold"/>
                <a:sym typeface="Barlow Semi-Bold"/>
              </a:rPr>
              <a:t>Email notifications of new posts to all members </a:t>
            </a:r>
          </a:p>
          <a:p>
            <a:pPr marL="285750" indent="-285750">
              <a:lnSpc>
                <a:spcPct val="114000"/>
              </a:lnSpc>
              <a:spcBef>
                <a:spcPts val="300"/>
              </a:spcBef>
              <a:spcAft>
                <a:spcPts val="300"/>
              </a:spcAft>
              <a:buClr>
                <a:schemeClr val="accent6"/>
              </a:buClr>
              <a:buFont typeface="Leelawadee" panose="020B0502040204020203" pitchFamily="34" charset="-34"/>
              <a:buChar char="&gt;"/>
            </a:pPr>
            <a:r>
              <a:rPr lang="en-US" sz="1400">
                <a:solidFill>
                  <a:schemeClr val="accent5"/>
                </a:solidFill>
                <a:latin typeface="+mj-lt"/>
                <a:ea typeface="Barlow Semi-Bold"/>
                <a:cs typeface="Barlow Semi-Bold"/>
                <a:sym typeface="Barlow Semi-Bold"/>
              </a:rPr>
              <a:t>Only for registered members</a:t>
            </a:r>
          </a:p>
        </p:txBody>
      </p:sp>
      <p:grpSp>
        <p:nvGrpSpPr>
          <p:cNvPr id="23" name="Group 22">
            <a:extLst>
              <a:ext uri="{FF2B5EF4-FFF2-40B4-BE49-F238E27FC236}">
                <a16:creationId xmlns:a16="http://schemas.microsoft.com/office/drawing/2014/main" id="{12DE8EF6-0D7C-1377-C7D7-5F34294EAEDC}"/>
              </a:ext>
            </a:extLst>
          </p:cNvPr>
          <p:cNvGrpSpPr/>
          <p:nvPr/>
        </p:nvGrpSpPr>
        <p:grpSpPr>
          <a:xfrm>
            <a:off x="6959390" y="2322784"/>
            <a:ext cx="3656799" cy="340565"/>
            <a:chOff x="1354620" y="2250235"/>
            <a:chExt cx="3656799" cy="340565"/>
          </a:xfrm>
        </p:grpSpPr>
        <p:cxnSp>
          <p:nvCxnSpPr>
            <p:cNvPr id="24" name="Straight Connector 23">
              <a:extLst>
                <a:ext uri="{FF2B5EF4-FFF2-40B4-BE49-F238E27FC236}">
                  <a16:creationId xmlns:a16="http://schemas.microsoft.com/office/drawing/2014/main" id="{66D63391-3949-4A57-8FC5-4DCFD96E8678}"/>
                </a:ext>
              </a:extLst>
            </p:cNvPr>
            <p:cNvCxnSpPr>
              <a:cxnSpLocks/>
            </p:cNvCxnSpPr>
            <p:nvPr/>
          </p:nvCxnSpPr>
          <p:spPr>
            <a:xfrm>
              <a:off x="1354620" y="2590800"/>
              <a:ext cx="3189439"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26" name="TextBox 13">
              <a:extLst>
                <a:ext uri="{FF2B5EF4-FFF2-40B4-BE49-F238E27FC236}">
                  <a16:creationId xmlns:a16="http://schemas.microsoft.com/office/drawing/2014/main" id="{80586D61-A172-3856-9A52-97366B15EB36}"/>
                </a:ext>
              </a:extLst>
            </p:cNvPr>
            <p:cNvSpPr txBox="1"/>
            <p:nvPr/>
          </p:nvSpPr>
          <p:spPr>
            <a:xfrm>
              <a:off x="1404743" y="2250235"/>
              <a:ext cx="3606676" cy="246221"/>
            </a:xfrm>
            <a:prstGeom prst="rect">
              <a:avLst/>
            </a:prstGeom>
          </p:spPr>
          <p:txBody>
            <a:bodyPr wrap="square" lIns="0" tIns="0" rIns="0" bIns="0" rtlCol="0" anchor="t">
              <a:spAutoFit/>
            </a:bodyPr>
            <a:lstStyle/>
            <a:p>
              <a:pPr>
                <a:spcBef>
                  <a:spcPct val="0"/>
                </a:spcBef>
              </a:pPr>
              <a:r>
                <a:rPr lang="en-US" sz="1600" b="1">
                  <a:solidFill>
                    <a:srgbClr val="1C726F"/>
                  </a:solidFill>
                  <a:latin typeface="+mj-lt"/>
                  <a:ea typeface="Barlow Medium"/>
                  <a:cs typeface="Barlow Medium"/>
                  <a:sym typeface="Barlow Medium"/>
                </a:rPr>
                <a:t>Join / Create community groups</a:t>
              </a:r>
            </a:p>
          </p:txBody>
        </p:sp>
      </p:grpSp>
    </p:spTree>
    <p:extLst>
      <p:ext uri="{BB962C8B-B14F-4D97-AF65-F5344CB8AC3E}">
        <p14:creationId xmlns:p14="http://schemas.microsoft.com/office/powerpoint/2010/main" val="2197261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C0680-A44B-B5A4-2AF2-04BEC04E61BD}"/>
            </a:ext>
          </a:extLst>
        </p:cNvPr>
        <p:cNvGrpSpPr/>
        <p:nvPr/>
      </p:nvGrpSpPr>
      <p:grpSpPr>
        <a:xfrm>
          <a:off x="0" y="0"/>
          <a:ext cx="0" cy="0"/>
          <a:chOff x="0" y="0"/>
          <a:chExt cx="0" cy="0"/>
        </a:xfrm>
      </p:grpSpPr>
      <p:sp>
        <p:nvSpPr>
          <p:cNvPr id="35" name="TextBox 12">
            <a:extLst>
              <a:ext uri="{FF2B5EF4-FFF2-40B4-BE49-F238E27FC236}">
                <a16:creationId xmlns:a16="http://schemas.microsoft.com/office/drawing/2014/main" id="{9456C46E-00C6-321A-7A0A-56EF121C5DC4}"/>
              </a:ext>
            </a:extLst>
          </p:cNvPr>
          <p:cNvSpPr txBox="1"/>
          <p:nvPr/>
        </p:nvSpPr>
        <p:spPr>
          <a:xfrm>
            <a:off x="1370944" y="1468362"/>
            <a:ext cx="6245419" cy="276999"/>
          </a:xfrm>
          <a:prstGeom prst="rect">
            <a:avLst/>
          </a:prstGeom>
        </p:spPr>
        <p:txBody>
          <a:bodyPr wrap="square" lIns="0" tIns="0" rIns="0" bIns="0" rtlCol="0" anchor="t">
            <a:spAutoFit/>
          </a:bodyPr>
          <a:lstStyle/>
          <a:p>
            <a:r>
              <a:rPr lang="en-US" b="1">
                <a:solidFill>
                  <a:srgbClr val="3C4C59"/>
                </a:solidFill>
                <a:latin typeface="+mj-lt"/>
                <a:ea typeface="Barlow Semi-Bold"/>
                <a:cs typeface="Barlow Semi-Bold"/>
                <a:sym typeface="Barlow Semi-Bold"/>
              </a:rPr>
              <a:t>Participation &amp; exchange: policy and networking events</a:t>
            </a:r>
          </a:p>
        </p:txBody>
      </p:sp>
      <p:sp>
        <p:nvSpPr>
          <p:cNvPr id="40" name="Freeform 24">
            <a:extLst>
              <a:ext uri="{FF2B5EF4-FFF2-40B4-BE49-F238E27FC236}">
                <a16:creationId xmlns:a16="http://schemas.microsoft.com/office/drawing/2014/main" id="{929D71A0-477E-D832-CE80-BD983F0A10D9}"/>
              </a:ext>
            </a:extLst>
          </p:cNvPr>
          <p:cNvSpPr>
            <a:spLocks noChangeAspect="1"/>
          </p:cNvSpPr>
          <p:nvPr/>
        </p:nvSpPr>
        <p:spPr>
          <a:xfrm>
            <a:off x="5565521" y="2740461"/>
            <a:ext cx="537827" cy="537827"/>
          </a:xfrm>
          <a:custGeom>
            <a:avLst/>
            <a:gdLst/>
            <a:ahLst/>
            <a:cxnLst/>
            <a:rect l="l" t="t" r="r" b="b"/>
            <a:pathLst>
              <a:path w="1101751" h="1101751">
                <a:moveTo>
                  <a:pt x="0" y="0"/>
                </a:moveTo>
                <a:lnTo>
                  <a:pt x="1101751" y="0"/>
                </a:lnTo>
                <a:lnTo>
                  <a:pt x="1101751" y="1101751"/>
                </a:lnTo>
                <a:lnTo>
                  <a:pt x="0" y="110175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latin typeface="+mj-lt"/>
            </a:endParaRPr>
          </a:p>
        </p:txBody>
      </p:sp>
      <p:grpSp>
        <p:nvGrpSpPr>
          <p:cNvPr id="62" name="Group 61">
            <a:extLst>
              <a:ext uri="{FF2B5EF4-FFF2-40B4-BE49-F238E27FC236}">
                <a16:creationId xmlns:a16="http://schemas.microsoft.com/office/drawing/2014/main" id="{BAC8C7EC-224D-2D45-8E70-D6D0ADC965D3}"/>
              </a:ext>
            </a:extLst>
          </p:cNvPr>
          <p:cNvGrpSpPr/>
          <p:nvPr/>
        </p:nvGrpSpPr>
        <p:grpSpPr>
          <a:xfrm>
            <a:off x="642284" y="6413376"/>
            <a:ext cx="5160028" cy="331696"/>
            <a:chOff x="6541642" y="6295431"/>
            <a:chExt cx="5160028" cy="331696"/>
          </a:xfrm>
        </p:grpSpPr>
        <p:pic>
          <p:nvPicPr>
            <p:cNvPr id="16" name="Graphic 15" descr="World outline">
              <a:extLst>
                <a:ext uri="{FF2B5EF4-FFF2-40B4-BE49-F238E27FC236}">
                  <a16:creationId xmlns:a16="http://schemas.microsoft.com/office/drawing/2014/main" id="{279F947F-80E1-621A-F51E-AEA5C0B1513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41642" y="6295431"/>
              <a:ext cx="331696" cy="331696"/>
            </a:xfrm>
            <a:prstGeom prst="rect">
              <a:avLst/>
            </a:prstGeom>
          </p:spPr>
        </p:pic>
        <p:sp>
          <p:nvSpPr>
            <p:cNvPr id="17" name="TextBox 16">
              <a:extLst>
                <a:ext uri="{FF2B5EF4-FFF2-40B4-BE49-F238E27FC236}">
                  <a16:creationId xmlns:a16="http://schemas.microsoft.com/office/drawing/2014/main" id="{1DAADB8B-B167-3E16-D708-36B0AF5CD922}"/>
                </a:ext>
              </a:extLst>
            </p:cNvPr>
            <p:cNvSpPr txBox="1"/>
            <p:nvPr/>
          </p:nvSpPr>
          <p:spPr>
            <a:xfrm>
              <a:off x="6875514" y="6333531"/>
              <a:ext cx="4826156" cy="261610"/>
            </a:xfrm>
            <a:prstGeom prst="rect">
              <a:avLst/>
            </a:prstGeom>
            <a:noFill/>
          </p:spPr>
          <p:txBody>
            <a:bodyPr wrap="square">
              <a:spAutoFit/>
            </a:bodyPr>
            <a:lstStyle/>
            <a:p>
              <a:r>
                <a:rPr lang="en-GB" sz="1100">
                  <a:hlinkClick r:id="rId5"/>
                </a:rPr>
                <a:t>https://ruralpact.rural-vision.europa.eu/events/upcoming_en</a:t>
              </a:r>
              <a:r>
                <a:rPr lang="en-GB" sz="1100"/>
                <a:t>   </a:t>
              </a:r>
            </a:p>
          </p:txBody>
        </p:sp>
      </p:grpSp>
      <p:grpSp>
        <p:nvGrpSpPr>
          <p:cNvPr id="2" name="Group 1">
            <a:extLst>
              <a:ext uri="{FF2B5EF4-FFF2-40B4-BE49-F238E27FC236}">
                <a16:creationId xmlns:a16="http://schemas.microsoft.com/office/drawing/2014/main" id="{A02D6454-72FE-9B3C-6D73-2035374530D4}"/>
              </a:ext>
            </a:extLst>
          </p:cNvPr>
          <p:cNvGrpSpPr/>
          <p:nvPr/>
        </p:nvGrpSpPr>
        <p:grpSpPr>
          <a:xfrm>
            <a:off x="6380896" y="2937484"/>
            <a:ext cx="5337474" cy="3648910"/>
            <a:chOff x="6774440" y="2937484"/>
            <a:chExt cx="5337474" cy="3648910"/>
          </a:xfrm>
        </p:grpSpPr>
        <p:sp>
          <p:nvSpPr>
            <p:cNvPr id="18" name="TextBox 12">
              <a:extLst>
                <a:ext uri="{FF2B5EF4-FFF2-40B4-BE49-F238E27FC236}">
                  <a16:creationId xmlns:a16="http://schemas.microsoft.com/office/drawing/2014/main" id="{4B7E5A0E-BFFE-4BAC-393D-778A9399B11B}"/>
                </a:ext>
              </a:extLst>
            </p:cNvPr>
            <p:cNvSpPr txBox="1"/>
            <p:nvPr/>
          </p:nvSpPr>
          <p:spPr>
            <a:xfrm>
              <a:off x="6774441" y="2937484"/>
              <a:ext cx="4512327" cy="507831"/>
            </a:xfrm>
            <a:prstGeom prst="rect">
              <a:avLst/>
            </a:prstGeom>
          </p:spPr>
          <p:txBody>
            <a:bodyPr wrap="square" lIns="0" tIns="0" rIns="0" bIns="0" rtlCol="0" anchor="t">
              <a:spAutoFit/>
            </a:bodyPr>
            <a:lstStyle/>
            <a:p>
              <a:pPr marL="177800">
                <a:spcBef>
                  <a:spcPts val="300"/>
                </a:spcBef>
                <a:spcAft>
                  <a:spcPts val="300"/>
                </a:spcAft>
                <a:buClr>
                  <a:schemeClr val="accent6"/>
                </a:buClr>
              </a:pPr>
              <a:r>
                <a:rPr lang="en-GB" sz="1400" b="1">
                  <a:solidFill>
                    <a:schemeClr val="accent5"/>
                  </a:solidFill>
                  <a:latin typeface="+mj-lt"/>
                  <a:ea typeface="Barlow Semi-Bold"/>
                  <a:cs typeface="Barlow Semi-Bold"/>
                  <a:sym typeface="Barlow Semi-Bold"/>
                </a:rPr>
                <a:t>High-level Rural Policy Forum </a:t>
              </a:r>
              <a:r>
                <a:rPr lang="en-GB" sz="1400">
                  <a:solidFill>
                    <a:schemeClr val="accent5"/>
                  </a:solidFill>
                  <a:latin typeface="+mj-lt"/>
                  <a:ea typeface="Barlow Semi-Bold"/>
                  <a:cs typeface="Barlow Semi-Bold"/>
                  <a:sym typeface="Barlow Semi-Bold"/>
                </a:rPr>
                <a:t>(</a:t>
              </a:r>
              <a:r>
                <a:rPr lang="en-GB" sz="1400">
                  <a:solidFill>
                    <a:schemeClr val="accent5"/>
                  </a:solidFill>
                  <a:latin typeface="+mj-lt"/>
                  <a:ea typeface="Barlow Semi-Bold"/>
                  <a:cs typeface="Barlow Semi-Bold"/>
                  <a:sym typeface="Barlow Semi-Bold"/>
                  <a:hlinkClick r:id="rId6"/>
                </a:rPr>
                <a:t>Sep 2023</a:t>
              </a:r>
              <a:r>
                <a:rPr lang="en-GB" sz="1400">
                  <a:solidFill>
                    <a:schemeClr val="accent5"/>
                  </a:solidFill>
                  <a:latin typeface="+mj-lt"/>
                  <a:ea typeface="Barlow Semi-Bold"/>
                  <a:cs typeface="Barlow Semi-Bold"/>
                  <a:sym typeface="Barlow Semi-Bold"/>
                </a:rPr>
                <a:t>)</a:t>
              </a:r>
            </a:p>
            <a:p>
              <a:pPr marL="177800">
                <a:spcBef>
                  <a:spcPts val="300"/>
                </a:spcBef>
                <a:spcAft>
                  <a:spcPts val="300"/>
                </a:spcAft>
                <a:buClr>
                  <a:schemeClr val="accent6"/>
                </a:buClr>
              </a:pPr>
              <a:r>
                <a:rPr lang="en-GB" sz="1400" b="1">
                  <a:solidFill>
                    <a:schemeClr val="accent5"/>
                  </a:solidFill>
                  <a:latin typeface="+mj-lt"/>
                  <a:ea typeface="Barlow Semi-Bold"/>
                  <a:cs typeface="Barlow Semi-Bold"/>
                  <a:sym typeface="Barlow Semi-Bold"/>
                </a:rPr>
                <a:t>Rural Pact Conference </a:t>
              </a:r>
              <a:r>
                <a:rPr lang="en-GB" sz="1400">
                  <a:solidFill>
                    <a:schemeClr val="accent5"/>
                  </a:solidFill>
                  <a:latin typeface="+mj-lt"/>
                  <a:ea typeface="Barlow Semi-Bold"/>
                  <a:cs typeface="Barlow Semi-Bold"/>
                  <a:sym typeface="Barlow Semi-Bold"/>
                </a:rPr>
                <a:t>(</a:t>
              </a:r>
              <a:r>
                <a:rPr lang="en-GB" sz="1400">
                  <a:solidFill>
                    <a:schemeClr val="accent5"/>
                  </a:solidFill>
                  <a:latin typeface="+mj-lt"/>
                  <a:ea typeface="Barlow Semi-Bold"/>
                  <a:cs typeface="Barlow Semi-Bold"/>
                  <a:sym typeface="Barlow Semi-Bold"/>
                  <a:hlinkClick r:id="rId7"/>
                </a:rPr>
                <a:t>Sep 2025</a:t>
              </a:r>
              <a:r>
                <a:rPr lang="en-GB" sz="1400">
                  <a:solidFill>
                    <a:schemeClr val="accent5"/>
                  </a:solidFill>
                  <a:latin typeface="+mj-lt"/>
                  <a:ea typeface="Barlow Semi-Bold"/>
                  <a:cs typeface="Barlow Semi-Bold"/>
                  <a:sym typeface="Barlow Semi-Bold"/>
                </a:rPr>
                <a:t>)</a:t>
              </a:r>
              <a:endParaRPr lang="en-US" sz="1400">
                <a:solidFill>
                  <a:schemeClr val="accent5"/>
                </a:solidFill>
                <a:latin typeface="+mj-lt"/>
                <a:ea typeface="Barlow Semi-Bold"/>
                <a:cs typeface="Barlow Semi-Bold"/>
                <a:sym typeface="Barlow Semi-Bold"/>
              </a:endParaRPr>
            </a:p>
          </p:txBody>
        </p:sp>
        <p:sp>
          <p:nvSpPr>
            <p:cNvPr id="25" name="TextBox 12">
              <a:extLst>
                <a:ext uri="{FF2B5EF4-FFF2-40B4-BE49-F238E27FC236}">
                  <a16:creationId xmlns:a16="http://schemas.microsoft.com/office/drawing/2014/main" id="{1CB86665-358F-799D-E304-E1FD5E47DEF3}"/>
                </a:ext>
              </a:extLst>
            </p:cNvPr>
            <p:cNvSpPr txBox="1"/>
            <p:nvPr/>
          </p:nvSpPr>
          <p:spPr>
            <a:xfrm>
              <a:off x="6774440" y="3637636"/>
              <a:ext cx="5240961" cy="2285241"/>
            </a:xfrm>
            <a:prstGeom prst="rect">
              <a:avLst/>
            </a:prstGeom>
          </p:spPr>
          <p:txBody>
            <a:bodyPr wrap="square" lIns="0" tIns="0" rIns="0" bIns="0" rtlCol="0" anchor="t">
              <a:spAutoFit/>
            </a:bodyPr>
            <a:lstStyle/>
            <a:p>
              <a:pPr marL="158750">
                <a:spcBef>
                  <a:spcPts val="300"/>
                </a:spcBef>
                <a:spcAft>
                  <a:spcPts val="300"/>
                </a:spcAft>
                <a:buClr>
                  <a:schemeClr val="accent6"/>
                </a:buClr>
              </a:pPr>
              <a:r>
                <a:rPr lang="en-GB" sz="1400" b="1">
                  <a:solidFill>
                    <a:schemeClr val="accent5"/>
                  </a:solidFill>
                  <a:latin typeface="+mj-lt"/>
                  <a:ea typeface="Barlow Semi-Bold"/>
                  <a:cs typeface="Barlow Semi-Bold"/>
                  <a:sym typeface="Barlow Semi-Bold"/>
                </a:rPr>
                <a:t>Policy Labs</a:t>
              </a:r>
            </a:p>
            <a:p>
              <a:pPr marL="552450" indent="-285750">
                <a:spcAft>
                  <a:spcPts val="300"/>
                </a:spcAft>
                <a:buClr>
                  <a:schemeClr val="accent6"/>
                </a:buClr>
                <a:buFont typeface="Leelawadee" panose="020B0502040204020203" pitchFamily="34" charset="-34"/>
                <a:buChar char="&gt;"/>
              </a:pPr>
              <a:r>
                <a:rPr lang="en-GB" sz="1400">
                  <a:solidFill>
                    <a:schemeClr val="accent5"/>
                  </a:solidFill>
                  <a:latin typeface="+mj-lt"/>
                  <a:ea typeface="Barlow Semi-Bold"/>
                  <a:cs typeface="Barlow Semi-Bold"/>
                  <a:sym typeface="Barlow Semi-Bold"/>
                </a:rPr>
                <a:t>Rural depopulation (</a:t>
              </a:r>
              <a:r>
                <a:rPr lang="en-GB" sz="1400">
                  <a:solidFill>
                    <a:schemeClr val="accent5"/>
                  </a:solidFill>
                  <a:latin typeface="+mj-lt"/>
                  <a:ea typeface="Barlow Semi-Bold"/>
                  <a:cs typeface="Barlow Semi-Bold"/>
                  <a:sym typeface="Barlow Semi-Bold"/>
                  <a:hlinkClick r:id="rId8"/>
                </a:rPr>
                <a:t>Jun 2023</a:t>
              </a:r>
              <a:r>
                <a:rPr lang="en-GB" sz="1400">
                  <a:solidFill>
                    <a:schemeClr val="accent5"/>
                  </a:solidFill>
                  <a:latin typeface="+mj-lt"/>
                  <a:ea typeface="Barlow Semi-Bold"/>
                  <a:cs typeface="Barlow Semi-Bold"/>
                  <a:sym typeface="Barlow Semi-Bold"/>
                </a:rPr>
                <a:t>)</a:t>
              </a:r>
            </a:p>
            <a:p>
              <a:pPr marL="552450" indent="-285750">
                <a:spcAft>
                  <a:spcPts val="300"/>
                </a:spcAft>
                <a:buClr>
                  <a:schemeClr val="accent6"/>
                </a:buClr>
                <a:buFont typeface="Leelawadee" panose="020B0502040204020203" pitchFamily="34" charset="-34"/>
                <a:buChar char="&gt;"/>
              </a:pPr>
              <a:r>
                <a:rPr lang="en-GB" sz="1400">
                  <a:solidFill>
                    <a:schemeClr val="accent5"/>
                  </a:solidFill>
                  <a:latin typeface="+mj-lt"/>
                  <a:ea typeface="Barlow Semi-Bold"/>
                  <a:cs typeface="Barlow Semi-Bold"/>
                  <a:sym typeface="Barlow Semi-Bold"/>
                </a:rPr>
                <a:t>EU rural funding (</a:t>
              </a:r>
              <a:r>
                <a:rPr lang="en-GB" sz="1400">
                  <a:solidFill>
                    <a:schemeClr val="accent5"/>
                  </a:solidFill>
                  <a:latin typeface="+mj-lt"/>
                  <a:ea typeface="Barlow Semi-Bold"/>
                  <a:cs typeface="Barlow Semi-Bold"/>
                  <a:sym typeface="Barlow Semi-Bold"/>
                  <a:hlinkClick r:id="rId9"/>
                </a:rPr>
                <a:t>Dec 2023</a:t>
              </a:r>
              <a:r>
                <a:rPr lang="en-GB" sz="1400">
                  <a:solidFill>
                    <a:schemeClr val="accent5"/>
                  </a:solidFill>
                  <a:latin typeface="+mj-lt"/>
                  <a:ea typeface="Barlow Semi-Bold"/>
                  <a:cs typeface="Barlow Semi-Bold"/>
                  <a:sym typeface="Barlow Semi-Bold"/>
                </a:rPr>
                <a:t>)</a:t>
              </a:r>
            </a:p>
            <a:p>
              <a:pPr marL="552450" indent="-285750">
                <a:spcAft>
                  <a:spcPts val="300"/>
                </a:spcAft>
                <a:buClr>
                  <a:schemeClr val="accent6"/>
                </a:buClr>
                <a:buFont typeface="Leelawadee" panose="020B0502040204020203" pitchFamily="34" charset="-34"/>
                <a:buChar char="&gt;"/>
              </a:pPr>
              <a:r>
                <a:rPr lang="en-GB" sz="1400">
                  <a:solidFill>
                    <a:schemeClr val="accent5"/>
                  </a:solidFill>
                  <a:latin typeface="+mj-lt"/>
                  <a:ea typeface="Barlow Semi-Bold"/>
                  <a:cs typeface="Barlow Semi-Bold"/>
                  <a:sym typeface="Barlow Semi-Bold"/>
                </a:rPr>
                <a:t>Bringing the Rural Pact closer to citizens (</a:t>
              </a:r>
              <a:r>
                <a:rPr lang="en-GB" sz="1400">
                  <a:solidFill>
                    <a:schemeClr val="accent5"/>
                  </a:solidFill>
                  <a:latin typeface="+mj-lt"/>
                  <a:ea typeface="Barlow Semi-Bold"/>
                  <a:cs typeface="Barlow Semi-Bold"/>
                  <a:sym typeface="Barlow Semi-Bold"/>
                  <a:hlinkClick r:id="rId10"/>
                </a:rPr>
                <a:t>May 2024</a:t>
              </a:r>
              <a:r>
                <a:rPr lang="en-GB" sz="1400">
                  <a:solidFill>
                    <a:schemeClr val="accent5"/>
                  </a:solidFill>
                  <a:latin typeface="+mj-lt"/>
                  <a:ea typeface="Barlow Semi-Bold"/>
                  <a:cs typeface="Barlow Semi-Bold"/>
                  <a:sym typeface="Barlow Semi-Bold"/>
                </a:rPr>
                <a:t>)</a:t>
              </a:r>
            </a:p>
            <a:p>
              <a:pPr marL="552450" indent="-285750">
                <a:spcAft>
                  <a:spcPts val="300"/>
                </a:spcAft>
                <a:buClr>
                  <a:schemeClr val="accent6"/>
                </a:buClr>
                <a:buFont typeface="Leelawadee" panose="020B0502040204020203" pitchFamily="34" charset="-34"/>
                <a:buChar char="&gt;"/>
              </a:pPr>
              <a:r>
                <a:rPr lang="en-GB" sz="1400">
                  <a:solidFill>
                    <a:schemeClr val="accent5"/>
                  </a:solidFill>
                  <a:latin typeface="+mj-lt"/>
                  <a:ea typeface="Barlow Semi-Bold"/>
                  <a:cs typeface="Barlow Semi-Bold"/>
                  <a:sym typeface="Barlow Semi-Bold"/>
                </a:rPr>
                <a:t>Territorial development for the green transition (</a:t>
              </a:r>
              <a:r>
                <a:rPr lang="en-GB" sz="1400">
                  <a:solidFill>
                    <a:schemeClr val="accent5"/>
                  </a:solidFill>
                  <a:latin typeface="+mj-lt"/>
                  <a:ea typeface="Barlow Semi-Bold"/>
                  <a:cs typeface="Barlow Semi-Bold"/>
                  <a:sym typeface="Barlow Semi-Bold"/>
                  <a:hlinkClick r:id="rId11"/>
                </a:rPr>
                <a:t>Sep 2024</a:t>
              </a:r>
              <a:r>
                <a:rPr lang="en-GB" sz="1400">
                  <a:solidFill>
                    <a:schemeClr val="accent5"/>
                  </a:solidFill>
                  <a:latin typeface="+mj-lt"/>
                  <a:ea typeface="Barlow Semi-Bold"/>
                  <a:cs typeface="Barlow Semi-Bold"/>
                  <a:sym typeface="Barlow Semi-Bold"/>
                </a:rPr>
                <a:t>)</a:t>
              </a:r>
            </a:p>
            <a:p>
              <a:pPr marL="552450" indent="-285750">
                <a:spcAft>
                  <a:spcPts val="300"/>
                </a:spcAft>
                <a:buClr>
                  <a:schemeClr val="accent6"/>
                </a:buClr>
                <a:buFont typeface="Leelawadee" panose="020B0502040204020203" pitchFamily="34" charset="-34"/>
                <a:buChar char="&gt;"/>
              </a:pPr>
              <a:r>
                <a:rPr lang="en-GB" sz="1400">
                  <a:solidFill>
                    <a:schemeClr val="accent5"/>
                  </a:solidFill>
                  <a:latin typeface="+mj-lt"/>
                  <a:ea typeface="Barlow Semi-Bold"/>
                  <a:cs typeface="Barlow Semi-Bold"/>
                  <a:sym typeface="Barlow Semi-Bold"/>
                </a:rPr>
                <a:t>Policy coordination (</a:t>
              </a:r>
              <a:r>
                <a:rPr lang="en-GB" sz="1400">
                  <a:solidFill>
                    <a:schemeClr val="accent5"/>
                  </a:solidFill>
                  <a:latin typeface="+mj-lt"/>
                  <a:ea typeface="Barlow Semi-Bold"/>
                  <a:cs typeface="Barlow Semi-Bold"/>
                  <a:sym typeface="Barlow Semi-Bold"/>
                  <a:hlinkClick r:id="rId12"/>
                </a:rPr>
                <a:t>Nov 2024</a:t>
              </a:r>
              <a:r>
                <a:rPr lang="en-GB" sz="1400">
                  <a:solidFill>
                    <a:schemeClr val="accent5"/>
                  </a:solidFill>
                  <a:latin typeface="+mj-lt"/>
                  <a:ea typeface="Barlow Semi-Bold"/>
                  <a:cs typeface="Barlow Semi-Bold"/>
                  <a:sym typeface="Barlow Semi-Bold"/>
                </a:rPr>
                <a:t>)</a:t>
              </a:r>
            </a:p>
            <a:p>
              <a:pPr marL="552450" indent="-285750">
                <a:spcAft>
                  <a:spcPts val="300"/>
                </a:spcAft>
                <a:buClr>
                  <a:schemeClr val="accent6"/>
                </a:buClr>
                <a:buFont typeface="Leelawadee" panose="020B0502040204020203" pitchFamily="34" charset="-34"/>
                <a:buChar char="&gt;"/>
              </a:pPr>
              <a:r>
                <a:rPr lang="en-GB" sz="1400">
                  <a:solidFill>
                    <a:schemeClr val="accent5"/>
                  </a:solidFill>
                  <a:ea typeface="Barlow Semi-Bold"/>
                  <a:cs typeface="Barlow Semi-Bold"/>
                  <a:sym typeface="Barlow Semi-Bold"/>
                </a:rPr>
                <a:t>Rural Proofing (</a:t>
              </a:r>
              <a:r>
                <a:rPr lang="en-GB" sz="1400">
                  <a:solidFill>
                    <a:srgbClr val="0000FF"/>
                  </a:solidFill>
                  <a:sym typeface="Barlow Semi-Bold"/>
                  <a:hlinkClick r:id="rId13">
                    <a:extLst>
                      <a:ext uri="{A12FA001-AC4F-418D-AE19-62706E023703}">
                        <ahyp:hlinkClr xmlns:ahyp="http://schemas.microsoft.com/office/drawing/2018/hyperlinkcolor" val="tx"/>
                      </a:ext>
                    </a:extLst>
                  </a:hlinkClick>
                </a:rPr>
                <a:t>Jun 2025</a:t>
              </a:r>
              <a:r>
                <a:rPr lang="en-GB" sz="1400">
                  <a:solidFill>
                    <a:schemeClr val="accent5"/>
                  </a:solidFill>
                  <a:ea typeface="Barlow Semi-Bold"/>
                  <a:cs typeface="Barlow Semi-Bold"/>
                  <a:sym typeface="Barlow Semi-Bold"/>
                </a:rPr>
                <a:t>)</a:t>
              </a:r>
            </a:p>
            <a:p>
              <a:pPr marL="552450" indent="-285750">
                <a:spcAft>
                  <a:spcPts val="300"/>
                </a:spcAft>
                <a:buClr>
                  <a:schemeClr val="accent6"/>
                </a:buClr>
                <a:buFont typeface="Leelawadee" panose="020B0502040204020203" pitchFamily="34" charset="-34"/>
                <a:buChar char="&gt;"/>
              </a:pPr>
              <a:r>
                <a:rPr lang="en-GB" sz="1400">
                  <a:solidFill>
                    <a:schemeClr val="accent5"/>
                  </a:solidFill>
                  <a:ea typeface="Barlow Semi-Bold"/>
                  <a:cs typeface="Barlow Semi-Bold"/>
                  <a:sym typeface="Barlow Semi-Bold"/>
                </a:rPr>
                <a:t>Post-2027 EU budget and policies (</a:t>
              </a:r>
              <a:r>
                <a:rPr lang="en-GB" sz="1400">
                  <a:solidFill>
                    <a:schemeClr val="accent5"/>
                  </a:solidFill>
                  <a:ea typeface="Barlow Semi-Bold"/>
                  <a:cs typeface="Barlow Semi-Bold"/>
                  <a:sym typeface="Barlow Semi-Bold"/>
                  <a:hlinkClick r:id="rId14"/>
                </a:rPr>
                <a:t>Nov 2025</a:t>
              </a:r>
              <a:r>
                <a:rPr lang="en-GB" sz="1400">
                  <a:solidFill>
                    <a:schemeClr val="accent5"/>
                  </a:solidFill>
                  <a:ea typeface="Barlow Semi-Bold"/>
                  <a:cs typeface="Barlow Semi-Bold"/>
                  <a:sym typeface="Barlow Semi-Bold"/>
                </a:rPr>
                <a:t>)</a:t>
              </a:r>
            </a:p>
            <a:p>
              <a:pPr marL="552450" indent="-285750">
                <a:spcBef>
                  <a:spcPts val="300"/>
                </a:spcBef>
                <a:spcAft>
                  <a:spcPts val="300"/>
                </a:spcAft>
                <a:buClr>
                  <a:schemeClr val="accent6"/>
                </a:buClr>
                <a:buFont typeface="Leelawadee" panose="020B0502040204020203" pitchFamily="34" charset="-34"/>
                <a:buChar char="&gt;"/>
              </a:pPr>
              <a:endParaRPr lang="en-US" sz="1400">
                <a:solidFill>
                  <a:schemeClr val="accent5"/>
                </a:solidFill>
                <a:latin typeface="+mj-lt"/>
                <a:ea typeface="Barlow Semi-Bold"/>
                <a:cs typeface="Barlow Semi-Bold"/>
                <a:sym typeface="Barlow Semi-Bold"/>
              </a:endParaRPr>
            </a:p>
          </p:txBody>
        </p:sp>
        <p:sp>
          <p:nvSpPr>
            <p:cNvPr id="36" name="TextBox 12">
              <a:extLst>
                <a:ext uri="{FF2B5EF4-FFF2-40B4-BE49-F238E27FC236}">
                  <a16:creationId xmlns:a16="http://schemas.microsoft.com/office/drawing/2014/main" id="{29A4BF3F-6954-0F5D-577C-FEA5BCADB3CD}"/>
                </a:ext>
              </a:extLst>
            </p:cNvPr>
            <p:cNvSpPr txBox="1"/>
            <p:nvPr/>
          </p:nvSpPr>
          <p:spPr>
            <a:xfrm>
              <a:off x="6774440" y="5863119"/>
              <a:ext cx="5337474" cy="723275"/>
            </a:xfrm>
            <a:prstGeom prst="rect">
              <a:avLst/>
            </a:prstGeom>
          </p:spPr>
          <p:txBody>
            <a:bodyPr wrap="square" lIns="0" tIns="0" rIns="0" bIns="0" rtlCol="0" anchor="t">
              <a:spAutoFit/>
            </a:bodyPr>
            <a:lstStyle/>
            <a:p>
              <a:pPr marL="177800">
                <a:spcBef>
                  <a:spcPts val="300"/>
                </a:spcBef>
                <a:spcAft>
                  <a:spcPts val="300"/>
                </a:spcAft>
                <a:buClr>
                  <a:schemeClr val="accent6"/>
                </a:buClr>
              </a:pPr>
              <a:r>
                <a:rPr lang="en-GB" sz="1400" b="1">
                  <a:solidFill>
                    <a:schemeClr val="accent5"/>
                  </a:solidFill>
                  <a:latin typeface="+mj-lt"/>
                  <a:ea typeface="Barlow Semi-Bold"/>
                  <a:cs typeface="Barlow Semi-Bold"/>
                  <a:sym typeface="Barlow Semi-Bold"/>
                </a:rPr>
                <a:t>Good Practice Webinars</a:t>
              </a:r>
              <a:endParaRPr lang="en-GB" sz="1400">
                <a:solidFill>
                  <a:schemeClr val="accent5"/>
                </a:solidFill>
                <a:latin typeface="+mj-lt"/>
                <a:ea typeface="Barlow Semi-Bold"/>
                <a:cs typeface="Barlow Semi-Bold"/>
                <a:sym typeface="Barlow Semi-Bold"/>
              </a:endParaRPr>
            </a:p>
            <a:p>
              <a:pPr marL="552450" indent="-285750">
                <a:spcBef>
                  <a:spcPts val="300"/>
                </a:spcBef>
                <a:spcAft>
                  <a:spcPts val="300"/>
                </a:spcAft>
                <a:buClr>
                  <a:schemeClr val="accent6"/>
                </a:buClr>
                <a:buFont typeface="Leelawadee" panose="020B0502040204020203" pitchFamily="34" charset="-34"/>
                <a:buChar char="&gt;"/>
              </a:pPr>
              <a:r>
                <a:rPr lang="en-GB" sz="1400">
                  <a:solidFill>
                    <a:schemeClr val="accent5"/>
                  </a:solidFill>
                  <a:latin typeface="+mj-lt"/>
                  <a:ea typeface="Barlow Semi-Bold"/>
                  <a:cs typeface="Barlow Semi-Bold"/>
                  <a:sym typeface="Barlow Semi-Bold"/>
                </a:rPr>
                <a:t>Digital skills, social entrepreneurship, youth, climate, renewable energy, health, housing, tourism, innovation</a:t>
              </a:r>
              <a:endParaRPr lang="en-US" sz="1400">
                <a:solidFill>
                  <a:schemeClr val="accent5"/>
                </a:solidFill>
                <a:latin typeface="+mj-lt"/>
                <a:ea typeface="Barlow Semi-Bold"/>
                <a:cs typeface="Barlow Semi-Bold"/>
                <a:sym typeface="Barlow Semi-Bold"/>
              </a:endParaRPr>
            </a:p>
          </p:txBody>
        </p:sp>
      </p:grpSp>
      <p:sp>
        <p:nvSpPr>
          <p:cNvPr id="4" name="Title 1">
            <a:extLst>
              <a:ext uri="{FF2B5EF4-FFF2-40B4-BE49-F238E27FC236}">
                <a16:creationId xmlns:a16="http://schemas.microsoft.com/office/drawing/2014/main" id="{5A7CF9E9-BE4C-3EE5-3E13-2F32A854D4C1}"/>
              </a:ext>
            </a:extLst>
          </p:cNvPr>
          <p:cNvSpPr>
            <a:spLocks noGrp="1"/>
          </p:cNvSpPr>
          <p:nvPr>
            <p:ph type="title"/>
          </p:nvPr>
        </p:nvSpPr>
        <p:spPr>
          <a:xfrm>
            <a:off x="838200" y="136525"/>
            <a:ext cx="9928225" cy="1201738"/>
          </a:xfrm>
        </p:spPr>
        <p:txBody>
          <a:bodyPr>
            <a:normAutofit/>
          </a:bodyPr>
          <a:lstStyle/>
          <a:p>
            <a:pPr>
              <a:lnSpc>
                <a:spcPct val="114000"/>
              </a:lnSpc>
              <a:spcBef>
                <a:spcPts val="600"/>
              </a:spcBef>
            </a:pPr>
            <a:r>
              <a:rPr lang="en-GB">
                <a:solidFill>
                  <a:srgbClr val="1C726F"/>
                </a:solidFill>
              </a:rPr>
              <a:t>Rural Pact activities</a:t>
            </a:r>
          </a:p>
        </p:txBody>
      </p:sp>
      <p:grpSp>
        <p:nvGrpSpPr>
          <p:cNvPr id="9" name="Group 8">
            <a:extLst>
              <a:ext uri="{FF2B5EF4-FFF2-40B4-BE49-F238E27FC236}">
                <a16:creationId xmlns:a16="http://schemas.microsoft.com/office/drawing/2014/main" id="{076C5D02-4B1E-9225-A278-9861B983F50A}"/>
              </a:ext>
            </a:extLst>
          </p:cNvPr>
          <p:cNvGrpSpPr/>
          <p:nvPr/>
        </p:nvGrpSpPr>
        <p:grpSpPr>
          <a:xfrm>
            <a:off x="681008" y="1352053"/>
            <a:ext cx="529967" cy="529967"/>
            <a:chOff x="977935" y="1411103"/>
            <a:chExt cx="576000" cy="576000"/>
          </a:xfrm>
        </p:grpSpPr>
        <p:sp>
          <p:nvSpPr>
            <p:cNvPr id="6" name="Oval 5">
              <a:extLst>
                <a:ext uri="{FF2B5EF4-FFF2-40B4-BE49-F238E27FC236}">
                  <a16:creationId xmlns:a16="http://schemas.microsoft.com/office/drawing/2014/main" id="{14423702-9255-A181-28E5-99A1A0446793}"/>
                </a:ext>
              </a:extLst>
            </p:cNvPr>
            <p:cNvSpPr>
              <a:spLocks noChangeAspect="1"/>
            </p:cNvSpPr>
            <p:nvPr/>
          </p:nvSpPr>
          <p:spPr>
            <a:xfrm>
              <a:off x="977935" y="1411103"/>
              <a:ext cx="576000" cy="576000"/>
            </a:xfrm>
            <a:prstGeom prst="ellipse">
              <a:avLst/>
            </a:prstGeom>
            <a:solidFill>
              <a:srgbClr val="FEFAEC"/>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Free-form: Shape 6">
              <a:extLst>
                <a:ext uri="{FF2B5EF4-FFF2-40B4-BE49-F238E27FC236}">
                  <a16:creationId xmlns:a16="http://schemas.microsoft.com/office/drawing/2014/main" id="{2EF5016E-96A8-0A10-9104-3D12A2FC4041}"/>
                </a:ext>
              </a:extLst>
            </p:cNvPr>
            <p:cNvSpPr/>
            <p:nvPr/>
          </p:nvSpPr>
          <p:spPr>
            <a:xfrm>
              <a:off x="1035370" y="1543885"/>
              <a:ext cx="287244" cy="258519"/>
            </a:xfrm>
            <a:custGeom>
              <a:avLst/>
              <a:gdLst>
                <a:gd name="connsiteX0" fmla="*/ 323850 w 476250"/>
                <a:gd name="connsiteY0" fmla="*/ 66675 h 428625"/>
                <a:gd name="connsiteX1" fmla="*/ 476250 w 476250"/>
                <a:gd name="connsiteY1" fmla="*/ 66675 h 428625"/>
                <a:gd name="connsiteX2" fmla="*/ 476250 w 476250"/>
                <a:gd name="connsiteY2" fmla="*/ 38100 h 428625"/>
                <a:gd name="connsiteX3" fmla="*/ 438150 w 476250"/>
                <a:gd name="connsiteY3" fmla="*/ 0 h 428625"/>
                <a:gd name="connsiteX4" fmla="*/ 38100 w 476250"/>
                <a:gd name="connsiteY4" fmla="*/ 0 h 428625"/>
                <a:gd name="connsiteX5" fmla="*/ 0 w 476250"/>
                <a:gd name="connsiteY5" fmla="*/ 38100 h 428625"/>
                <a:gd name="connsiteX6" fmla="*/ 0 w 476250"/>
                <a:gd name="connsiteY6" fmla="*/ 295275 h 428625"/>
                <a:gd name="connsiteX7" fmla="*/ 38100 w 476250"/>
                <a:gd name="connsiteY7" fmla="*/ 333375 h 428625"/>
                <a:gd name="connsiteX8" fmla="*/ 95250 w 476250"/>
                <a:gd name="connsiteY8" fmla="*/ 333375 h 428625"/>
                <a:gd name="connsiteX9" fmla="*/ 95250 w 476250"/>
                <a:gd name="connsiteY9" fmla="*/ 428625 h 428625"/>
                <a:gd name="connsiteX10" fmla="*/ 190500 w 476250"/>
                <a:gd name="connsiteY10" fmla="*/ 333375 h 428625"/>
                <a:gd name="connsiteX11" fmla="*/ 247650 w 476250"/>
                <a:gd name="connsiteY11" fmla="*/ 333375 h 428625"/>
                <a:gd name="connsiteX12" fmla="*/ 247650 w 476250"/>
                <a:gd name="connsiteY12" fmla="*/ 142875 h 428625"/>
                <a:gd name="connsiteX13" fmla="*/ 323850 w 476250"/>
                <a:gd name="connsiteY13" fmla="*/ 6667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428625">
                  <a:moveTo>
                    <a:pt x="323850" y="66675"/>
                  </a:moveTo>
                  <a:lnTo>
                    <a:pt x="476250" y="66675"/>
                  </a:lnTo>
                  <a:lnTo>
                    <a:pt x="476250" y="38100"/>
                  </a:lnTo>
                  <a:cubicBezTo>
                    <a:pt x="476250" y="17145"/>
                    <a:pt x="459105" y="0"/>
                    <a:pt x="438150" y="0"/>
                  </a:cubicBezTo>
                  <a:lnTo>
                    <a:pt x="38100" y="0"/>
                  </a:lnTo>
                  <a:cubicBezTo>
                    <a:pt x="17145" y="0"/>
                    <a:pt x="0" y="17145"/>
                    <a:pt x="0" y="38100"/>
                  </a:cubicBezTo>
                  <a:lnTo>
                    <a:pt x="0" y="295275"/>
                  </a:lnTo>
                  <a:cubicBezTo>
                    <a:pt x="0" y="316230"/>
                    <a:pt x="17145" y="333375"/>
                    <a:pt x="38100" y="333375"/>
                  </a:cubicBezTo>
                  <a:lnTo>
                    <a:pt x="95250" y="333375"/>
                  </a:lnTo>
                  <a:lnTo>
                    <a:pt x="95250" y="428625"/>
                  </a:lnTo>
                  <a:lnTo>
                    <a:pt x="190500" y="333375"/>
                  </a:lnTo>
                  <a:lnTo>
                    <a:pt x="247650" y="333375"/>
                  </a:lnTo>
                  <a:lnTo>
                    <a:pt x="247650" y="142875"/>
                  </a:lnTo>
                  <a:cubicBezTo>
                    <a:pt x="247650" y="100965"/>
                    <a:pt x="281940" y="66675"/>
                    <a:pt x="323850" y="66675"/>
                  </a:cubicBezTo>
                  <a:close/>
                </a:path>
              </a:pathLst>
            </a:custGeom>
            <a:solidFill>
              <a:srgbClr val="1C726F"/>
            </a:solidFill>
            <a:ln w="9525"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1AD43F7-53AC-EBC6-27FD-31A0E3843971}"/>
                </a:ext>
              </a:extLst>
            </p:cNvPr>
            <p:cNvSpPr/>
            <p:nvPr/>
          </p:nvSpPr>
          <p:spPr>
            <a:xfrm>
              <a:off x="1207716" y="1607079"/>
              <a:ext cx="287244" cy="258519"/>
            </a:xfrm>
            <a:custGeom>
              <a:avLst/>
              <a:gdLst>
                <a:gd name="connsiteX0" fmla="*/ 438150 w 476250"/>
                <a:gd name="connsiteY0" fmla="*/ 0 h 428625"/>
                <a:gd name="connsiteX1" fmla="*/ 38100 w 476250"/>
                <a:gd name="connsiteY1" fmla="*/ 0 h 428625"/>
                <a:gd name="connsiteX2" fmla="*/ 0 w 476250"/>
                <a:gd name="connsiteY2" fmla="*/ 38100 h 428625"/>
                <a:gd name="connsiteX3" fmla="*/ 0 w 476250"/>
                <a:gd name="connsiteY3" fmla="*/ 295275 h 428625"/>
                <a:gd name="connsiteX4" fmla="*/ 38100 w 476250"/>
                <a:gd name="connsiteY4" fmla="*/ 333375 h 428625"/>
                <a:gd name="connsiteX5" fmla="*/ 285750 w 476250"/>
                <a:gd name="connsiteY5" fmla="*/ 333375 h 428625"/>
                <a:gd name="connsiteX6" fmla="*/ 381000 w 476250"/>
                <a:gd name="connsiteY6" fmla="*/ 428625 h 428625"/>
                <a:gd name="connsiteX7" fmla="*/ 381000 w 476250"/>
                <a:gd name="connsiteY7" fmla="*/ 333375 h 428625"/>
                <a:gd name="connsiteX8" fmla="*/ 438150 w 476250"/>
                <a:gd name="connsiteY8" fmla="*/ 333375 h 428625"/>
                <a:gd name="connsiteX9" fmla="*/ 476250 w 476250"/>
                <a:gd name="connsiteY9" fmla="*/ 295275 h 428625"/>
                <a:gd name="connsiteX10" fmla="*/ 476250 w 476250"/>
                <a:gd name="connsiteY10" fmla="*/ 38100 h 428625"/>
                <a:gd name="connsiteX11" fmla="*/ 438150 w 476250"/>
                <a:gd name="connsiteY11"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0" h="428625">
                  <a:moveTo>
                    <a:pt x="438150" y="0"/>
                  </a:moveTo>
                  <a:lnTo>
                    <a:pt x="38100" y="0"/>
                  </a:lnTo>
                  <a:cubicBezTo>
                    <a:pt x="17145" y="0"/>
                    <a:pt x="0" y="17145"/>
                    <a:pt x="0" y="38100"/>
                  </a:cubicBezTo>
                  <a:lnTo>
                    <a:pt x="0" y="295275"/>
                  </a:lnTo>
                  <a:cubicBezTo>
                    <a:pt x="0" y="316230"/>
                    <a:pt x="17145" y="333375"/>
                    <a:pt x="38100" y="333375"/>
                  </a:cubicBezTo>
                  <a:lnTo>
                    <a:pt x="285750" y="333375"/>
                  </a:lnTo>
                  <a:lnTo>
                    <a:pt x="381000" y="428625"/>
                  </a:lnTo>
                  <a:lnTo>
                    <a:pt x="381000" y="333375"/>
                  </a:lnTo>
                  <a:lnTo>
                    <a:pt x="438150" y="333375"/>
                  </a:lnTo>
                  <a:cubicBezTo>
                    <a:pt x="459105" y="333375"/>
                    <a:pt x="476250" y="316230"/>
                    <a:pt x="476250" y="295275"/>
                  </a:cubicBezTo>
                  <a:lnTo>
                    <a:pt x="476250" y="38100"/>
                  </a:lnTo>
                  <a:cubicBezTo>
                    <a:pt x="476250" y="17145"/>
                    <a:pt x="459105" y="0"/>
                    <a:pt x="438150" y="0"/>
                  </a:cubicBezTo>
                  <a:close/>
                </a:path>
              </a:pathLst>
            </a:custGeom>
            <a:solidFill>
              <a:srgbClr val="1C726F"/>
            </a:solidFill>
            <a:ln w="9525" cap="flat">
              <a:noFill/>
              <a:prstDash val="solid"/>
              <a:miter/>
            </a:ln>
          </p:spPr>
          <p:txBody>
            <a:bodyPr rtlCol="0" anchor="ctr"/>
            <a:lstStyle/>
            <a:p>
              <a:endParaRPr lang="en-GB"/>
            </a:p>
          </p:txBody>
        </p:sp>
      </p:grpSp>
      <p:sp>
        <p:nvSpPr>
          <p:cNvPr id="42" name="TextBox 12">
            <a:extLst>
              <a:ext uri="{FF2B5EF4-FFF2-40B4-BE49-F238E27FC236}">
                <a16:creationId xmlns:a16="http://schemas.microsoft.com/office/drawing/2014/main" id="{569C8716-A77D-A644-5398-0EDBF3CFBAF3}"/>
              </a:ext>
            </a:extLst>
          </p:cNvPr>
          <p:cNvSpPr txBox="1"/>
          <p:nvPr/>
        </p:nvSpPr>
        <p:spPr>
          <a:xfrm>
            <a:off x="1370944" y="1828076"/>
            <a:ext cx="5311744" cy="215444"/>
          </a:xfrm>
          <a:prstGeom prst="rect">
            <a:avLst/>
          </a:prstGeom>
        </p:spPr>
        <p:txBody>
          <a:bodyPr wrap="square" lIns="0" tIns="0" rIns="0" bIns="0" rtlCol="0" anchor="t">
            <a:spAutoFit/>
          </a:bodyPr>
          <a:lstStyle/>
          <a:p>
            <a:pPr>
              <a:spcBef>
                <a:spcPts val="300"/>
              </a:spcBef>
              <a:spcAft>
                <a:spcPts val="300"/>
              </a:spcAft>
              <a:buClr>
                <a:schemeClr val="accent6"/>
              </a:buClr>
            </a:pPr>
            <a:r>
              <a:rPr lang="en-GB" sz="1400">
                <a:solidFill>
                  <a:schemeClr val="accent5"/>
                </a:solidFill>
                <a:ea typeface="Barlow Semi-Bold"/>
                <a:cs typeface="Barlow Semi-Bold"/>
                <a:sym typeface="Barlow Semi-Bold"/>
              </a:rPr>
              <a:t>Web section of upcoming and past Rural Pact &amp; stakeholder events</a:t>
            </a:r>
          </a:p>
        </p:txBody>
      </p:sp>
      <p:grpSp>
        <p:nvGrpSpPr>
          <p:cNvPr id="45" name="Group 44">
            <a:extLst>
              <a:ext uri="{FF2B5EF4-FFF2-40B4-BE49-F238E27FC236}">
                <a16:creationId xmlns:a16="http://schemas.microsoft.com/office/drawing/2014/main" id="{9D0751D5-00F3-9E38-4768-6D5B287AF973}"/>
              </a:ext>
            </a:extLst>
          </p:cNvPr>
          <p:cNvGrpSpPr/>
          <p:nvPr/>
        </p:nvGrpSpPr>
        <p:grpSpPr>
          <a:xfrm>
            <a:off x="6516290" y="2402509"/>
            <a:ext cx="3650510" cy="340565"/>
            <a:chOff x="1558683" y="2322784"/>
            <a:chExt cx="3057437" cy="340565"/>
          </a:xfrm>
        </p:grpSpPr>
        <p:cxnSp>
          <p:nvCxnSpPr>
            <p:cNvPr id="46" name="Straight Connector 45">
              <a:extLst>
                <a:ext uri="{FF2B5EF4-FFF2-40B4-BE49-F238E27FC236}">
                  <a16:creationId xmlns:a16="http://schemas.microsoft.com/office/drawing/2014/main" id="{F9056DB9-6E86-757B-BE69-32378929DB2F}"/>
                </a:ext>
              </a:extLst>
            </p:cNvPr>
            <p:cNvCxnSpPr>
              <a:cxnSpLocks/>
            </p:cNvCxnSpPr>
            <p:nvPr/>
          </p:nvCxnSpPr>
          <p:spPr>
            <a:xfrm>
              <a:off x="1558683" y="2663349"/>
              <a:ext cx="1779398"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47" name="TextBox 13">
              <a:extLst>
                <a:ext uri="{FF2B5EF4-FFF2-40B4-BE49-F238E27FC236}">
                  <a16:creationId xmlns:a16="http://schemas.microsoft.com/office/drawing/2014/main" id="{C11BFAFD-74C0-73D4-C7F4-276E92996DBA}"/>
                </a:ext>
              </a:extLst>
            </p:cNvPr>
            <p:cNvSpPr txBox="1"/>
            <p:nvPr/>
          </p:nvSpPr>
          <p:spPr>
            <a:xfrm>
              <a:off x="1575811" y="2322784"/>
              <a:ext cx="3040309" cy="246221"/>
            </a:xfrm>
            <a:prstGeom prst="rect">
              <a:avLst/>
            </a:prstGeom>
          </p:spPr>
          <p:txBody>
            <a:bodyPr wrap="square" lIns="0" tIns="0" rIns="0" bIns="0" rtlCol="0" anchor="t">
              <a:spAutoFit/>
            </a:bodyPr>
            <a:lstStyle/>
            <a:p>
              <a:pPr>
                <a:spcBef>
                  <a:spcPct val="0"/>
                </a:spcBef>
              </a:pPr>
              <a:r>
                <a:rPr lang="en-GB" sz="1600" b="1">
                  <a:solidFill>
                    <a:srgbClr val="1C726F"/>
                  </a:solidFill>
                  <a:latin typeface="+mj-lt"/>
                  <a:ea typeface="Barlow Medium"/>
                  <a:cs typeface="Barlow Medium"/>
                  <a:sym typeface="Barlow Medium"/>
                </a:rPr>
                <a:t>Past Rural Pact events</a:t>
              </a:r>
            </a:p>
          </p:txBody>
        </p:sp>
      </p:grpSp>
      <p:grpSp>
        <p:nvGrpSpPr>
          <p:cNvPr id="50" name="Group 49">
            <a:extLst>
              <a:ext uri="{FF2B5EF4-FFF2-40B4-BE49-F238E27FC236}">
                <a16:creationId xmlns:a16="http://schemas.microsoft.com/office/drawing/2014/main" id="{459931AB-328D-A9CE-16C7-DE0BF86E447E}"/>
              </a:ext>
            </a:extLst>
          </p:cNvPr>
          <p:cNvGrpSpPr/>
          <p:nvPr/>
        </p:nvGrpSpPr>
        <p:grpSpPr>
          <a:xfrm>
            <a:off x="1210975" y="2448527"/>
            <a:ext cx="3630059" cy="340565"/>
            <a:chOff x="1575811" y="2322784"/>
            <a:chExt cx="3040309" cy="340565"/>
          </a:xfrm>
        </p:grpSpPr>
        <p:cxnSp>
          <p:nvCxnSpPr>
            <p:cNvPr id="51" name="Straight Connector 50">
              <a:extLst>
                <a:ext uri="{FF2B5EF4-FFF2-40B4-BE49-F238E27FC236}">
                  <a16:creationId xmlns:a16="http://schemas.microsoft.com/office/drawing/2014/main" id="{9C6A4DD8-F1AF-0F32-B20E-3964E9D2AC7C}"/>
                </a:ext>
              </a:extLst>
            </p:cNvPr>
            <p:cNvCxnSpPr>
              <a:cxnSpLocks/>
            </p:cNvCxnSpPr>
            <p:nvPr/>
          </p:nvCxnSpPr>
          <p:spPr>
            <a:xfrm>
              <a:off x="1581020" y="2663349"/>
              <a:ext cx="2001383"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52" name="TextBox 13">
              <a:extLst>
                <a:ext uri="{FF2B5EF4-FFF2-40B4-BE49-F238E27FC236}">
                  <a16:creationId xmlns:a16="http://schemas.microsoft.com/office/drawing/2014/main" id="{7AB429AB-DB76-3A06-A294-4337105C1618}"/>
                </a:ext>
              </a:extLst>
            </p:cNvPr>
            <p:cNvSpPr txBox="1"/>
            <p:nvPr/>
          </p:nvSpPr>
          <p:spPr>
            <a:xfrm>
              <a:off x="1575811" y="2322784"/>
              <a:ext cx="3040309" cy="246221"/>
            </a:xfrm>
            <a:prstGeom prst="rect">
              <a:avLst/>
            </a:prstGeom>
          </p:spPr>
          <p:txBody>
            <a:bodyPr wrap="square" lIns="0" tIns="0" rIns="0" bIns="0" rtlCol="0" anchor="t">
              <a:spAutoFit/>
            </a:bodyPr>
            <a:lstStyle/>
            <a:p>
              <a:pPr>
                <a:spcBef>
                  <a:spcPct val="0"/>
                </a:spcBef>
              </a:pPr>
              <a:r>
                <a:rPr lang="en-GB" sz="1600" b="1">
                  <a:solidFill>
                    <a:srgbClr val="1C726F"/>
                  </a:solidFill>
                  <a:latin typeface="+mj-lt"/>
                  <a:ea typeface="Barlow Medium"/>
                  <a:cs typeface="Barlow Medium"/>
                  <a:sym typeface="Barlow Medium"/>
                </a:rPr>
                <a:t>Rural Pact events in 2026</a:t>
              </a:r>
            </a:p>
          </p:txBody>
        </p:sp>
      </p:grpSp>
      <p:grpSp>
        <p:nvGrpSpPr>
          <p:cNvPr id="63" name="Group 62">
            <a:extLst>
              <a:ext uri="{FF2B5EF4-FFF2-40B4-BE49-F238E27FC236}">
                <a16:creationId xmlns:a16="http://schemas.microsoft.com/office/drawing/2014/main" id="{16394950-F06C-25C5-8CE9-1E225BF0B0AB}"/>
              </a:ext>
            </a:extLst>
          </p:cNvPr>
          <p:cNvGrpSpPr/>
          <p:nvPr/>
        </p:nvGrpSpPr>
        <p:grpSpPr>
          <a:xfrm>
            <a:off x="977862" y="2922724"/>
            <a:ext cx="4737138" cy="3003393"/>
            <a:chOff x="491579" y="3074665"/>
            <a:chExt cx="4287457" cy="3003393"/>
          </a:xfrm>
        </p:grpSpPr>
        <p:sp>
          <p:nvSpPr>
            <p:cNvPr id="55" name="TextBox 12">
              <a:extLst>
                <a:ext uri="{FF2B5EF4-FFF2-40B4-BE49-F238E27FC236}">
                  <a16:creationId xmlns:a16="http://schemas.microsoft.com/office/drawing/2014/main" id="{EDFF6C82-E6BA-599F-68CA-116EB14B6B86}"/>
                </a:ext>
              </a:extLst>
            </p:cNvPr>
            <p:cNvSpPr txBox="1"/>
            <p:nvPr/>
          </p:nvSpPr>
          <p:spPr>
            <a:xfrm>
              <a:off x="491579" y="3074665"/>
              <a:ext cx="4287457" cy="2031325"/>
            </a:xfrm>
            <a:prstGeom prst="rect">
              <a:avLst/>
            </a:prstGeom>
          </p:spPr>
          <p:txBody>
            <a:bodyPr wrap="square" lIns="0" tIns="0" rIns="0" bIns="0" rtlCol="0" anchor="t">
              <a:spAutoFit/>
            </a:bodyPr>
            <a:lstStyle/>
            <a:p>
              <a:pPr marL="266700">
                <a:spcBef>
                  <a:spcPts val="300"/>
                </a:spcBef>
                <a:spcAft>
                  <a:spcPts val="300"/>
                </a:spcAft>
                <a:buClr>
                  <a:schemeClr val="accent6"/>
                </a:buClr>
              </a:pPr>
              <a:r>
                <a:rPr lang="en-GB" sz="1400" b="1">
                  <a:solidFill>
                    <a:schemeClr val="accent5"/>
                  </a:solidFill>
                  <a:latin typeface="+mj-lt"/>
                  <a:ea typeface="Barlow Semi-Bold"/>
                  <a:cs typeface="Barlow Semi-Bold"/>
                  <a:sym typeface="Barlow Semi-Bold"/>
                </a:rPr>
                <a:t>Good Practice Webinars</a:t>
              </a:r>
              <a:endParaRPr lang="en-GB" sz="1400">
                <a:solidFill>
                  <a:schemeClr val="accent5"/>
                </a:solidFill>
                <a:latin typeface="+mj-lt"/>
                <a:ea typeface="Barlow Semi-Bold"/>
                <a:cs typeface="Barlow Semi-Bold"/>
                <a:sym typeface="Barlow Semi-Bold"/>
              </a:endParaRPr>
            </a:p>
            <a:p>
              <a:pPr marL="552450" indent="-285750">
                <a:spcBef>
                  <a:spcPts val="300"/>
                </a:spcBef>
                <a:spcAft>
                  <a:spcPts val="300"/>
                </a:spcAft>
                <a:buClr>
                  <a:schemeClr val="accent6"/>
                </a:buClr>
                <a:buFont typeface="Leelawadee" panose="020B0502040204020203" pitchFamily="34" charset="-34"/>
                <a:buChar char="&gt;"/>
              </a:pPr>
              <a:r>
                <a:rPr lang="en-GB" sz="1400">
                  <a:solidFill>
                    <a:schemeClr val="accent5"/>
                  </a:solidFill>
                  <a:latin typeface="+mj-lt"/>
                  <a:ea typeface="Barlow Semi-Bold"/>
                  <a:cs typeface="Barlow Semi-Bold"/>
                  <a:sym typeface="Barlow Semi-Bold"/>
                </a:rPr>
                <a:t>Integrated Territorial Investments (ITIs), CLLD and Smart Villages: </a:t>
              </a:r>
              <a:r>
                <a:rPr lang="en-GB" sz="1400" b="1">
                  <a:solidFill>
                    <a:srgbClr val="F7B44B"/>
                  </a:solidFill>
                  <a:latin typeface="+mj-lt"/>
                  <a:ea typeface="Barlow Semi-Bold"/>
                  <a:cs typeface="Barlow Semi-Bold"/>
                  <a:sym typeface="Barlow Semi-Bold"/>
                </a:rPr>
                <a:t>22 Apr 2026</a:t>
              </a:r>
            </a:p>
            <a:p>
              <a:pPr marL="552450" indent="-285750">
                <a:spcBef>
                  <a:spcPts val="300"/>
                </a:spcBef>
                <a:spcAft>
                  <a:spcPts val="300"/>
                </a:spcAft>
                <a:buClr>
                  <a:schemeClr val="accent6"/>
                </a:buClr>
                <a:buFont typeface="Leelawadee" panose="020B0502040204020203" pitchFamily="34" charset="-34"/>
                <a:buChar char="&gt;"/>
              </a:pPr>
              <a:r>
                <a:rPr lang="en-GB" sz="1400">
                  <a:solidFill>
                    <a:schemeClr val="accent5"/>
                  </a:solidFill>
                  <a:latin typeface="+mj-lt"/>
                  <a:ea typeface="Barlow Semi-Bold"/>
                  <a:cs typeface="Barlow Semi-Bold"/>
                  <a:sym typeface="Barlow Semi-Bold"/>
                </a:rPr>
                <a:t>Generational renewal in rural businesses: Empowering youth, supporting elders: </a:t>
              </a:r>
              <a:r>
                <a:rPr lang="en-GB" sz="1400" b="1">
                  <a:solidFill>
                    <a:srgbClr val="F7B44B"/>
                  </a:solidFill>
                  <a:latin typeface="+mj-lt"/>
                  <a:ea typeface="Barlow Semi-Bold"/>
                  <a:cs typeface="Barlow Semi-Bold"/>
                  <a:sym typeface="Barlow Semi-Bold"/>
                </a:rPr>
                <a:t>10 Jun 2026</a:t>
              </a:r>
            </a:p>
            <a:p>
              <a:pPr marL="552450" indent="-285750">
                <a:spcBef>
                  <a:spcPts val="300"/>
                </a:spcBef>
                <a:spcAft>
                  <a:spcPts val="300"/>
                </a:spcAft>
                <a:buClr>
                  <a:schemeClr val="accent6"/>
                </a:buClr>
                <a:buFont typeface="Leelawadee" panose="020B0502040204020203" pitchFamily="34" charset="-34"/>
                <a:buChar char="&gt;"/>
              </a:pPr>
              <a:r>
                <a:rPr lang="en-GB" sz="1400">
                  <a:solidFill>
                    <a:schemeClr val="accent5"/>
                  </a:solidFill>
                  <a:latin typeface="+mj-lt"/>
                  <a:ea typeface="Barlow Semi-Bold"/>
                  <a:cs typeface="Barlow Semi-Bold"/>
                  <a:sym typeface="Barlow Semi-Bold"/>
                </a:rPr>
                <a:t>Unlocking rural competitiveness: </a:t>
              </a:r>
              <a:r>
                <a:rPr lang="en-GB" sz="1400" b="1">
                  <a:solidFill>
                    <a:srgbClr val="F7B44B"/>
                  </a:solidFill>
                  <a:latin typeface="+mj-lt"/>
                  <a:ea typeface="Barlow Semi-Bold"/>
                  <a:cs typeface="Barlow Semi-Bold"/>
                  <a:sym typeface="Barlow Semi-Bold"/>
                </a:rPr>
                <a:t>24 Sep 2026</a:t>
              </a:r>
            </a:p>
            <a:p>
              <a:pPr marL="552450" indent="-285750">
                <a:spcBef>
                  <a:spcPts val="300"/>
                </a:spcBef>
                <a:spcAft>
                  <a:spcPts val="300"/>
                </a:spcAft>
                <a:buClr>
                  <a:schemeClr val="accent6"/>
                </a:buClr>
                <a:buFont typeface="Leelawadee" panose="020B0502040204020203" pitchFamily="34" charset="-34"/>
                <a:buChar char="&gt;"/>
              </a:pPr>
              <a:r>
                <a:rPr lang="en-GB" sz="1400">
                  <a:solidFill>
                    <a:schemeClr val="accent5"/>
                  </a:solidFill>
                  <a:latin typeface="+mj-lt"/>
                  <a:ea typeface="Barlow Semi-Bold"/>
                  <a:cs typeface="Barlow Semi-Bold"/>
                  <a:sym typeface="Barlow Semi-Bold"/>
                </a:rPr>
                <a:t>Rural resilience in a changing world: responding to climate, conflict and disinformation: </a:t>
              </a:r>
              <a:r>
                <a:rPr lang="en-GB" sz="1400" b="1">
                  <a:solidFill>
                    <a:srgbClr val="F7B44B"/>
                  </a:solidFill>
                  <a:latin typeface="+mj-lt"/>
                  <a:ea typeface="Barlow Semi-Bold"/>
                  <a:cs typeface="Barlow Semi-Bold"/>
                  <a:sym typeface="Barlow Semi-Bold"/>
                </a:rPr>
                <a:t>date tbc</a:t>
              </a:r>
            </a:p>
          </p:txBody>
        </p:sp>
        <p:sp>
          <p:nvSpPr>
            <p:cNvPr id="56" name="TextBox 12">
              <a:extLst>
                <a:ext uri="{FF2B5EF4-FFF2-40B4-BE49-F238E27FC236}">
                  <a16:creationId xmlns:a16="http://schemas.microsoft.com/office/drawing/2014/main" id="{66B7CC9C-ADFB-7B6E-03B1-1050C8DFE4DB}"/>
                </a:ext>
              </a:extLst>
            </p:cNvPr>
            <p:cNvSpPr txBox="1"/>
            <p:nvPr/>
          </p:nvSpPr>
          <p:spPr>
            <a:xfrm>
              <a:off x="491579" y="5354783"/>
              <a:ext cx="3842428" cy="723275"/>
            </a:xfrm>
            <a:prstGeom prst="rect">
              <a:avLst/>
            </a:prstGeom>
          </p:spPr>
          <p:txBody>
            <a:bodyPr wrap="square" lIns="0" tIns="0" rIns="0" bIns="0" rtlCol="0" anchor="t">
              <a:spAutoFit/>
            </a:bodyPr>
            <a:lstStyle/>
            <a:p>
              <a:pPr marL="266700">
                <a:spcBef>
                  <a:spcPts val="300"/>
                </a:spcBef>
                <a:spcAft>
                  <a:spcPts val="300"/>
                </a:spcAft>
                <a:buClr>
                  <a:schemeClr val="accent6"/>
                </a:buClr>
              </a:pPr>
              <a:r>
                <a:rPr lang="en-GB" sz="1400" b="1">
                  <a:solidFill>
                    <a:schemeClr val="accent5"/>
                  </a:solidFill>
                  <a:latin typeface="+mj-lt"/>
                  <a:ea typeface="Barlow Semi-Bold"/>
                  <a:cs typeface="Barlow Semi-Bold"/>
                  <a:sym typeface="Barlow Semi-Bold"/>
                </a:rPr>
                <a:t>Policy Lab</a:t>
              </a:r>
              <a:endParaRPr lang="en-GB" sz="1400">
                <a:solidFill>
                  <a:schemeClr val="accent5"/>
                </a:solidFill>
                <a:ea typeface="Barlow Semi-Bold"/>
                <a:cs typeface="Barlow Semi-Bold"/>
                <a:sym typeface="Barlow Semi-Bold"/>
              </a:endParaRPr>
            </a:p>
            <a:p>
              <a:pPr marL="552450" indent="-285750">
                <a:spcBef>
                  <a:spcPts val="300"/>
                </a:spcBef>
                <a:spcAft>
                  <a:spcPts val="300"/>
                </a:spcAft>
                <a:buClr>
                  <a:schemeClr val="accent6"/>
                </a:buClr>
                <a:buFont typeface="Leelawadee" panose="020B0502040204020203" pitchFamily="34" charset="-34"/>
                <a:buChar char="&gt;"/>
              </a:pPr>
              <a:r>
                <a:rPr lang="en-GB" sz="1400">
                  <a:solidFill>
                    <a:srgbClr val="1C726F"/>
                  </a:solidFill>
                  <a:cs typeface="Arial"/>
                </a:rPr>
                <a:t>Anchoring rural areas in the National and Regional Partnership Plans: </a:t>
              </a:r>
              <a:r>
                <a:rPr lang="en-GB" sz="1400" b="1">
                  <a:solidFill>
                    <a:srgbClr val="F7B44B"/>
                  </a:solidFill>
                  <a:cs typeface="Arial"/>
                </a:rPr>
                <a:t>3 June 2026</a:t>
              </a:r>
            </a:p>
          </p:txBody>
        </p:sp>
      </p:grpSp>
    </p:spTree>
    <p:extLst>
      <p:ext uri="{BB962C8B-B14F-4D97-AF65-F5344CB8AC3E}">
        <p14:creationId xmlns:p14="http://schemas.microsoft.com/office/powerpoint/2010/main" val="2777964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BB7FE-11FD-7D02-94BE-641610075D18}"/>
            </a:ext>
          </a:extLst>
        </p:cNvPr>
        <p:cNvGrpSpPr/>
        <p:nvPr/>
      </p:nvGrpSpPr>
      <p:grpSpPr>
        <a:xfrm>
          <a:off x="0" y="0"/>
          <a:ext cx="0" cy="0"/>
          <a:chOff x="0" y="0"/>
          <a:chExt cx="0" cy="0"/>
        </a:xfrm>
      </p:grpSpPr>
      <p:grpSp>
        <p:nvGrpSpPr>
          <p:cNvPr id="29" name="Group 28">
            <a:extLst>
              <a:ext uri="{FF2B5EF4-FFF2-40B4-BE49-F238E27FC236}">
                <a16:creationId xmlns:a16="http://schemas.microsoft.com/office/drawing/2014/main" id="{0FE771FB-76FC-0A9F-3471-465B9230AC22}"/>
              </a:ext>
            </a:extLst>
          </p:cNvPr>
          <p:cNvGrpSpPr/>
          <p:nvPr/>
        </p:nvGrpSpPr>
        <p:grpSpPr>
          <a:xfrm>
            <a:off x="949038" y="1357917"/>
            <a:ext cx="547531" cy="547531"/>
            <a:chOff x="621696" y="1726170"/>
            <a:chExt cx="547531" cy="547531"/>
          </a:xfrm>
        </p:grpSpPr>
        <p:sp>
          <p:nvSpPr>
            <p:cNvPr id="164" name="Oval 163">
              <a:extLst>
                <a:ext uri="{FF2B5EF4-FFF2-40B4-BE49-F238E27FC236}">
                  <a16:creationId xmlns:a16="http://schemas.microsoft.com/office/drawing/2014/main" id="{233FEB7E-7286-22AF-A201-C23B9E826DEF}"/>
                </a:ext>
              </a:extLst>
            </p:cNvPr>
            <p:cNvSpPr>
              <a:spLocks noChangeAspect="1"/>
            </p:cNvSpPr>
            <p:nvPr/>
          </p:nvSpPr>
          <p:spPr>
            <a:xfrm>
              <a:off x="621696" y="1726170"/>
              <a:ext cx="547531" cy="547531"/>
            </a:xfrm>
            <a:prstGeom prst="ellipse">
              <a:avLst/>
            </a:prstGeom>
            <a:solidFill>
              <a:srgbClr val="FEFAEC"/>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76" name="Group 175">
              <a:extLst>
                <a:ext uri="{FF2B5EF4-FFF2-40B4-BE49-F238E27FC236}">
                  <a16:creationId xmlns:a16="http://schemas.microsoft.com/office/drawing/2014/main" id="{9AAF1B54-012B-77D7-B63B-E49241F09B14}"/>
                </a:ext>
              </a:extLst>
            </p:cNvPr>
            <p:cNvGrpSpPr/>
            <p:nvPr/>
          </p:nvGrpSpPr>
          <p:grpSpPr>
            <a:xfrm>
              <a:off x="714906" y="1812123"/>
              <a:ext cx="361110" cy="348108"/>
              <a:chOff x="4968911" y="5103971"/>
              <a:chExt cx="361110" cy="348108"/>
            </a:xfrm>
          </p:grpSpPr>
          <p:grpSp>
            <p:nvGrpSpPr>
              <p:cNvPr id="174" name="Group 173">
                <a:extLst>
                  <a:ext uri="{FF2B5EF4-FFF2-40B4-BE49-F238E27FC236}">
                    <a16:creationId xmlns:a16="http://schemas.microsoft.com/office/drawing/2014/main" id="{563D3E6E-EE1E-0B02-BD33-93714A21E4C6}"/>
                  </a:ext>
                </a:extLst>
              </p:cNvPr>
              <p:cNvGrpSpPr/>
              <p:nvPr/>
            </p:nvGrpSpPr>
            <p:grpSpPr>
              <a:xfrm>
                <a:off x="4968911" y="5103971"/>
                <a:ext cx="361110" cy="348108"/>
                <a:chOff x="4968911" y="5103971"/>
                <a:chExt cx="361110" cy="348108"/>
              </a:xfrm>
            </p:grpSpPr>
            <p:sp>
              <p:nvSpPr>
                <p:cNvPr id="167" name="Free-form: Shape 166">
                  <a:extLst>
                    <a:ext uri="{FF2B5EF4-FFF2-40B4-BE49-F238E27FC236}">
                      <a16:creationId xmlns:a16="http://schemas.microsoft.com/office/drawing/2014/main" id="{2D6E664F-8BA1-4BEB-76E5-3302688677B7}"/>
                    </a:ext>
                  </a:extLst>
                </p:cNvPr>
                <p:cNvSpPr/>
                <p:nvPr/>
              </p:nvSpPr>
              <p:spPr>
                <a:xfrm>
                  <a:off x="5101479" y="5175378"/>
                  <a:ext cx="123417" cy="17852"/>
                </a:xfrm>
                <a:custGeom>
                  <a:avLst/>
                  <a:gdLst>
                    <a:gd name="connsiteX0" fmla="*/ 0 w 257175"/>
                    <a:gd name="connsiteY0" fmla="*/ 0 h 38100"/>
                    <a:gd name="connsiteX1" fmla="*/ 257175 w 257175"/>
                    <a:gd name="connsiteY1" fmla="*/ 0 h 38100"/>
                    <a:gd name="connsiteX2" fmla="*/ 257175 w 257175"/>
                    <a:gd name="connsiteY2" fmla="*/ 38100 h 38100"/>
                    <a:gd name="connsiteX3" fmla="*/ 0 w 2571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7175" h="38100">
                      <a:moveTo>
                        <a:pt x="0" y="0"/>
                      </a:moveTo>
                      <a:lnTo>
                        <a:pt x="257175" y="0"/>
                      </a:lnTo>
                      <a:lnTo>
                        <a:pt x="25717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2E3A9135-88AC-60ED-A75A-0CC01BA77E6A}"/>
                    </a:ext>
                  </a:extLst>
                </p:cNvPr>
                <p:cNvSpPr/>
                <p:nvPr/>
              </p:nvSpPr>
              <p:spPr>
                <a:xfrm>
                  <a:off x="5101479" y="5242322"/>
                  <a:ext cx="77707" cy="17852"/>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8178FA0-D195-62A3-9089-C7D2B53295CD}"/>
                    </a:ext>
                  </a:extLst>
                </p:cNvPr>
                <p:cNvSpPr/>
                <p:nvPr/>
              </p:nvSpPr>
              <p:spPr>
                <a:xfrm>
                  <a:off x="5101479" y="5286951"/>
                  <a:ext cx="77707" cy="17852"/>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584E90EA-423D-C45C-7840-56E3E3E595D9}"/>
                    </a:ext>
                  </a:extLst>
                </p:cNvPr>
                <p:cNvSpPr/>
                <p:nvPr/>
              </p:nvSpPr>
              <p:spPr>
                <a:xfrm>
                  <a:off x="5202042" y="5286951"/>
                  <a:ext cx="22855" cy="17852"/>
                </a:xfrm>
                <a:custGeom>
                  <a:avLst/>
                  <a:gdLst>
                    <a:gd name="connsiteX0" fmla="*/ 0 w 47625"/>
                    <a:gd name="connsiteY0" fmla="*/ 0 h 38100"/>
                    <a:gd name="connsiteX1" fmla="*/ 47625 w 47625"/>
                    <a:gd name="connsiteY1" fmla="*/ 0 h 38100"/>
                    <a:gd name="connsiteX2" fmla="*/ 47625 w 47625"/>
                    <a:gd name="connsiteY2" fmla="*/ 38100 h 38100"/>
                    <a:gd name="connsiteX3" fmla="*/ 0 w 476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7625" h="38100">
                      <a:moveTo>
                        <a:pt x="0" y="0"/>
                      </a:moveTo>
                      <a:lnTo>
                        <a:pt x="47625" y="0"/>
                      </a:lnTo>
                      <a:lnTo>
                        <a:pt x="476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EA945862-563D-1534-A156-186E94D58BAF}"/>
                    </a:ext>
                  </a:extLst>
                </p:cNvPr>
                <p:cNvSpPr/>
                <p:nvPr/>
              </p:nvSpPr>
              <p:spPr>
                <a:xfrm>
                  <a:off x="5101479" y="5331580"/>
                  <a:ext cx="77707" cy="17852"/>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0DF50EAE-C458-68E1-0D25-913F1483E449}"/>
                    </a:ext>
                  </a:extLst>
                </p:cNvPr>
                <p:cNvSpPr/>
                <p:nvPr/>
              </p:nvSpPr>
              <p:spPr>
                <a:xfrm>
                  <a:off x="5202042" y="5331580"/>
                  <a:ext cx="22855" cy="17852"/>
                </a:xfrm>
                <a:custGeom>
                  <a:avLst/>
                  <a:gdLst>
                    <a:gd name="connsiteX0" fmla="*/ 0 w 47625"/>
                    <a:gd name="connsiteY0" fmla="*/ 0 h 38100"/>
                    <a:gd name="connsiteX1" fmla="*/ 47625 w 47625"/>
                    <a:gd name="connsiteY1" fmla="*/ 0 h 38100"/>
                    <a:gd name="connsiteX2" fmla="*/ 47625 w 47625"/>
                    <a:gd name="connsiteY2" fmla="*/ 38100 h 38100"/>
                    <a:gd name="connsiteX3" fmla="*/ 0 w 476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7625" h="38100">
                      <a:moveTo>
                        <a:pt x="0" y="0"/>
                      </a:moveTo>
                      <a:lnTo>
                        <a:pt x="47625" y="0"/>
                      </a:lnTo>
                      <a:lnTo>
                        <a:pt x="476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73" name="Free-form: Shape 172">
                  <a:extLst>
                    <a:ext uri="{FF2B5EF4-FFF2-40B4-BE49-F238E27FC236}">
                      <a16:creationId xmlns:a16="http://schemas.microsoft.com/office/drawing/2014/main" id="{75533B33-8D56-745F-9298-12C7244104FD}"/>
                    </a:ext>
                  </a:extLst>
                </p:cNvPr>
                <p:cNvSpPr/>
                <p:nvPr/>
              </p:nvSpPr>
              <p:spPr>
                <a:xfrm>
                  <a:off x="4968911" y="5103971"/>
                  <a:ext cx="361110" cy="348108"/>
                </a:xfrm>
                <a:custGeom>
                  <a:avLst/>
                  <a:gdLst>
                    <a:gd name="connsiteX0" fmla="*/ 657225 w 752475"/>
                    <a:gd name="connsiteY0" fmla="*/ 609600 h 742950"/>
                    <a:gd name="connsiteX1" fmla="*/ 657225 w 752475"/>
                    <a:gd name="connsiteY1" fmla="*/ 104775 h 742950"/>
                    <a:gd name="connsiteX2" fmla="*/ 552450 w 752475"/>
                    <a:gd name="connsiteY2" fmla="*/ 0 h 742950"/>
                    <a:gd name="connsiteX3" fmla="*/ 104775 w 752475"/>
                    <a:gd name="connsiteY3" fmla="*/ 0 h 742950"/>
                    <a:gd name="connsiteX4" fmla="*/ 0 w 752475"/>
                    <a:gd name="connsiteY4" fmla="*/ 104775 h 742950"/>
                    <a:gd name="connsiteX5" fmla="*/ 0 w 752475"/>
                    <a:gd name="connsiteY5" fmla="*/ 266700 h 742950"/>
                    <a:gd name="connsiteX6" fmla="*/ 152400 w 752475"/>
                    <a:gd name="connsiteY6" fmla="*/ 266700 h 742950"/>
                    <a:gd name="connsiteX7" fmla="*/ 152400 w 752475"/>
                    <a:gd name="connsiteY7" fmla="*/ 609600 h 742950"/>
                    <a:gd name="connsiteX8" fmla="*/ 57150 w 752475"/>
                    <a:gd name="connsiteY8" fmla="*/ 609600 h 742950"/>
                    <a:gd name="connsiteX9" fmla="*/ 57150 w 752475"/>
                    <a:gd name="connsiteY9" fmla="*/ 742950 h 742950"/>
                    <a:gd name="connsiteX10" fmla="*/ 752475 w 752475"/>
                    <a:gd name="connsiteY10" fmla="*/ 742950 h 742950"/>
                    <a:gd name="connsiteX11" fmla="*/ 752475 w 752475"/>
                    <a:gd name="connsiteY11" fmla="*/ 609600 h 742950"/>
                    <a:gd name="connsiteX12" fmla="*/ 552450 w 752475"/>
                    <a:gd name="connsiteY12" fmla="*/ 57150 h 742950"/>
                    <a:gd name="connsiteX13" fmla="*/ 600075 w 752475"/>
                    <a:gd name="connsiteY13" fmla="*/ 104775 h 742950"/>
                    <a:gd name="connsiteX14" fmla="*/ 600075 w 752475"/>
                    <a:gd name="connsiteY14" fmla="*/ 657225 h 742950"/>
                    <a:gd name="connsiteX15" fmla="*/ 209550 w 752475"/>
                    <a:gd name="connsiteY15" fmla="*/ 657225 h 742950"/>
                    <a:gd name="connsiteX16" fmla="*/ 209550 w 752475"/>
                    <a:gd name="connsiteY16" fmla="*/ 104775 h 742950"/>
                    <a:gd name="connsiteX17" fmla="*/ 198120 w 752475"/>
                    <a:gd name="connsiteY17" fmla="*/ 57150 h 742950"/>
                    <a:gd name="connsiteX18" fmla="*/ 57150 w 752475"/>
                    <a:gd name="connsiteY18" fmla="*/ 209550 h 742950"/>
                    <a:gd name="connsiteX19" fmla="*/ 57150 w 752475"/>
                    <a:gd name="connsiteY19" fmla="*/ 104775 h 742950"/>
                    <a:gd name="connsiteX20" fmla="*/ 104775 w 752475"/>
                    <a:gd name="connsiteY20" fmla="*/ 57150 h 742950"/>
                    <a:gd name="connsiteX21" fmla="*/ 152400 w 752475"/>
                    <a:gd name="connsiteY21" fmla="*/ 104775 h 742950"/>
                    <a:gd name="connsiteX22" fmla="*/ 152400 w 752475"/>
                    <a:gd name="connsiteY22" fmla="*/ 20955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2475" h="742950">
                      <a:moveTo>
                        <a:pt x="657225" y="609600"/>
                      </a:moveTo>
                      <a:lnTo>
                        <a:pt x="657225" y="104775"/>
                      </a:lnTo>
                      <a:cubicBezTo>
                        <a:pt x="657156" y="46937"/>
                        <a:pt x="610288" y="68"/>
                        <a:pt x="552450" y="0"/>
                      </a:cubicBezTo>
                      <a:lnTo>
                        <a:pt x="104775" y="0"/>
                      </a:lnTo>
                      <a:cubicBezTo>
                        <a:pt x="46937" y="68"/>
                        <a:pt x="68" y="46937"/>
                        <a:pt x="0" y="104775"/>
                      </a:cubicBezTo>
                      <a:lnTo>
                        <a:pt x="0" y="266700"/>
                      </a:lnTo>
                      <a:lnTo>
                        <a:pt x="152400" y="266700"/>
                      </a:lnTo>
                      <a:lnTo>
                        <a:pt x="152400" y="609600"/>
                      </a:lnTo>
                      <a:lnTo>
                        <a:pt x="57150" y="609600"/>
                      </a:lnTo>
                      <a:lnTo>
                        <a:pt x="57150" y="742950"/>
                      </a:lnTo>
                      <a:lnTo>
                        <a:pt x="752475" y="742950"/>
                      </a:lnTo>
                      <a:lnTo>
                        <a:pt x="752475" y="609600"/>
                      </a:lnTo>
                      <a:close/>
                      <a:moveTo>
                        <a:pt x="552450" y="57150"/>
                      </a:moveTo>
                      <a:cubicBezTo>
                        <a:pt x="578740" y="57181"/>
                        <a:pt x="600044" y="78485"/>
                        <a:pt x="600075" y="104775"/>
                      </a:cubicBezTo>
                      <a:lnTo>
                        <a:pt x="600075" y="657225"/>
                      </a:lnTo>
                      <a:lnTo>
                        <a:pt x="209550" y="657225"/>
                      </a:lnTo>
                      <a:lnTo>
                        <a:pt x="209550" y="104775"/>
                      </a:lnTo>
                      <a:cubicBezTo>
                        <a:pt x="209575" y="88218"/>
                        <a:pt x="205656" y="71893"/>
                        <a:pt x="198120" y="57150"/>
                      </a:cubicBezTo>
                      <a:close/>
                      <a:moveTo>
                        <a:pt x="57150" y="209550"/>
                      </a:moveTo>
                      <a:lnTo>
                        <a:pt x="57150" y="104775"/>
                      </a:lnTo>
                      <a:cubicBezTo>
                        <a:pt x="57150" y="78473"/>
                        <a:pt x="78473" y="57150"/>
                        <a:pt x="104775" y="57150"/>
                      </a:cubicBezTo>
                      <a:cubicBezTo>
                        <a:pt x="131077" y="57150"/>
                        <a:pt x="152400" y="78473"/>
                        <a:pt x="152400" y="104775"/>
                      </a:cubicBezTo>
                      <a:lnTo>
                        <a:pt x="152400" y="209550"/>
                      </a:lnTo>
                      <a:close/>
                    </a:path>
                  </a:pathLst>
                </a:custGeom>
                <a:solidFill>
                  <a:srgbClr val="1C726F"/>
                </a:solidFill>
                <a:ln w="9525" cap="flat">
                  <a:noFill/>
                  <a:prstDash val="solid"/>
                  <a:miter/>
                </a:ln>
              </p:spPr>
              <p:txBody>
                <a:bodyPr rtlCol="0" anchor="ctr"/>
                <a:lstStyle/>
                <a:p>
                  <a:endParaRPr lang="en-GB"/>
                </a:p>
              </p:txBody>
            </p:sp>
          </p:grpSp>
          <p:sp>
            <p:nvSpPr>
              <p:cNvPr id="175" name="Free-form: Shape 174">
                <a:extLst>
                  <a:ext uri="{FF2B5EF4-FFF2-40B4-BE49-F238E27FC236}">
                    <a16:creationId xmlns:a16="http://schemas.microsoft.com/office/drawing/2014/main" id="{D77FB81E-1716-E4B9-01FC-92D7F38B28A0}"/>
                  </a:ext>
                </a:extLst>
              </p:cNvPr>
              <p:cNvSpPr/>
              <p:nvPr/>
            </p:nvSpPr>
            <p:spPr>
              <a:xfrm>
                <a:off x="5202042" y="5241696"/>
                <a:ext cx="22855" cy="17852"/>
              </a:xfrm>
              <a:custGeom>
                <a:avLst/>
                <a:gdLst>
                  <a:gd name="connsiteX0" fmla="*/ 0 w 47625"/>
                  <a:gd name="connsiteY0" fmla="*/ 0 h 38100"/>
                  <a:gd name="connsiteX1" fmla="*/ 47625 w 47625"/>
                  <a:gd name="connsiteY1" fmla="*/ 0 h 38100"/>
                  <a:gd name="connsiteX2" fmla="*/ 47625 w 47625"/>
                  <a:gd name="connsiteY2" fmla="*/ 38100 h 38100"/>
                  <a:gd name="connsiteX3" fmla="*/ 0 w 476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7625" h="38100">
                    <a:moveTo>
                      <a:pt x="0" y="0"/>
                    </a:moveTo>
                    <a:lnTo>
                      <a:pt x="47625" y="0"/>
                    </a:lnTo>
                    <a:lnTo>
                      <a:pt x="47625" y="38100"/>
                    </a:lnTo>
                    <a:lnTo>
                      <a:pt x="0" y="38100"/>
                    </a:lnTo>
                    <a:close/>
                  </a:path>
                </a:pathLst>
              </a:custGeom>
              <a:solidFill>
                <a:srgbClr val="1C726F"/>
              </a:solidFill>
              <a:ln w="9525" cap="flat">
                <a:noFill/>
                <a:prstDash val="solid"/>
                <a:miter/>
              </a:ln>
            </p:spPr>
            <p:txBody>
              <a:bodyPr rtlCol="0" anchor="ctr"/>
              <a:lstStyle/>
              <a:p>
                <a:endParaRPr lang="en-GB"/>
              </a:p>
            </p:txBody>
          </p:sp>
        </p:grpSp>
      </p:grpSp>
      <p:sp>
        <p:nvSpPr>
          <p:cNvPr id="39" name="Freeform 23">
            <a:extLst>
              <a:ext uri="{FF2B5EF4-FFF2-40B4-BE49-F238E27FC236}">
                <a16:creationId xmlns:a16="http://schemas.microsoft.com/office/drawing/2014/main" id="{10CEDAC4-29C1-B8A5-FE58-61D342AD465F}"/>
              </a:ext>
            </a:extLst>
          </p:cNvPr>
          <p:cNvSpPr>
            <a:spLocks noChangeAspect="1"/>
          </p:cNvSpPr>
          <p:nvPr/>
        </p:nvSpPr>
        <p:spPr>
          <a:xfrm>
            <a:off x="6456246" y="3577460"/>
            <a:ext cx="558055" cy="537826"/>
          </a:xfrm>
          <a:custGeom>
            <a:avLst/>
            <a:gdLst/>
            <a:ahLst/>
            <a:cxnLst/>
            <a:rect l="l" t="t" r="r" b="b"/>
            <a:pathLst>
              <a:path w="1143191" h="1101751">
                <a:moveTo>
                  <a:pt x="0" y="0"/>
                </a:moveTo>
                <a:lnTo>
                  <a:pt x="1143191" y="0"/>
                </a:lnTo>
                <a:lnTo>
                  <a:pt x="1143191" y="1101750"/>
                </a:lnTo>
                <a:lnTo>
                  <a:pt x="0" y="110175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latin typeface="+mj-lt"/>
            </a:endParaRPr>
          </a:p>
        </p:txBody>
      </p:sp>
      <p:sp>
        <p:nvSpPr>
          <p:cNvPr id="40" name="Freeform 24">
            <a:extLst>
              <a:ext uri="{FF2B5EF4-FFF2-40B4-BE49-F238E27FC236}">
                <a16:creationId xmlns:a16="http://schemas.microsoft.com/office/drawing/2014/main" id="{1099FA42-1BF8-BBB4-9FA4-D49A0F490570}"/>
              </a:ext>
            </a:extLst>
          </p:cNvPr>
          <p:cNvSpPr>
            <a:spLocks noChangeAspect="1"/>
          </p:cNvSpPr>
          <p:nvPr/>
        </p:nvSpPr>
        <p:spPr>
          <a:xfrm>
            <a:off x="2588364" y="2679712"/>
            <a:ext cx="537827" cy="537827"/>
          </a:xfrm>
          <a:custGeom>
            <a:avLst/>
            <a:gdLst/>
            <a:ahLst/>
            <a:cxnLst/>
            <a:rect l="l" t="t" r="r" b="b"/>
            <a:pathLst>
              <a:path w="1101751" h="1101751">
                <a:moveTo>
                  <a:pt x="0" y="0"/>
                </a:moveTo>
                <a:lnTo>
                  <a:pt x="1101751" y="0"/>
                </a:lnTo>
                <a:lnTo>
                  <a:pt x="1101751" y="1101751"/>
                </a:lnTo>
                <a:lnTo>
                  <a:pt x="0" y="110175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latin typeface="+mj-lt"/>
            </a:endParaRPr>
          </a:p>
        </p:txBody>
      </p:sp>
      <p:sp>
        <p:nvSpPr>
          <p:cNvPr id="11" name="TextBox 12">
            <a:extLst>
              <a:ext uri="{FF2B5EF4-FFF2-40B4-BE49-F238E27FC236}">
                <a16:creationId xmlns:a16="http://schemas.microsoft.com/office/drawing/2014/main" id="{A0C5D8AE-6D88-88B7-7D61-CEA7DC3CB96D}"/>
              </a:ext>
            </a:extLst>
          </p:cNvPr>
          <p:cNvSpPr txBox="1"/>
          <p:nvPr/>
        </p:nvSpPr>
        <p:spPr>
          <a:xfrm>
            <a:off x="1042248" y="2735008"/>
            <a:ext cx="3782713" cy="492443"/>
          </a:xfrm>
          <a:prstGeom prst="rect">
            <a:avLst/>
          </a:prstGeom>
        </p:spPr>
        <p:txBody>
          <a:bodyPr wrap="square" lIns="0" tIns="0" rIns="0" bIns="0" rtlCol="0" anchor="t">
            <a:spAutoFit/>
          </a:bodyPr>
          <a:lstStyle/>
          <a:p>
            <a:pPr marL="285750" indent="-285750">
              <a:spcBef>
                <a:spcPts val="300"/>
              </a:spcBef>
              <a:spcAft>
                <a:spcPts val="300"/>
              </a:spcAft>
              <a:buClr>
                <a:srgbClr val="F7B44B"/>
              </a:buClr>
              <a:buFont typeface="Leelawadee" panose="020B0502040204020203" pitchFamily="34" charset="-34"/>
              <a:buChar char="&gt;"/>
            </a:pPr>
            <a:r>
              <a:rPr lang="en-US" sz="1600" b="1">
                <a:solidFill>
                  <a:schemeClr val="accent5"/>
                </a:solidFill>
                <a:latin typeface="+mj-lt"/>
                <a:ea typeface="Barlow Semi-Bold"/>
                <a:cs typeface="Barlow Semi-Bold"/>
                <a:sym typeface="Barlow Semi-Bold"/>
              </a:rPr>
              <a:t>Types</a:t>
            </a:r>
            <a:r>
              <a:rPr lang="en-US" sz="1600">
                <a:solidFill>
                  <a:schemeClr val="accent5"/>
                </a:solidFill>
                <a:latin typeface="+mj-lt"/>
                <a:ea typeface="Barlow Semi-Bold"/>
                <a:cs typeface="Barlow Semi-Bold"/>
                <a:sym typeface="Barlow Semi-Bold"/>
              </a:rPr>
              <a:t>: projects; methodologies; case studies; policy; tools</a:t>
            </a:r>
          </a:p>
        </p:txBody>
      </p:sp>
      <p:grpSp>
        <p:nvGrpSpPr>
          <p:cNvPr id="34" name="Group 33">
            <a:extLst>
              <a:ext uri="{FF2B5EF4-FFF2-40B4-BE49-F238E27FC236}">
                <a16:creationId xmlns:a16="http://schemas.microsoft.com/office/drawing/2014/main" id="{16909C5C-8453-1842-862A-47ACAB81BA95}"/>
              </a:ext>
            </a:extLst>
          </p:cNvPr>
          <p:cNvGrpSpPr/>
          <p:nvPr/>
        </p:nvGrpSpPr>
        <p:grpSpPr>
          <a:xfrm>
            <a:off x="1067698" y="6112791"/>
            <a:ext cx="4356704" cy="331696"/>
            <a:chOff x="838200" y="6148403"/>
            <a:chExt cx="4356704" cy="331696"/>
          </a:xfrm>
        </p:grpSpPr>
        <p:sp>
          <p:nvSpPr>
            <p:cNvPr id="10" name="TextBox 9">
              <a:extLst>
                <a:ext uri="{FF2B5EF4-FFF2-40B4-BE49-F238E27FC236}">
                  <a16:creationId xmlns:a16="http://schemas.microsoft.com/office/drawing/2014/main" id="{EDBF4027-E6C3-CD91-11D0-FC92CFA91DB2}"/>
                </a:ext>
              </a:extLst>
            </p:cNvPr>
            <p:cNvSpPr txBox="1"/>
            <p:nvPr/>
          </p:nvSpPr>
          <p:spPr>
            <a:xfrm>
              <a:off x="1169896" y="6168057"/>
              <a:ext cx="4025008" cy="253916"/>
            </a:xfrm>
            <a:prstGeom prst="rect">
              <a:avLst/>
            </a:prstGeom>
            <a:noFill/>
          </p:spPr>
          <p:txBody>
            <a:bodyPr wrap="square">
              <a:spAutoFit/>
            </a:bodyPr>
            <a:lstStyle/>
            <a:p>
              <a:r>
                <a:rPr lang="en-GB" sz="1050">
                  <a:hlinkClick r:id="rId5"/>
                </a:rPr>
                <a:t>https://ruralpact.rural-vision.europa.eu/good-practice/search_en</a:t>
              </a:r>
              <a:r>
                <a:rPr lang="en-GB" sz="1050"/>
                <a:t> </a:t>
              </a:r>
            </a:p>
          </p:txBody>
        </p:sp>
        <p:pic>
          <p:nvPicPr>
            <p:cNvPr id="15" name="Graphic 14" descr="World outline">
              <a:extLst>
                <a:ext uri="{FF2B5EF4-FFF2-40B4-BE49-F238E27FC236}">
                  <a16:creationId xmlns:a16="http://schemas.microsoft.com/office/drawing/2014/main" id="{82E7508F-A7FA-3BE4-F7A9-E9FCAA5D857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38200" y="6148403"/>
              <a:ext cx="331696" cy="331696"/>
            </a:xfrm>
            <a:prstGeom prst="rect">
              <a:avLst/>
            </a:prstGeom>
          </p:spPr>
        </p:pic>
      </p:grpSp>
      <p:sp>
        <p:nvSpPr>
          <p:cNvPr id="4" name="Title 1">
            <a:extLst>
              <a:ext uri="{FF2B5EF4-FFF2-40B4-BE49-F238E27FC236}">
                <a16:creationId xmlns:a16="http://schemas.microsoft.com/office/drawing/2014/main" id="{49A794ED-12AA-7560-90E2-9CB5517F3CD2}"/>
              </a:ext>
            </a:extLst>
          </p:cNvPr>
          <p:cNvSpPr>
            <a:spLocks noGrp="1"/>
          </p:cNvSpPr>
          <p:nvPr>
            <p:ph type="title"/>
          </p:nvPr>
        </p:nvSpPr>
        <p:spPr>
          <a:xfrm>
            <a:off x="838200" y="136525"/>
            <a:ext cx="9928225" cy="1201738"/>
          </a:xfrm>
        </p:spPr>
        <p:txBody>
          <a:bodyPr>
            <a:normAutofit/>
          </a:bodyPr>
          <a:lstStyle/>
          <a:p>
            <a:pPr>
              <a:lnSpc>
                <a:spcPct val="114000"/>
              </a:lnSpc>
              <a:spcBef>
                <a:spcPts val="600"/>
              </a:spcBef>
            </a:pPr>
            <a:r>
              <a:rPr lang="en-GB">
                <a:solidFill>
                  <a:srgbClr val="1C726F"/>
                </a:solidFill>
              </a:rPr>
              <a:t>Rural Pact Community Platform tools</a:t>
            </a:r>
          </a:p>
        </p:txBody>
      </p:sp>
      <p:sp>
        <p:nvSpPr>
          <p:cNvPr id="9" name="TextBox 8">
            <a:extLst>
              <a:ext uri="{FF2B5EF4-FFF2-40B4-BE49-F238E27FC236}">
                <a16:creationId xmlns:a16="http://schemas.microsoft.com/office/drawing/2014/main" id="{10DED35F-2310-4890-86D1-DBD355D89BE7}"/>
              </a:ext>
            </a:extLst>
          </p:cNvPr>
          <p:cNvSpPr txBox="1"/>
          <p:nvPr/>
        </p:nvSpPr>
        <p:spPr>
          <a:xfrm>
            <a:off x="6623282" y="2730507"/>
            <a:ext cx="5100320" cy="661720"/>
          </a:xfrm>
          <a:prstGeom prst="rect">
            <a:avLst/>
          </a:prstGeom>
          <a:noFill/>
        </p:spPr>
        <p:txBody>
          <a:bodyPr wrap="square">
            <a:spAutoFit/>
          </a:bodyPr>
          <a:lstStyle/>
          <a:p>
            <a:pPr marL="285750" indent="-285750">
              <a:spcBef>
                <a:spcPts val="300"/>
              </a:spcBef>
              <a:spcAft>
                <a:spcPts val="300"/>
              </a:spcAft>
              <a:buClr>
                <a:schemeClr val="accent6"/>
              </a:buClr>
              <a:buFont typeface="Leelawadee" panose="020B0502040204020203" pitchFamily="34" charset="-34"/>
              <a:buChar char="&gt;"/>
            </a:pPr>
            <a:r>
              <a:rPr lang="en-GB" sz="1600">
                <a:solidFill>
                  <a:schemeClr val="accent5"/>
                </a:solidFill>
                <a:ea typeface="Barlow Semi-Bold"/>
                <a:cs typeface="Barlow Semi-Bold"/>
                <a:sym typeface="Barlow Semi-Bold"/>
              </a:rPr>
              <a:t>Web section of Rural Pact and stakeholder news </a:t>
            </a:r>
          </a:p>
          <a:p>
            <a:pPr marL="285750" indent="-285750">
              <a:spcBef>
                <a:spcPts val="300"/>
              </a:spcBef>
              <a:spcAft>
                <a:spcPts val="300"/>
              </a:spcAft>
              <a:buClr>
                <a:schemeClr val="accent6"/>
              </a:buClr>
              <a:buFont typeface="Leelawadee" panose="020B0502040204020203" pitchFamily="34" charset="-34"/>
              <a:buChar char="&gt;"/>
            </a:pPr>
            <a:r>
              <a:rPr lang="en-GB" sz="1600">
                <a:solidFill>
                  <a:schemeClr val="accent5"/>
                </a:solidFill>
                <a:ea typeface="Barlow Semi-Bold"/>
                <a:cs typeface="Barlow Semi-Bold"/>
                <a:sym typeface="Barlow Semi-Bold"/>
              </a:rPr>
              <a:t>Past editions of the newsletter </a:t>
            </a:r>
          </a:p>
        </p:txBody>
      </p:sp>
      <p:grpSp>
        <p:nvGrpSpPr>
          <p:cNvPr id="61" name="Group 60">
            <a:extLst>
              <a:ext uri="{FF2B5EF4-FFF2-40B4-BE49-F238E27FC236}">
                <a16:creationId xmlns:a16="http://schemas.microsoft.com/office/drawing/2014/main" id="{511D9F54-C0C6-3B91-BCD2-E438C3312E1F}"/>
              </a:ext>
            </a:extLst>
          </p:cNvPr>
          <p:cNvGrpSpPr/>
          <p:nvPr/>
        </p:nvGrpSpPr>
        <p:grpSpPr>
          <a:xfrm>
            <a:off x="6745302" y="6112125"/>
            <a:ext cx="4533506" cy="331696"/>
            <a:chOff x="1030167" y="6295431"/>
            <a:chExt cx="4533506" cy="331696"/>
          </a:xfrm>
        </p:grpSpPr>
        <p:pic>
          <p:nvPicPr>
            <p:cNvPr id="30" name="Graphic 29" descr="World outline">
              <a:extLst>
                <a:ext uri="{FF2B5EF4-FFF2-40B4-BE49-F238E27FC236}">
                  <a16:creationId xmlns:a16="http://schemas.microsoft.com/office/drawing/2014/main" id="{92914340-B40E-9B77-A834-936E70F3EEB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30167" y="6295431"/>
              <a:ext cx="331696" cy="331696"/>
            </a:xfrm>
            <a:prstGeom prst="rect">
              <a:avLst/>
            </a:prstGeom>
          </p:spPr>
        </p:pic>
        <p:sp>
          <p:nvSpPr>
            <p:cNvPr id="31" name="TextBox 30">
              <a:extLst>
                <a:ext uri="{FF2B5EF4-FFF2-40B4-BE49-F238E27FC236}">
                  <a16:creationId xmlns:a16="http://schemas.microsoft.com/office/drawing/2014/main" id="{DEC553B8-31AA-8930-9C99-E672936E7B64}"/>
                </a:ext>
              </a:extLst>
            </p:cNvPr>
            <p:cNvSpPr txBox="1"/>
            <p:nvPr/>
          </p:nvSpPr>
          <p:spPr>
            <a:xfrm>
              <a:off x="1351338" y="6333531"/>
              <a:ext cx="4212335" cy="261610"/>
            </a:xfrm>
            <a:prstGeom prst="rect">
              <a:avLst/>
            </a:prstGeom>
            <a:noFill/>
          </p:spPr>
          <p:txBody>
            <a:bodyPr wrap="square">
              <a:spAutoFit/>
            </a:bodyPr>
            <a:lstStyle/>
            <a:p>
              <a:r>
                <a:rPr lang="en-GB" sz="1100"/>
                <a:t>News: </a:t>
              </a:r>
              <a:r>
                <a:rPr lang="en-GB" sz="1100">
                  <a:hlinkClick r:id="rId7"/>
                </a:rPr>
                <a:t>https://ruralpact.rural-vision.europa.eu/news/search_en</a:t>
              </a:r>
              <a:r>
                <a:rPr lang="en-GB" sz="1100"/>
                <a:t> </a:t>
              </a:r>
            </a:p>
          </p:txBody>
        </p:sp>
      </p:grpSp>
      <p:sp>
        <p:nvSpPr>
          <p:cNvPr id="24" name="TextBox 12">
            <a:extLst>
              <a:ext uri="{FF2B5EF4-FFF2-40B4-BE49-F238E27FC236}">
                <a16:creationId xmlns:a16="http://schemas.microsoft.com/office/drawing/2014/main" id="{962B2B51-1CE9-62A0-E5B7-D3BADBDB684B}"/>
              </a:ext>
            </a:extLst>
          </p:cNvPr>
          <p:cNvSpPr txBox="1"/>
          <p:nvPr/>
        </p:nvSpPr>
        <p:spPr>
          <a:xfrm>
            <a:off x="1654744" y="1479425"/>
            <a:ext cx="3473452" cy="276999"/>
          </a:xfrm>
          <a:prstGeom prst="rect">
            <a:avLst/>
          </a:prstGeom>
        </p:spPr>
        <p:txBody>
          <a:bodyPr wrap="square" lIns="0" tIns="0" rIns="0" bIns="0" rtlCol="0" anchor="t">
            <a:spAutoFit/>
          </a:bodyPr>
          <a:lstStyle/>
          <a:p>
            <a:r>
              <a:rPr lang="en-GB" b="1">
                <a:solidFill>
                  <a:srgbClr val="3C4C59"/>
                </a:solidFill>
                <a:latin typeface="+mj-lt"/>
                <a:ea typeface="Barlow Semi-Bold"/>
                <a:cs typeface="Barlow Semi-Bold"/>
                <a:sym typeface="Barlow Semi-Bold"/>
              </a:rPr>
              <a:t>Information &amp; resources</a:t>
            </a:r>
          </a:p>
        </p:txBody>
      </p:sp>
      <p:grpSp>
        <p:nvGrpSpPr>
          <p:cNvPr id="26" name="Group 25">
            <a:extLst>
              <a:ext uri="{FF2B5EF4-FFF2-40B4-BE49-F238E27FC236}">
                <a16:creationId xmlns:a16="http://schemas.microsoft.com/office/drawing/2014/main" id="{E71B617E-DDB3-89E2-250B-8748E624BF01}"/>
              </a:ext>
            </a:extLst>
          </p:cNvPr>
          <p:cNvGrpSpPr/>
          <p:nvPr/>
        </p:nvGrpSpPr>
        <p:grpSpPr>
          <a:xfrm>
            <a:off x="1042249" y="2204074"/>
            <a:ext cx="3630059" cy="340565"/>
            <a:chOff x="1575811" y="2322784"/>
            <a:chExt cx="3040309" cy="340565"/>
          </a:xfrm>
        </p:grpSpPr>
        <p:cxnSp>
          <p:nvCxnSpPr>
            <p:cNvPr id="27" name="Straight Connector 26">
              <a:extLst>
                <a:ext uri="{FF2B5EF4-FFF2-40B4-BE49-F238E27FC236}">
                  <a16:creationId xmlns:a16="http://schemas.microsoft.com/office/drawing/2014/main" id="{ED66E540-DC14-2912-A55E-AC3250143CCD}"/>
                </a:ext>
              </a:extLst>
            </p:cNvPr>
            <p:cNvCxnSpPr>
              <a:cxnSpLocks/>
            </p:cNvCxnSpPr>
            <p:nvPr/>
          </p:nvCxnSpPr>
          <p:spPr>
            <a:xfrm>
              <a:off x="1584211" y="2663349"/>
              <a:ext cx="1202606"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28" name="TextBox 13">
              <a:extLst>
                <a:ext uri="{FF2B5EF4-FFF2-40B4-BE49-F238E27FC236}">
                  <a16:creationId xmlns:a16="http://schemas.microsoft.com/office/drawing/2014/main" id="{59EE10FA-BE44-660C-986F-B1A103D2EB96}"/>
                </a:ext>
              </a:extLst>
            </p:cNvPr>
            <p:cNvSpPr txBox="1"/>
            <p:nvPr/>
          </p:nvSpPr>
          <p:spPr>
            <a:xfrm>
              <a:off x="1575811" y="2322784"/>
              <a:ext cx="3040309" cy="246221"/>
            </a:xfrm>
            <a:prstGeom prst="rect">
              <a:avLst/>
            </a:prstGeom>
          </p:spPr>
          <p:txBody>
            <a:bodyPr wrap="square" lIns="0" tIns="0" rIns="0" bIns="0" rtlCol="0" anchor="t">
              <a:spAutoFit/>
            </a:bodyPr>
            <a:lstStyle/>
            <a:p>
              <a:pPr>
                <a:spcBef>
                  <a:spcPct val="0"/>
                </a:spcBef>
              </a:pPr>
              <a:r>
                <a:rPr lang="en-US" sz="1600" b="1">
                  <a:solidFill>
                    <a:srgbClr val="1C726F"/>
                  </a:solidFill>
                  <a:latin typeface="+mj-lt"/>
                  <a:ea typeface="Barlow Medium"/>
                  <a:cs typeface="Barlow Medium"/>
                  <a:sym typeface="Barlow Medium"/>
                </a:rPr>
                <a:t>Good Practices</a:t>
              </a:r>
            </a:p>
          </p:txBody>
        </p:sp>
      </p:grpSp>
      <p:grpSp>
        <p:nvGrpSpPr>
          <p:cNvPr id="37" name="Group 36">
            <a:extLst>
              <a:ext uri="{FF2B5EF4-FFF2-40B4-BE49-F238E27FC236}">
                <a16:creationId xmlns:a16="http://schemas.microsoft.com/office/drawing/2014/main" id="{D4CC4904-38F9-E8A2-63BE-21BA07BD6D39}"/>
              </a:ext>
            </a:extLst>
          </p:cNvPr>
          <p:cNvGrpSpPr/>
          <p:nvPr/>
        </p:nvGrpSpPr>
        <p:grpSpPr>
          <a:xfrm>
            <a:off x="6735273" y="2204709"/>
            <a:ext cx="3630059" cy="340565"/>
            <a:chOff x="1575811" y="2322784"/>
            <a:chExt cx="3040309" cy="340565"/>
          </a:xfrm>
        </p:grpSpPr>
        <p:cxnSp>
          <p:nvCxnSpPr>
            <p:cNvPr id="38" name="Straight Connector 37">
              <a:extLst>
                <a:ext uri="{FF2B5EF4-FFF2-40B4-BE49-F238E27FC236}">
                  <a16:creationId xmlns:a16="http://schemas.microsoft.com/office/drawing/2014/main" id="{E7C62779-F881-7713-EE72-D324DF46EDAE}"/>
                </a:ext>
              </a:extLst>
            </p:cNvPr>
            <p:cNvCxnSpPr>
              <a:cxnSpLocks/>
            </p:cNvCxnSpPr>
            <p:nvPr/>
          </p:nvCxnSpPr>
          <p:spPr>
            <a:xfrm>
              <a:off x="1584211" y="2663349"/>
              <a:ext cx="1202606"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41" name="TextBox 13">
              <a:extLst>
                <a:ext uri="{FF2B5EF4-FFF2-40B4-BE49-F238E27FC236}">
                  <a16:creationId xmlns:a16="http://schemas.microsoft.com/office/drawing/2014/main" id="{4D9E4B87-3E29-4143-4DB9-5A750DCA395D}"/>
                </a:ext>
              </a:extLst>
            </p:cNvPr>
            <p:cNvSpPr txBox="1"/>
            <p:nvPr/>
          </p:nvSpPr>
          <p:spPr>
            <a:xfrm>
              <a:off x="1575811" y="2322784"/>
              <a:ext cx="3040309" cy="246221"/>
            </a:xfrm>
            <a:prstGeom prst="rect">
              <a:avLst/>
            </a:prstGeom>
          </p:spPr>
          <p:txBody>
            <a:bodyPr wrap="square" lIns="0" tIns="0" rIns="0" bIns="0" rtlCol="0" anchor="t">
              <a:spAutoFit/>
            </a:bodyPr>
            <a:lstStyle/>
            <a:p>
              <a:pPr>
                <a:spcBef>
                  <a:spcPct val="0"/>
                </a:spcBef>
              </a:pPr>
              <a:r>
                <a:rPr lang="en-US" sz="1600" b="1">
                  <a:solidFill>
                    <a:srgbClr val="1C726F"/>
                  </a:solidFill>
                  <a:latin typeface="+mj-lt"/>
                  <a:ea typeface="Barlow Medium"/>
                  <a:cs typeface="Barlow Medium"/>
                  <a:sym typeface="Barlow Medium"/>
                </a:rPr>
                <a:t>News</a:t>
              </a:r>
            </a:p>
          </p:txBody>
        </p:sp>
      </p:grpSp>
      <p:pic>
        <p:nvPicPr>
          <p:cNvPr id="3" name="Picture 2" descr="A screenshot of a computer&#10;&#10;AI-generated content may be incorrect.">
            <a:extLst>
              <a:ext uri="{FF2B5EF4-FFF2-40B4-BE49-F238E27FC236}">
                <a16:creationId xmlns:a16="http://schemas.microsoft.com/office/drawing/2014/main" id="{FAA8205C-318D-FF1D-77E5-93C31A199809}"/>
              </a:ext>
            </a:extLst>
          </p:cNvPr>
          <p:cNvPicPr>
            <a:picLocks noChangeAspect="1"/>
          </p:cNvPicPr>
          <p:nvPr/>
        </p:nvPicPr>
        <p:blipFill>
          <a:blip r:embed="rId8"/>
          <a:stretch>
            <a:fillRect/>
          </a:stretch>
        </p:blipFill>
        <p:spPr>
          <a:xfrm>
            <a:off x="1042248" y="3558464"/>
            <a:ext cx="4827499" cy="2238122"/>
          </a:xfrm>
          <a:prstGeom prst="rect">
            <a:avLst/>
          </a:prstGeom>
          <a:ln>
            <a:solidFill>
              <a:schemeClr val="bg1">
                <a:lumMod val="75000"/>
              </a:schemeClr>
            </a:solidFill>
          </a:ln>
        </p:spPr>
      </p:pic>
      <p:pic>
        <p:nvPicPr>
          <p:cNvPr id="6" name="Picture 5" descr="A screenshot of a web page&#10;&#10;AI-generated content may be incorrect.">
            <a:extLst>
              <a:ext uri="{FF2B5EF4-FFF2-40B4-BE49-F238E27FC236}">
                <a16:creationId xmlns:a16="http://schemas.microsoft.com/office/drawing/2014/main" id="{9535C90C-462E-20F7-C147-15A14E42B20D}"/>
              </a:ext>
            </a:extLst>
          </p:cNvPr>
          <p:cNvPicPr>
            <a:picLocks noChangeAspect="1"/>
          </p:cNvPicPr>
          <p:nvPr/>
        </p:nvPicPr>
        <p:blipFill>
          <a:blip r:embed="rId9"/>
          <a:stretch>
            <a:fillRect/>
          </a:stretch>
        </p:blipFill>
        <p:spPr>
          <a:xfrm>
            <a:off x="6585300" y="3512074"/>
            <a:ext cx="4951292" cy="2284512"/>
          </a:xfrm>
          <a:prstGeom prst="rect">
            <a:avLst/>
          </a:prstGeom>
          <a:ln>
            <a:solidFill>
              <a:schemeClr val="bg1">
                <a:lumMod val="85000"/>
              </a:schemeClr>
            </a:solidFill>
          </a:ln>
        </p:spPr>
      </p:pic>
    </p:spTree>
    <p:extLst>
      <p:ext uri="{BB962C8B-B14F-4D97-AF65-F5344CB8AC3E}">
        <p14:creationId xmlns:p14="http://schemas.microsoft.com/office/powerpoint/2010/main" val="1703999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12C95-9C45-4475-4420-0EA11412A3E9}"/>
            </a:ext>
          </a:extLst>
        </p:cNvPr>
        <p:cNvGrpSpPr/>
        <p:nvPr/>
      </p:nvGrpSpPr>
      <p:grpSpPr>
        <a:xfrm>
          <a:off x="0" y="0"/>
          <a:ext cx="0" cy="0"/>
          <a:chOff x="0" y="0"/>
          <a:chExt cx="0" cy="0"/>
        </a:xfrm>
      </p:grpSpPr>
      <p:sp>
        <p:nvSpPr>
          <p:cNvPr id="40" name="Freeform 24">
            <a:extLst>
              <a:ext uri="{FF2B5EF4-FFF2-40B4-BE49-F238E27FC236}">
                <a16:creationId xmlns:a16="http://schemas.microsoft.com/office/drawing/2014/main" id="{8C689167-306C-8173-49BE-40A20D4C9806}"/>
              </a:ext>
            </a:extLst>
          </p:cNvPr>
          <p:cNvSpPr>
            <a:spLocks noChangeAspect="1"/>
          </p:cNvSpPr>
          <p:nvPr/>
        </p:nvSpPr>
        <p:spPr>
          <a:xfrm>
            <a:off x="4898579" y="2749731"/>
            <a:ext cx="537827" cy="537827"/>
          </a:xfrm>
          <a:custGeom>
            <a:avLst/>
            <a:gdLst/>
            <a:ahLst/>
            <a:cxnLst/>
            <a:rect l="l" t="t" r="r" b="b"/>
            <a:pathLst>
              <a:path w="1101751" h="1101751">
                <a:moveTo>
                  <a:pt x="0" y="0"/>
                </a:moveTo>
                <a:lnTo>
                  <a:pt x="1101751" y="0"/>
                </a:lnTo>
                <a:lnTo>
                  <a:pt x="1101751" y="1101751"/>
                </a:lnTo>
                <a:lnTo>
                  <a:pt x="0" y="110175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latin typeface="+mj-lt"/>
            </a:endParaRPr>
          </a:p>
        </p:txBody>
      </p:sp>
      <p:grpSp>
        <p:nvGrpSpPr>
          <p:cNvPr id="51" name="Group 50">
            <a:extLst>
              <a:ext uri="{FF2B5EF4-FFF2-40B4-BE49-F238E27FC236}">
                <a16:creationId xmlns:a16="http://schemas.microsoft.com/office/drawing/2014/main" id="{35AA6F4D-910F-3A95-86D5-5EC0FB1E1ADC}"/>
              </a:ext>
            </a:extLst>
          </p:cNvPr>
          <p:cNvGrpSpPr/>
          <p:nvPr/>
        </p:nvGrpSpPr>
        <p:grpSpPr>
          <a:xfrm>
            <a:off x="949038" y="6284026"/>
            <a:ext cx="5329852" cy="331696"/>
            <a:chOff x="882800" y="6109184"/>
            <a:chExt cx="5329852" cy="331696"/>
          </a:xfrm>
        </p:grpSpPr>
        <p:pic>
          <p:nvPicPr>
            <p:cNvPr id="8" name="Graphic 7" descr="World outline">
              <a:extLst>
                <a:ext uri="{FF2B5EF4-FFF2-40B4-BE49-F238E27FC236}">
                  <a16:creationId xmlns:a16="http://schemas.microsoft.com/office/drawing/2014/main" id="{E6105086-350A-7AF8-239D-7F98EB52240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82800" y="6109184"/>
              <a:ext cx="331696" cy="331696"/>
            </a:xfrm>
            <a:prstGeom prst="rect">
              <a:avLst/>
            </a:prstGeom>
          </p:spPr>
        </p:pic>
        <p:sp>
          <p:nvSpPr>
            <p:cNvPr id="9" name="TextBox 8">
              <a:extLst>
                <a:ext uri="{FF2B5EF4-FFF2-40B4-BE49-F238E27FC236}">
                  <a16:creationId xmlns:a16="http://schemas.microsoft.com/office/drawing/2014/main" id="{74D9A942-D440-4F3D-5D9D-43BBF01EF26F}"/>
                </a:ext>
              </a:extLst>
            </p:cNvPr>
            <p:cNvSpPr txBox="1"/>
            <p:nvPr/>
          </p:nvSpPr>
          <p:spPr>
            <a:xfrm>
              <a:off x="1203971" y="6147284"/>
              <a:ext cx="5008681" cy="261610"/>
            </a:xfrm>
            <a:prstGeom prst="rect">
              <a:avLst/>
            </a:prstGeom>
            <a:noFill/>
          </p:spPr>
          <p:txBody>
            <a:bodyPr wrap="square">
              <a:spAutoFit/>
            </a:bodyPr>
            <a:lstStyle/>
            <a:p>
              <a:r>
                <a:rPr lang="en-GB" sz="1100"/>
                <a:t>Country pages: </a:t>
              </a:r>
              <a:r>
                <a:rPr lang="en-GB" sz="1100">
                  <a:hlinkClick r:id="rId5"/>
                </a:rPr>
                <a:t>https://ruralpact.rural-vision.europa.eu/countries_en</a:t>
              </a:r>
              <a:r>
                <a:rPr lang="en-GB" sz="1100"/>
                <a:t> </a:t>
              </a:r>
            </a:p>
          </p:txBody>
        </p:sp>
      </p:grpSp>
      <p:sp>
        <p:nvSpPr>
          <p:cNvPr id="7" name="Title 1">
            <a:extLst>
              <a:ext uri="{FF2B5EF4-FFF2-40B4-BE49-F238E27FC236}">
                <a16:creationId xmlns:a16="http://schemas.microsoft.com/office/drawing/2014/main" id="{56B4CF94-6411-3D81-AF1B-78B27EAFB02F}"/>
              </a:ext>
            </a:extLst>
          </p:cNvPr>
          <p:cNvSpPr>
            <a:spLocks noGrp="1"/>
          </p:cNvSpPr>
          <p:nvPr>
            <p:ph type="title"/>
          </p:nvPr>
        </p:nvSpPr>
        <p:spPr>
          <a:xfrm>
            <a:off x="838200" y="136525"/>
            <a:ext cx="9928225" cy="1201738"/>
          </a:xfrm>
        </p:spPr>
        <p:txBody>
          <a:bodyPr>
            <a:normAutofit/>
          </a:bodyPr>
          <a:lstStyle/>
          <a:p>
            <a:pPr>
              <a:lnSpc>
                <a:spcPct val="114000"/>
              </a:lnSpc>
              <a:spcBef>
                <a:spcPts val="600"/>
              </a:spcBef>
            </a:pPr>
            <a:r>
              <a:rPr lang="en-GB">
                <a:solidFill>
                  <a:srgbClr val="1C726F"/>
                </a:solidFill>
              </a:rPr>
              <a:t>Rural Pact Community Platform tools</a:t>
            </a:r>
            <a:endParaRPr lang="en-IE" sz="2000">
              <a:solidFill>
                <a:schemeClr val="accent6"/>
              </a:solidFill>
            </a:endParaRPr>
          </a:p>
        </p:txBody>
      </p:sp>
      <p:sp>
        <p:nvSpPr>
          <p:cNvPr id="50" name="TextBox 12">
            <a:extLst>
              <a:ext uri="{FF2B5EF4-FFF2-40B4-BE49-F238E27FC236}">
                <a16:creationId xmlns:a16="http://schemas.microsoft.com/office/drawing/2014/main" id="{75625205-07D1-01B7-697D-60E622163051}"/>
              </a:ext>
            </a:extLst>
          </p:cNvPr>
          <p:cNvSpPr txBox="1"/>
          <p:nvPr/>
        </p:nvSpPr>
        <p:spPr>
          <a:xfrm>
            <a:off x="1060243" y="2750838"/>
            <a:ext cx="4774500" cy="846707"/>
          </a:xfrm>
          <a:prstGeom prst="rect">
            <a:avLst/>
          </a:prstGeom>
        </p:spPr>
        <p:txBody>
          <a:bodyPr wrap="square" lIns="0" tIns="0" rIns="0" bIns="0" rtlCol="0" anchor="t">
            <a:spAutoFit/>
          </a:bodyPr>
          <a:lstStyle/>
          <a:p>
            <a:pPr marL="285750" indent="-285750">
              <a:lnSpc>
                <a:spcPct val="114000"/>
              </a:lnSpc>
              <a:spcBef>
                <a:spcPts val="300"/>
              </a:spcBef>
              <a:spcAft>
                <a:spcPts val="300"/>
              </a:spcAft>
              <a:buClr>
                <a:srgbClr val="F7B44B"/>
              </a:buClr>
              <a:buFont typeface="Leelawadee" panose="020B0502040204020203" pitchFamily="34" charset="-34"/>
              <a:buChar char="&gt;"/>
            </a:pPr>
            <a:r>
              <a:rPr lang="en-GB" sz="1500">
                <a:solidFill>
                  <a:schemeClr val="accent5"/>
                </a:solidFill>
                <a:latin typeface="+mj-lt"/>
                <a:ea typeface="Barlow Semi-Bold"/>
                <a:cs typeface="Barlow Semi-Bold"/>
                <a:sym typeface="Barlow Semi-Bold"/>
              </a:rPr>
              <a:t>Examples, initiatives, and actions that realise the Pact at national and regional levels</a:t>
            </a:r>
          </a:p>
          <a:p>
            <a:pPr marL="285750" indent="-285750">
              <a:lnSpc>
                <a:spcPct val="114000"/>
              </a:lnSpc>
              <a:spcBef>
                <a:spcPts val="300"/>
              </a:spcBef>
              <a:spcAft>
                <a:spcPts val="300"/>
              </a:spcAft>
              <a:buClr>
                <a:srgbClr val="F7B44B"/>
              </a:buClr>
              <a:buFont typeface="Leelawadee" panose="020B0502040204020203" pitchFamily="34" charset="-34"/>
              <a:buChar char="&gt;"/>
            </a:pPr>
            <a:r>
              <a:rPr lang="en-GB" sz="1500" b="1">
                <a:solidFill>
                  <a:schemeClr val="accent5"/>
                </a:solidFill>
                <a:latin typeface="+mj-lt"/>
                <a:ea typeface="Barlow Semi-Bold"/>
                <a:cs typeface="Barlow Semi-Bold"/>
                <a:sym typeface="Barlow Semi-Bold"/>
              </a:rPr>
              <a:t>Ten country pages </a:t>
            </a:r>
            <a:r>
              <a:rPr lang="en-GB" sz="1500">
                <a:solidFill>
                  <a:schemeClr val="accent5"/>
                </a:solidFill>
                <a:latin typeface="+mj-lt"/>
                <a:ea typeface="Barlow Semi-Bold"/>
                <a:cs typeface="Barlow Semi-Bold"/>
                <a:sym typeface="Barlow Semi-Bold"/>
              </a:rPr>
              <a:t>– more in development in 2026</a:t>
            </a:r>
          </a:p>
        </p:txBody>
      </p:sp>
      <p:grpSp>
        <p:nvGrpSpPr>
          <p:cNvPr id="53" name="Group 52">
            <a:extLst>
              <a:ext uri="{FF2B5EF4-FFF2-40B4-BE49-F238E27FC236}">
                <a16:creationId xmlns:a16="http://schemas.microsoft.com/office/drawing/2014/main" id="{0C9107C7-A220-1012-7271-59BC516234B6}"/>
              </a:ext>
            </a:extLst>
          </p:cNvPr>
          <p:cNvGrpSpPr/>
          <p:nvPr/>
        </p:nvGrpSpPr>
        <p:grpSpPr>
          <a:xfrm>
            <a:off x="6755596" y="2190274"/>
            <a:ext cx="1588579" cy="340565"/>
            <a:chOff x="1575811" y="2322784"/>
            <a:chExt cx="4606247" cy="340565"/>
          </a:xfrm>
        </p:grpSpPr>
        <p:cxnSp>
          <p:nvCxnSpPr>
            <p:cNvPr id="54" name="Straight Connector 53">
              <a:extLst>
                <a:ext uri="{FF2B5EF4-FFF2-40B4-BE49-F238E27FC236}">
                  <a16:creationId xmlns:a16="http://schemas.microsoft.com/office/drawing/2014/main" id="{E284DC31-EF50-AF67-15AD-ED64A6AD2371}"/>
                </a:ext>
              </a:extLst>
            </p:cNvPr>
            <p:cNvCxnSpPr>
              <a:cxnSpLocks/>
            </p:cNvCxnSpPr>
            <p:nvPr/>
          </p:nvCxnSpPr>
          <p:spPr>
            <a:xfrm>
              <a:off x="1584211" y="2663349"/>
              <a:ext cx="4526024"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55" name="TextBox 13">
              <a:extLst>
                <a:ext uri="{FF2B5EF4-FFF2-40B4-BE49-F238E27FC236}">
                  <a16:creationId xmlns:a16="http://schemas.microsoft.com/office/drawing/2014/main" id="{613E5A76-04F6-B063-3F27-ED3824606860}"/>
                </a:ext>
              </a:extLst>
            </p:cNvPr>
            <p:cNvSpPr txBox="1"/>
            <p:nvPr/>
          </p:nvSpPr>
          <p:spPr>
            <a:xfrm>
              <a:off x="1575811" y="2322784"/>
              <a:ext cx="4606247" cy="246221"/>
            </a:xfrm>
            <a:prstGeom prst="rect">
              <a:avLst/>
            </a:prstGeom>
          </p:spPr>
          <p:txBody>
            <a:bodyPr wrap="square" lIns="0" tIns="0" rIns="0" bIns="0" rtlCol="0" anchor="t">
              <a:spAutoFit/>
            </a:bodyPr>
            <a:lstStyle/>
            <a:p>
              <a:pPr>
                <a:spcBef>
                  <a:spcPct val="0"/>
                </a:spcBef>
              </a:pPr>
              <a:r>
                <a:rPr lang="en-US" sz="1600" b="1">
                  <a:solidFill>
                    <a:srgbClr val="1C726F"/>
                  </a:solidFill>
                  <a:latin typeface="+mj-lt"/>
                  <a:ea typeface="Barlow Medium"/>
                  <a:cs typeface="Barlow Medium"/>
                  <a:sym typeface="Barlow Medium"/>
                </a:rPr>
                <a:t>Knowledge Hub</a:t>
              </a:r>
            </a:p>
          </p:txBody>
        </p:sp>
      </p:grpSp>
      <p:sp>
        <p:nvSpPr>
          <p:cNvPr id="59" name="TextBox 12">
            <a:extLst>
              <a:ext uri="{FF2B5EF4-FFF2-40B4-BE49-F238E27FC236}">
                <a16:creationId xmlns:a16="http://schemas.microsoft.com/office/drawing/2014/main" id="{2482DACE-2486-5B65-F87E-BFF70C5EE0A0}"/>
              </a:ext>
            </a:extLst>
          </p:cNvPr>
          <p:cNvSpPr txBox="1"/>
          <p:nvPr/>
        </p:nvSpPr>
        <p:spPr>
          <a:xfrm>
            <a:off x="6755596" y="2750837"/>
            <a:ext cx="4773600" cy="1186800"/>
          </a:xfrm>
          <a:prstGeom prst="rect">
            <a:avLst/>
          </a:prstGeom>
        </p:spPr>
        <p:txBody>
          <a:bodyPr wrap="square" lIns="0" tIns="0" rIns="0" bIns="0" rtlCol="0" anchor="t">
            <a:spAutoFit/>
          </a:bodyPr>
          <a:lstStyle/>
          <a:p>
            <a:pPr marL="285750" indent="-285750">
              <a:lnSpc>
                <a:spcPct val="114000"/>
              </a:lnSpc>
              <a:spcBef>
                <a:spcPts val="300"/>
              </a:spcBef>
              <a:spcAft>
                <a:spcPts val="300"/>
              </a:spcAft>
              <a:buClr>
                <a:srgbClr val="F7B44B"/>
              </a:buClr>
              <a:buFont typeface="Leelawadee" panose="020B0502040204020203" pitchFamily="34" charset="-34"/>
              <a:buChar char="&gt;"/>
            </a:pPr>
            <a:r>
              <a:rPr lang="pl-PL" sz="1500">
                <a:solidFill>
                  <a:schemeClr val="accent5"/>
                </a:solidFill>
                <a:latin typeface="+mj-lt"/>
                <a:ea typeface="Barlow Semi-Bold"/>
                <a:cs typeface="Barlow Semi-Bold"/>
                <a:sym typeface="Barlow Semi-Bold"/>
              </a:rPr>
              <a:t>O</a:t>
            </a:r>
            <a:r>
              <a:rPr lang="en-GB" sz="1500">
                <a:solidFill>
                  <a:schemeClr val="accent5"/>
                </a:solidFill>
                <a:latin typeface="+mj-lt"/>
                <a:ea typeface="Barlow Semi-Bold"/>
                <a:cs typeface="Barlow Semi-Bold"/>
                <a:sym typeface="Barlow Semi-Bold"/>
              </a:rPr>
              <a:t>ne-stop-shop for relevant resources to the EU rural vision, developed by key rural stakeholders</a:t>
            </a:r>
          </a:p>
          <a:p>
            <a:pPr marL="285750" indent="-285750">
              <a:lnSpc>
                <a:spcPct val="114000"/>
              </a:lnSpc>
              <a:spcBef>
                <a:spcPts val="300"/>
              </a:spcBef>
              <a:spcAft>
                <a:spcPts val="300"/>
              </a:spcAft>
              <a:buClr>
                <a:srgbClr val="F7B44B"/>
              </a:buClr>
              <a:buFont typeface="Leelawadee" panose="020B0502040204020203" pitchFamily="34" charset="-34"/>
              <a:buChar char="&gt;"/>
            </a:pPr>
            <a:r>
              <a:rPr lang="en-GB" sz="1500" b="1">
                <a:solidFill>
                  <a:schemeClr val="accent5"/>
                </a:solidFill>
                <a:latin typeface="+mj-lt"/>
                <a:ea typeface="Barlow Semi-Bold"/>
                <a:cs typeface="Barlow Semi-Bold"/>
                <a:sym typeface="Barlow Semi-Bold"/>
              </a:rPr>
              <a:t>100+ resources</a:t>
            </a:r>
          </a:p>
          <a:p>
            <a:pPr marL="285750" indent="-285750">
              <a:lnSpc>
                <a:spcPct val="114000"/>
              </a:lnSpc>
              <a:spcBef>
                <a:spcPts val="300"/>
              </a:spcBef>
              <a:spcAft>
                <a:spcPts val="300"/>
              </a:spcAft>
              <a:buClr>
                <a:srgbClr val="F7B44B"/>
              </a:buClr>
              <a:buFont typeface="Leelawadee" panose="020B0502040204020203" pitchFamily="34" charset="-34"/>
              <a:buChar char="&gt;"/>
            </a:pPr>
            <a:r>
              <a:rPr lang="en-US" sz="1500" b="1">
                <a:solidFill>
                  <a:schemeClr val="accent5"/>
                </a:solidFill>
                <a:latin typeface="+mj-lt"/>
                <a:ea typeface="Barlow Semi-Bold"/>
                <a:cs typeface="Barlow Semi-Bold"/>
                <a:sym typeface="Barlow Semi-Bold"/>
              </a:rPr>
              <a:t>Types</a:t>
            </a:r>
            <a:r>
              <a:rPr lang="en-US" sz="1500">
                <a:solidFill>
                  <a:schemeClr val="accent5"/>
                </a:solidFill>
                <a:latin typeface="+mj-lt"/>
                <a:ea typeface="Barlow Semi-Bold"/>
                <a:cs typeface="Barlow Semi-Bold"/>
                <a:sym typeface="Barlow Semi-Bold"/>
              </a:rPr>
              <a:t>: tools; studies; guides; databases; research</a:t>
            </a:r>
          </a:p>
        </p:txBody>
      </p:sp>
      <p:grpSp>
        <p:nvGrpSpPr>
          <p:cNvPr id="61" name="Group 60">
            <a:extLst>
              <a:ext uri="{FF2B5EF4-FFF2-40B4-BE49-F238E27FC236}">
                <a16:creationId xmlns:a16="http://schemas.microsoft.com/office/drawing/2014/main" id="{75BE74CC-28C8-C5D7-F6C7-6C6DCDA03C6E}"/>
              </a:ext>
            </a:extLst>
          </p:cNvPr>
          <p:cNvGrpSpPr/>
          <p:nvPr/>
        </p:nvGrpSpPr>
        <p:grpSpPr>
          <a:xfrm>
            <a:off x="6755596" y="6284026"/>
            <a:ext cx="4015206" cy="331696"/>
            <a:chOff x="6490666" y="6118806"/>
            <a:chExt cx="4015206" cy="331696"/>
          </a:xfrm>
        </p:grpSpPr>
        <p:sp>
          <p:nvSpPr>
            <p:cNvPr id="62" name="TextBox 61">
              <a:extLst>
                <a:ext uri="{FF2B5EF4-FFF2-40B4-BE49-F238E27FC236}">
                  <a16:creationId xmlns:a16="http://schemas.microsoft.com/office/drawing/2014/main" id="{82A38AD6-E390-75B2-0080-B33695A5BACA}"/>
                </a:ext>
              </a:extLst>
            </p:cNvPr>
            <p:cNvSpPr txBox="1"/>
            <p:nvPr/>
          </p:nvSpPr>
          <p:spPr>
            <a:xfrm>
              <a:off x="6822362" y="6178901"/>
              <a:ext cx="3683510" cy="253916"/>
            </a:xfrm>
            <a:prstGeom prst="rect">
              <a:avLst/>
            </a:prstGeom>
            <a:noFill/>
          </p:spPr>
          <p:txBody>
            <a:bodyPr wrap="square">
              <a:spAutoFit/>
            </a:bodyPr>
            <a:lstStyle/>
            <a:p>
              <a:r>
                <a:rPr lang="en-GB" sz="1050">
                  <a:hlinkClick r:id="rId6"/>
                </a:rPr>
                <a:t>https://ruralpact.rural-vision.europa.eu/knowledge-hub_en</a:t>
              </a:r>
              <a:r>
                <a:rPr lang="en-GB" sz="1050"/>
                <a:t> </a:t>
              </a:r>
            </a:p>
          </p:txBody>
        </p:sp>
        <p:pic>
          <p:nvPicPr>
            <p:cNvPr id="63" name="Graphic 62" descr="World outline">
              <a:extLst>
                <a:ext uri="{FF2B5EF4-FFF2-40B4-BE49-F238E27FC236}">
                  <a16:creationId xmlns:a16="http://schemas.microsoft.com/office/drawing/2014/main" id="{462EA514-609A-601A-223B-262F1CDDC64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90666" y="6118806"/>
              <a:ext cx="331696" cy="331696"/>
            </a:xfrm>
            <a:prstGeom prst="rect">
              <a:avLst/>
            </a:prstGeom>
          </p:spPr>
        </p:pic>
      </p:grpSp>
      <p:pic>
        <p:nvPicPr>
          <p:cNvPr id="64" name="Picture 63">
            <a:extLst>
              <a:ext uri="{FF2B5EF4-FFF2-40B4-BE49-F238E27FC236}">
                <a16:creationId xmlns:a16="http://schemas.microsoft.com/office/drawing/2014/main" id="{3B8A12FA-F9D5-FCFA-B474-5964363A4708}"/>
              </a:ext>
            </a:extLst>
          </p:cNvPr>
          <p:cNvPicPr>
            <a:picLocks noChangeAspect="1"/>
          </p:cNvPicPr>
          <p:nvPr/>
        </p:nvPicPr>
        <p:blipFill>
          <a:blip r:embed="rId7" cstate="screen">
            <a:extLst>
              <a:ext uri="{28A0092B-C50C-407E-A947-70E740481C1C}">
                <a14:useLocalDpi xmlns:a14="http://schemas.microsoft.com/office/drawing/2010/main"/>
              </a:ext>
            </a:extLst>
          </a:blip>
          <a:srcRect l="-1" t="22951" r="22384" b="40802"/>
          <a:stretch/>
        </p:blipFill>
        <p:spPr>
          <a:xfrm>
            <a:off x="6755596" y="4182574"/>
            <a:ext cx="4077745" cy="1616204"/>
          </a:xfrm>
          <a:prstGeom prst="rect">
            <a:avLst/>
          </a:prstGeom>
          <a:ln w="6350">
            <a:solidFill>
              <a:schemeClr val="bg1">
                <a:lumMod val="95000"/>
              </a:schemeClr>
            </a:solidFill>
          </a:ln>
        </p:spPr>
      </p:pic>
      <p:grpSp>
        <p:nvGrpSpPr>
          <p:cNvPr id="2" name="Group 1">
            <a:extLst>
              <a:ext uri="{FF2B5EF4-FFF2-40B4-BE49-F238E27FC236}">
                <a16:creationId xmlns:a16="http://schemas.microsoft.com/office/drawing/2014/main" id="{BF616C4A-8EB8-E439-9575-2AE82CB94433}"/>
              </a:ext>
            </a:extLst>
          </p:cNvPr>
          <p:cNvGrpSpPr/>
          <p:nvPr/>
        </p:nvGrpSpPr>
        <p:grpSpPr>
          <a:xfrm>
            <a:off x="949038" y="1357917"/>
            <a:ext cx="547531" cy="547531"/>
            <a:chOff x="621696" y="1726170"/>
            <a:chExt cx="547531" cy="547531"/>
          </a:xfrm>
        </p:grpSpPr>
        <p:sp>
          <p:nvSpPr>
            <p:cNvPr id="3" name="Oval 2">
              <a:extLst>
                <a:ext uri="{FF2B5EF4-FFF2-40B4-BE49-F238E27FC236}">
                  <a16:creationId xmlns:a16="http://schemas.microsoft.com/office/drawing/2014/main" id="{8180BF6F-A317-A701-BCA0-AE4E205A92DE}"/>
                </a:ext>
              </a:extLst>
            </p:cNvPr>
            <p:cNvSpPr>
              <a:spLocks noChangeAspect="1"/>
            </p:cNvSpPr>
            <p:nvPr/>
          </p:nvSpPr>
          <p:spPr>
            <a:xfrm>
              <a:off x="621696" y="1726170"/>
              <a:ext cx="547531" cy="547531"/>
            </a:xfrm>
            <a:prstGeom prst="ellipse">
              <a:avLst/>
            </a:prstGeom>
            <a:solidFill>
              <a:srgbClr val="FEFAEC"/>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4" name="Group 3">
              <a:extLst>
                <a:ext uri="{FF2B5EF4-FFF2-40B4-BE49-F238E27FC236}">
                  <a16:creationId xmlns:a16="http://schemas.microsoft.com/office/drawing/2014/main" id="{87D42790-0E5A-E698-B23A-B7B537F08585}"/>
                </a:ext>
              </a:extLst>
            </p:cNvPr>
            <p:cNvGrpSpPr/>
            <p:nvPr/>
          </p:nvGrpSpPr>
          <p:grpSpPr>
            <a:xfrm>
              <a:off x="714906" y="1812123"/>
              <a:ext cx="361110" cy="348108"/>
              <a:chOff x="4968911" y="5103971"/>
              <a:chExt cx="361110" cy="348108"/>
            </a:xfrm>
          </p:grpSpPr>
          <p:grpSp>
            <p:nvGrpSpPr>
              <p:cNvPr id="5" name="Group 4">
                <a:extLst>
                  <a:ext uri="{FF2B5EF4-FFF2-40B4-BE49-F238E27FC236}">
                    <a16:creationId xmlns:a16="http://schemas.microsoft.com/office/drawing/2014/main" id="{37F97F9B-4A6F-FD63-2C50-FB172879D57A}"/>
                  </a:ext>
                </a:extLst>
              </p:cNvPr>
              <p:cNvGrpSpPr/>
              <p:nvPr/>
            </p:nvGrpSpPr>
            <p:grpSpPr>
              <a:xfrm>
                <a:off x="4968911" y="5103971"/>
                <a:ext cx="361110" cy="348108"/>
                <a:chOff x="4968911" y="5103971"/>
                <a:chExt cx="361110" cy="348108"/>
              </a:xfrm>
            </p:grpSpPr>
            <p:sp>
              <p:nvSpPr>
                <p:cNvPr id="10" name="Free-form: Shape 166">
                  <a:extLst>
                    <a:ext uri="{FF2B5EF4-FFF2-40B4-BE49-F238E27FC236}">
                      <a16:creationId xmlns:a16="http://schemas.microsoft.com/office/drawing/2014/main" id="{11596AEB-200C-7DEE-CA50-A0706E02B9E7}"/>
                    </a:ext>
                  </a:extLst>
                </p:cNvPr>
                <p:cNvSpPr/>
                <p:nvPr/>
              </p:nvSpPr>
              <p:spPr>
                <a:xfrm>
                  <a:off x="5101479" y="5175378"/>
                  <a:ext cx="123417" cy="17852"/>
                </a:xfrm>
                <a:custGeom>
                  <a:avLst/>
                  <a:gdLst>
                    <a:gd name="connsiteX0" fmla="*/ 0 w 257175"/>
                    <a:gd name="connsiteY0" fmla="*/ 0 h 38100"/>
                    <a:gd name="connsiteX1" fmla="*/ 257175 w 257175"/>
                    <a:gd name="connsiteY1" fmla="*/ 0 h 38100"/>
                    <a:gd name="connsiteX2" fmla="*/ 257175 w 257175"/>
                    <a:gd name="connsiteY2" fmla="*/ 38100 h 38100"/>
                    <a:gd name="connsiteX3" fmla="*/ 0 w 2571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7175" h="38100">
                      <a:moveTo>
                        <a:pt x="0" y="0"/>
                      </a:moveTo>
                      <a:lnTo>
                        <a:pt x="257175" y="0"/>
                      </a:lnTo>
                      <a:lnTo>
                        <a:pt x="25717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1" name="Free-form: Shape 167">
                  <a:extLst>
                    <a:ext uri="{FF2B5EF4-FFF2-40B4-BE49-F238E27FC236}">
                      <a16:creationId xmlns:a16="http://schemas.microsoft.com/office/drawing/2014/main" id="{8CE6B8F4-F9F2-3CC9-5A3F-BE229749BC18}"/>
                    </a:ext>
                  </a:extLst>
                </p:cNvPr>
                <p:cNvSpPr/>
                <p:nvPr/>
              </p:nvSpPr>
              <p:spPr>
                <a:xfrm>
                  <a:off x="5101479" y="5242322"/>
                  <a:ext cx="77707" cy="17852"/>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2" name="Free-form: Shape 168">
                  <a:extLst>
                    <a:ext uri="{FF2B5EF4-FFF2-40B4-BE49-F238E27FC236}">
                      <a16:creationId xmlns:a16="http://schemas.microsoft.com/office/drawing/2014/main" id="{EFAF416B-D017-704C-6F82-2BA587EB015C}"/>
                    </a:ext>
                  </a:extLst>
                </p:cNvPr>
                <p:cNvSpPr/>
                <p:nvPr/>
              </p:nvSpPr>
              <p:spPr>
                <a:xfrm>
                  <a:off x="5101479" y="5286951"/>
                  <a:ext cx="77707" cy="17852"/>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3" name="Free-form: Shape 169">
                  <a:extLst>
                    <a:ext uri="{FF2B5EF4-FFF2-40B4-BE49-F238E27FC236}">
                      <a16:creationId xmlns:a16="http://schemas.microsoft.com/office/drawing/2014/main" id="{1223F003-E106-1F0D-7544-AD20DEBDFACF}"/>
                    </a:ext>
                  </a:extLst>
                </p:cNvPr>
                <p:cNvSpPr/>
                <p:nvPr/>
              </p:nvSpPr>
              <p:spPr>
                <a:xfrm>
                  <a:off x="5202042" y="5286951"/>
                  <a:ext cx="22855" cy="17852"/>
                </a:xfrm>
                <a:custGeom>
                  <a:avLst/>
                  <a:gdLst>
                    <a:gd name="connsiteX0" fmla="*/ 0 w 47625"/>
                    <a:gd name="connsiteY0" fmla="*/ 0 h 38100"/>
                    <a:gd name="connsiteX1" fmla="*/ 47625 w 47625"/>
                    <a:gd name="connsiteY1" fmla="*/ 0 h 38100"/>
                    <a:gd name="connsiteX2" fmla="*/ 47625 w 47625"/>
                    <a:gd name="connsiteY2" fmla="*/ 38100 h 38100"/>
                    <a:gd name="connsiteX3" fmla="*/ 0 w 476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7625" h="38100">
                      <a:moveTo>
                        <a:pt x="0" y="0"/>
                      </a:moveTo>
                      <a:lnTo>
                        <a:pt x="47625" y="0"/>
                      </a:lnTo>
                      <a:lnTo>
                        <a:pt x="476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4" name="Free-form: Shape 170">
                  <a:extLst>
                    <a:ext uri="{FF2B5EF4-FFF2-40B4-BE49-F238E27FC236}">
                      <a16:creationId xmlns:a16="http://schemas.microsoft.com/office/drawing/2014/main" id="{0E887964-2081-ED6C-AD14-1CD341BCE9CA}"/>
                    </a:ext>
                  </a:extLst>
                </p:cNvPr>
                <p:cNvSpPr/>
                <p:nvPr/>
              </p:nvSpPr>
              <p:spPr>
                <a:xfrm>
                  <a:off x="5101479" y="5331580"/>
                  <a:ext cx="77707" cy="17852"/>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6" name="Free-form: Shape 171">
                  <a:extLst>
                    <a:ext uri="{FF2B5EF4-FFF2-40B4-BE49-F238E27FC236}">
                      <a16:creationId xmlns:a16="http://schemas.microsoft.com/office/drawing/2014/main" id="{C4945BAB-DF90-9F4F-E647-EF4BBCE8F453}"/>
                    </a:ext>
                  </a:extLst>
                </p:cNvPr>
                <p:cNvSpPr/>
                <p:nvPr/>
              </p:nvSpPr>
              <p:spPr>
                <a:xfrm>
                  <a:off x="5202042" y="5331580"/>
                  <a:ext cx="22855" cy="17852"/>
                </a:xfrm>
                <a:custGeom>
                  <a:avLst/>
                  <a:gdLst>
                    <a:gd name="connsiteX0" fmla="*/ 0 w 47625"/>
                    <a:gd name="connsiteY0" fmla="*/ 0 h 38100"/>
                    <a:gd name="connsiteX1" fmla="*/ 47625 w 47625"/>
                    <a:gd name="connsiteY1" fmla="*/ 0 h 38100"/>
                    <a:gd name="connsiteX2" fmla="*/ 47625 w 47625"/>
                    <a:gd name="connsiteY2" fmla="*/ 38100 h 38100"/>
                    <a:gd name="connsiteX3" fmla="*/ 0 w 476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7625" h="38100">
                      <a:moveTo>
                        <a:pt x="0" y="0"/>
                      </a:moveTo>
                      <a:lnTo>
                        <a:pt x="47625" y="0"/>
                      </a:lnTo>
                      <a:lnTo>
                        <a:pt x="476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17" name="Free-form: Shape 172">
                  <a:extLst>
                    <a:ext uri="{FF2B5EF4-FFF2-40B4-BE49-F238E27FC236}">
                      <a16:creationId xmlns:a16="http://schemas.microsoft.com/office/drawing/2014/main" id="{95D57BC6-6672-4C2C-E8CB-52BB4CB07145}"/>
                    </a:ext>
                  </a:extLst>
                </p:cNvPr>
                <p:cNvSpPr/>
                <p:nvPr/>
              </p:nvSpPr>
              <p:spPr>
                <a:xfrm>
                  <a:off x="4968911" y="5103971"/>
                  <a:ext cx="361110" cy="348108"/>
                </a:xfrm>
                <a:custGeom>
                  <a:avLst/>
                  <a:gdLst>
                    <a:gd name="connsiteX0" fmla="*/ 657225 w 752475"/>
                    <a:gd name="connsiteY0" fmla="*/ 609600 h 742950"/>
                    <a:gd name="connsiteX1" fmla="*/ 657225 w 752475"/>
                    <a:gd name="connsiteY1" fmla="*/ 104775 h 742950"/>
                    <a:gd name="connsiteX2" fmla="*/ 552450 w 752475"/>
                    <a:gd name="connsiteY2" fmla="*/ 0 h 742950"/>
                    <a:gd name="connsiteX3" fmla="*/ 104775 w 752475"/>
                    <a:gd name="connsiteY3" fmla="*/ 0 h 742950"/>
                    <a:gd name="connsiteX4" fmla="*/ 0 w 752475"/>
                    <a:gd name="connsiteY4" fmla="*/ 104775 h 742950"/>
                    <a:gd name="connsiteX5" fmla="*/ 0 w 752475"/>
                    <a:gd name="connsiteY5" fmla="*/ 266700 h 742950"/>
                    <a:gd name="connsiteX6" fmla="*/ 152400 w 752475"/>
                    <a:gd name="connsiteY6" fmla="*/ 266700 h 742950"/>
                    <a:gd name="connsiteX7" fmla="*/ 152400 w 752475"/>
                    <a:gd name="connsiteY7" fmla="*/ 609600 h 742950"/>
                    <a:gd name="connsiteX8" fmla="*/ 57150 w 752475"/>
                    <a:gd name="connsiteY8" fmla="*/ 609600 h 742950"/>
                    <a:gd name="connsiteX9" fmla="*/ 57150 w 752475"/>
                    <a:gd name="connsiteY9" fmla="*/ 742950 h 742950"/>
                    <a:gd name="connsiteX10" fmla="*/ 752475 w 752475"/>
                    <a:gd name="connsiteY10" fmla="*/ 742950 h 742950"/>
                    <a:gd name="connsiteX11" fmla="*/ 752475 w 752475"/>
                    <a:gd name="connsiteY11" fmla="*/ 609600 h 742950"/>
                    <a:gd name="connsiteX12" fmla="*/ 552450 w 752475"/>
                    <a:gd name="connsiteY12" fmla="*/ 57150 h 742950"/>
                    <a:gd name="connsiteX13" fmla="*/ 600075 w 752475"/>
                    <a:gd name="connsiteY13" fmla="*/ 104775 h 742950"/>
                    <a:gd name="connsiteX14" fmla="*/ 600075 w 752475"/>
                    <a:gd name="connsiteY14" fmla="*/ 657225 h 742950"/>
                    <a:gd name="connsiteX15" fmla="*/ 209550 w 752475"/>
                    <a:gd name="connsiteY15" fmla="*/ 657225 h 742950"/>
                    <a:gd name="connsiteX16" fmla="*/ 209550 w 752475"/>
                    <a:gd name="connsiteY16" fmla="*/ 104775 h 742950"/>
                    <a:gd name="connsiteX17" fmla="*/ 198120 w 752475"/>
                    <a:gd name="connsiteY17" fmla="*/ 57150 h 742950"/>
                    <a:gd name="connsiteX18" fmla="*/ 57150 w 752475"/>
                    <a:gd name="connsiteY18" fmla="*/ 209550 h 742950"/>
                    <a:gd name="connsiteX19" fmla="*/ 57150 w 752475"/>
                    <a:gd name="connsiteY19" fmla="*/ 104775 h 742950"/>
                    <a:gd name="connsiteX20" fmla="*/ 104775 w 752475"/>
                    <a:gd name="connsiteY20" fmla="*/ 57150 h 742950"/>
                    <a:gd name="connsiteX21" fmla="*/ 152400 w 752475"/>
                    <a:gd name="connsiteY21" fmla="*/ 104775 h 742950"/>
                    <a:gd name="connsiteX22" fmla="*/ 152400 w 752475"/>
                    <a:gd name="connsiteY22" fmla="*/ 20955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2475" h="742950">
                      <a:moveTo>
                        <a:pt x="657225" y="609600"/>
                      </a:moveTo>
                      <a:lnTo>
                        <a:pt x="657225" y="104775"/>
                      </a:lnTo>
                      <a:cubicBezTo>
                        <a:pt x="657156" y="46937"/>
                        <a:pt x="610288" y="68"/>
                        <a:pt x="552450" y="0"/>
                      </a:cubicBezTo>
                      <a:lnTo>
                        <a:pt x="104775" y="0"/>
                      </a:lnTo>
                      <a:cubicBezTo>
                        <a:pt x="46937" y="68"/>
                        <a:pt x="68" y="46937"/>
                        <a:pt x="0" y="104775"/>
                      </a:cubicBezTo>
                      <a:lnTo>
                        <a:pt x="0" y="266700"/>
                      </a:lnTo>
                      <a:lnTo>
                        <a:pt x="152400" y="266700"/>
                      </a:lnTo>
                      <a:lnTo>
                        <a:pt x="152400" y="609600"/>
                      </a:lnTo>
                      <a:lnTo>
                        <a:pt x="57150" y="609600"/>
                      </a:lnTo>
                      <a:lnTo>
                        <a:pt x="57150" y="742950"/>
                      </a:lnTo>
                      <a:lnTo>
                        <a:pt x="752475" y="742950"/>
                      </a:lnTo>
                      <a:lnTo>
                        <a:pt x="752475" y="609600"/>
                      </a:lnTo>
                      <a:close/>
                      <a:moveTo>
                        <a:pt x="552450" y="57150"/>
                      </a:moveTo>
                      <a:cubicBezTo>
                        <a:pt x="578740" y="57181"/>
                        <a:pt x="600044" y="78485"/>
                        <a:pt x="600075" y="104775"/>
                      </a:cubicBezTo>
                      <a:lnTo>
                        <a:pt x="600075" y="657225"/>
                      </a:lnTo>
                      <a:lnTo>
                        <a:pt x="209550" y="657225"/>
                      </a:lnTo>
                      <a:lnTo>
                        <a:pt x="209550" y="104775"/>
                      </a:lnTo>
                      <a:cubicBezTo>
                        <a:pt x="209575" y="88218"/>
                        <a:pt x="205656" y="71893"/>
                        <a:pt x="198120" y="57150"/>
                      </a:cubicBezTo>
                      <a:close/>
                      <a:moveTo>
                        <a:pt x="57150" y="209550"/>
                      </a:moveTo>
                      <a:lnTo>
                        <a:pt x="57150" y="104775"/>
                      </a:lnTo>
                      <a:cubicBezTo>
                        <a:pt x="57150" y="78473"/>
                        <a:pt x="78473" y="57150"/>
                        <a:pt x="104775" y="57150"/>
                      </a:cubicBezTo>
                      <a:cubicBezTo>
                        <a:pt x="131077" y="57150"/>
                        <a:pt x="152400" y="78473"/>
                        <a:pt x="152400" y="104775"/>
                      </a:cubicBezTo>
                      <a:lnTo>
                        <a:pt x="152400" y="209550"/>
                      </a:lnTo>
                      <a:close/>
                    </a:path>
                  </a:pathLst>
                </a:custGeom>
                <a:solidFill>
                  <a:srgbClr val="1C726F"/>
                </a:solidFill>
                <a:ln w="9525" cap="flat">
                  <a:noFill/>
                  <a:prstDash val="solid"/>
                  <a:miter/>
                </a:ln>
              </p:spPr>
              <p:txBody>
                <a:bodyPr rtlCol="0" anchor="ctr"/>
                <a:lstStyle/>
                <a:p>
                  <a:endParaRPr lang="en-GB"/>
                </a:p>
              </p:txBody>
            </p:sp>
          </p:grpSp>
          <p:sp>
            <p:nvSpPr>
              <p:cNvPr id="6" name="Free-form: Shape 174">
                <a:extLst>
                  <a:ext uri="{FF2B5EF4-FFF2-40B4-BE49-F238E27FC236}">
                    <a16:creationId xmlns:a16="http://schemas.microsoft.com/office/drawing/2014/main" id="{15E444BD-D240-7109-A2D8-76BBB470E677}"/>
                  </a:ext>
                </a:extLst>
              </p:cNvPr>
              <p:cNvSpPr/>
              <p:nvPr/>
            </p:nvSpPr>
            <p:spPr>
              <a:xfrm>
                <a:off x="5202042" y="5241696"/>
                <a:ext cx="22855" cy="17852"/>
              </a:xfrm>
              <a:custGeom>
                <a:avLst/>
                <a:gdLst>
                  <a:gd name="connsiteX0" fmla="*/ 0 w 47625"/>
                  <a:gd name="connsiteY0" fmla="*/ 0 h 38100"/>
                  <a:gd name="connsiteX1" fmla="*/ 47625 w 47625"/>
                  <a:gd name="connsiteY1" fmla="*/ 0 h 38100"/>
                  <a:gd name="connsiteX2" fmla="*/ 47625 w 47625"/>
                  <a:gd name="connsiteY2" fmla="*/ 38100 h 38100"/>
                  <a:gd name="connsiteX3" fmla="*/ 0 w 476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7625" h="38100">
                    <a:moveTo>
                      <a:pt x="0" y="0"/>
                    </a:moveTo>
                    <a:lnTo>
                      <a:pt x="47625" y="0"/>
                    </a:lnTo>
                    <a:lnTo>
                      <a:pt x="47625" y="38100"/>
                    </a:lnTo>
                    <a:lnTo>
                      <a:pt x="0" y="38100"/>
                    </a:lnTo>
                    <a:close/>
                  </a:path>
                </a:pathLst>
              </a:custGeom>
              <a:solidFill>
                <a:srgbClr val="1C726F"/>
              </a:solidFill>
              <a:ln w="9525" cap="flat">
                <a:noFill/>
                <a:prstDash val="solid"/>
                <a:miter/>
              </a:ln>
            </p:spPr>
            <p:txBody>
              <a:bodyPr rtlCol="0" anchor="ctr"/>
              <a:lstStyle/>
              <a:p>
                <a:endParaRPr lang="en-GB"/>
              </a:p>
            </p:txBody>
          </p:sp>
        </p:grpSp>
      </p:grpSp>
      <p:sp>
        <p:nvSpPr>
          <p:cNvPr id="18" name="TextBox 12">
            <a:extLst>
              <a:ext uri="{FF2B5EF4-FFF2-40B4-BE49-F238E27FC236}">
                <a16:creationId xmlns:a16="http://schemas.microsoft.com/office/drawing/2014/main" id="{F35E0A59-9E90-0B77-1C76-ADD2AD1C9E37}"/>
              </a:ext>
            </a:extLst>
          </p:cNvPr>
          <p:cNvSpPr txBox="1"/>
          <p:nvPr/>
        </p:nvSpPr>
        <p:spPr>
          <a:xfrm>
            <a:off x="1654744" y="1479425"/>
            <a:ext cx="3473452" cy="276999"/>
          </a:xfrm>
          <a:prstGeom prst="rect">
            <a:avLst/>
          </a:prstGeom>
        </p:spPr>
        <p:txBody>
          <a:bodyPr wrap="square" lIns="0" tIns="0" rIns="0" bIns="0" rtlCol="0" anchor="t">
            <a:spAutoFit/>
          </a:bodyPr>
          <a:lstStyle/>
          <a:p>
            <a:r>
              <a:rPr lang="en-GB" b="1">
                <a:solidFill>
                  <a:srgbClr val="3C4C59"/>
                </a:solidFill>
                <a:latin typeface="+mj-lt"/>
                <a:ea typeface="Barlow Semi-Bold"/>
                <a:cs typeface="Barlow Semi-Bold"/>
                <a:sym typeface="Barlow Semi-Bold"/>
              </a:rPr>
              <a:t>Information &amp; resources</a:t>
            </a:r>
          </a:p>
        </p:txBody>
      </p:sp>
      <p:grpSp>
        <p:nvGrpSpPr>
          <p:cNvPr id="20" name="Group 19">
            <a:extLst>
              <a:ext uri="{FF2B5EF4-FFF2-40B4-BE49-F238E27FC236}">
                <a16:creationId xmlns:a16="http://schemas.microsoft.com/office/drawing/2014/main" id="{087C6D73-4A39-5AB4-7CF7-CA9C4150DCC0}"/>
              </a:ext>
            </a:extLst>
          </p:cNvPr>
          <p:cNvGrpSpPr/>
          <p:nvPr/>
        </p:nvGrpSpPr>
        <p:grpSpPr>
          <a:xfrm>
            <a:off x="1060243" y="2206420"/>
            <a:ext cx="1588579" cy="340565"/>
            <a:chOff x="1575811" y="2322784"/>
            <a:chExt cx="4606247" cy="340565"/>
          </a:xfrm>
        </p:grpSpPr>
        <p:cxnSp>
          <p:nvCxnSpPr>
            <p:cNvPr id="21" name="Straight Connector 20">
              <a:extLst>
                <a:ext uri="{FF2B5EF4-FFF2-40B4-BE49-F238E27FC236}">
                  <a16:creationId xmlns:a16="http://schemas.microsoft.com/office/drawing/2014/main" id="{C99523DB-227F-57C3-8A4A-0A9231E8FC53}"/>
                </a:ext>
              </a:extLst>
            </p:cNvPr>
            <p:cNvCxnSpPr>
              <a:cxnSpLocks/>
            </p:cNvCxnSpPr>
            <p:nvPr/>
          </p:nvCxnSpPr>
          <p:spPr>
            <a:xfrm>
              <a:off x="1584211" y="2663349"/>
              <a:ext cx="4526024"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22" name="TextBox 13">
              <a:extLst>
                <a:ext uri="{FF2B5EF4-FFF2-40B4-BE49-F238E27FC236}">
                  <a16:creationId xmlns:a16="http://schemas.microsoft.com/office/drawing/2014/main" id="{CA1787AE-5A03-ED0C-5BD1-4ECDD976BB2A}"/>
                </a:ext>
              </a:extLst>
            </p:cNvPr>
            <p:cNvSpPr txBox="1"/>
            <p:nvPr/>
          </p:nvSpPr>
          <p:spPr>
            <a:xfrm>
              <a:off x="1575811" y="2322784"/>
              <a:ext cx="4606247" cy="246221"/>
            </a:xfrm>
            <a:prstGeom prst="rect">
              <a:avLst/>
            </a:prstGeom>
          </p:spPr>
          <p:txBody>
            <a:bodyPr wrap="square" lIns="0" tIns="0" rIns="0" bIns="0" rtlCol="0" anchor="t">
              <a:spAutoFit/>
            </a:bodyPr>
            <a:lstStyle/>
            <a:p>
              <a:pPr>
                <a:spcBef>
                  <a:spcPct val="0"/>
                </a:spcBef>
              </a:pPr>
              <a:r>
                <a:rPr lang="en-US" sz="1600" b="1">
                  <a:solidFill>
                    <a:srgbClr val="1C726F"/>
                  </a:solidFill>
                  <a:latin typeface="+mj-lt"/>
                  <a:ea typeface="Barlow Medium"/>
                  <a:cs typeface="Barlow Medium"/>
                  <a:sym typeface="Barlow Medium"/>
                </a:rPr>
                <a:t>Country pages</a:t>
              </a:r>
            </a:p>
          </p:txBody>
        </p:sp>
      </p:grpSp>
      <p:pic>
        <p:nvPicPr>
          <p:cNvPr id="23" name="Picture 22" descr="A screenshot of a computer&#10;&#10;AI-generated content may be incorrect.">
            <a:extLst>
              <a:ext uri="{FF2B5EF4-FFF2-40B4-BE49-F238E27FC236}">
                <a16:creationId xmlns:a16="http://schemas.microsoft.com/office/drawing/2014/main" id="{11F4D7D3-87DF-B739-B1D4-6E655F3A5F24}"/>
              </a:ext>
            </a:extLst>
          </p:cNvPr>
          <p:cNvPicPr>
            <a:picLocks noChangeAspect="1"/>
          </p:cNvPicPr>
          <p:nvPr/>
        </p:nvPicPr>
        <p:blipFill>
          <a:blip r:embed="rId8"/>
          <a:stretch>
            <a:fillRect/>
          </a:stretch>
        </p:blipFill>
        <p:spPr>
          <a:xfrm>
            <a:off x="1174816" y="3937637"/>
            <a:ext cx="4818414" cy="1852222"/>
          </a:xfrm>
          <a:prstGeom prst="rect">
            <a:avLst/>
          </a:prstGeom>
        </p:spPr>
      </p:pic>
    </p:spTree>
    <p:extLst>
      <p:ext uri="{BB962C8B-B14F-4D97-AF65-F5344CB8AC3E}">
        <p14:creationId xmlns:p14="http://schemas.microsoft.com/office/powerpoint/2010/main" val="2767865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9E244-3C11-E746-C13E-98348E633540}"/>
            </a:ext>
          </a:extLst>
        </p:cNvPr>
        <p:cNvGrpSpPr/>
        <p:nvPr/>
      </p:nvGrpSpPr>
      <p:grpSpPr>
        <a:xfrm>
          <a:off x="0" y="0"/>
          <a:ext cx="0" cy="0"/>
          <a:chOff x="0" y="0"/>
          <a:chExt cx="0" cy="0"/>
        </a:xfrm>
      </p:grpSpPr>
      <p:pic>
        <p:nvPicPr>
          <p:cNvPr id="3" name="Picture 2" descr="A screenshot of a website&#10;&#10;AI-generated content may be incorrect.">
            <a:extLst>
              <a:ext uri="{FF2B5EF4-FFF2-40B4-BE49-F238E27FC236}">
                <a16:creationId xmlns:a16="http://schemas.microsoft.com/office/drawing/2014/main" id="{0A252B1B-BB38-B21C-92AF-70BA6DE36279}"/>
              </a:ext>
            </a:extLst>
          </p:cNvPr>
          <p:cNvPicPr>
            <a:picLocks noChangeAspect="1"/>
          </p:cNvPicPr>
          <p:nvPr/>
        </p:nvPicPr>
        <p:blipFill>
          <a:blip r:embed="rId3"/>
          <a:stretch>
            <a:fillRect/>
          </a:stretch>
        </p:blipFill>
        <p:spPr>
          <a:xfrm>
            <a:off x="5884417" y="1632707"/>
            <a:ext cx="2808249" cy="3066966"/>
          </a:xfrm>
          <a:prstGeom prst="rect">
            <a:avLst/>
          </a:prstGeom>
          <a:ln>
            <a:solidFill>
              <a:schemeClr val="bg1">
                <a:lumMod val="75000"/>
              </a:schemeClr>
            </a:solidFill>
          </a:ln>
        </p:spPr>
      </p:pic>
      <p:sp>
        <p:nvSpPr>
          <p:cNvPr id="40" name="Freeform 24">
            <a:extLst>
              <a:ext uri="{FF2B5EF4-FFF2-40B4-BE49-F238E27FC236}">
                <a16:creationId xmlns:a16="http://schemas.microsoft.com/office/drawing/2014/main" id="{43DE90EA-AB9C-AEA9-CD07-850F2AE5B90F}"/>
              </a:ext>
            </a:extLst>
          </p:cNvPr>
          <p:cNvSpPr>
            <a:spLocks noChangeAspect="1"/>
          </p:cNvSpPr>
          <p:nvPr/>
        </p:nvSpPr>
        <p:spPr>
          <a:xfrm>
            <a:off x="5076647" y="2940391"/>
            <a:ext cx="537827" cy="537827"/>
          </a:xfrm>
          <a:custGeom>
            <a:avLst/>
            <a:gdLst/>
            <a:ahLst/>
            <a:cxnLst/>
            <a:rect l="l" t="t" r="r" b="b"/>
            <a:pathLst>
              <a:path w="1101751" h="1101751">
                <a:moveTo>
                  <a:pt x="0" y="0"/>
                </a:moveTo>
                <a:lnTo>
                  <a:pt x="1101751" y="0"/>
                </a:lnTo>
                <a:lnTo>
                  <a:pt x="1101751" y="1101751"/>
                </a:lnTo>
                <a:lnTo>
                  <a:pt x="0" y="110175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latin typeface="+mj-lt"/>
            </a:endParaRPr>
          </a:p>
        </p:txBody>
      </p:sp>
      <p:sp>
        <p:nvSpPr>
          <p:cNvPr id="11" name="TextBox 12">
            <a:extLst>
              <a:ext uri="{FF2B5EF4-FFF2-40B4-BE49-F238E27FC236}">
                <a16:creationId xmlns:a16="http://schemas.microsoft.com/office/drawing/2014/main" id="{D2D27927-9CE6-07E3-C1E5-5FE6E5ADDF47}"/>
              </a:ext>
            </a:extLst>
          </p:cNvPr>
          <p:cNvSpPr txBox="1">
            <a:spLocks/>
          </p:cNvSpPr>
          <p:nvPr/>
        </p:nvSpPr>
        <p:spPr>
          <a:xfrm>
            <a:off x="1152245" y="2581049"/>
            <a:ext cx="5679094" cy="3939540"/>
          </a:xfrm>
          <a:prstGeom prst="rect">
            <a:avLst/>
          </a:prstGeom>
        </p:spPr>
        <p:txBody>
          <a:bodyPr wrap="square" lIns="0" tIns="0" rIns="0" bIns="0" rtlCol="0" anchor="t">
            <a:spAutoFit/>
          </a:bodyPr>
          <a:lstStyle/>
          <a:p>
            <a:pPr>
              <a:spcBef>
                <a:spcPts val="300"/>
              </a:spcBef>
              <a:spcAft>
                <a:spcPts val="300"/>
              </a:spcAft>
            </a:pPr>
            <a:r>
              <a:rPr lang="en-US" sz="1500" b="1">
                <a:solidFill>
                  <a:schemeClr val="accent5"/>
                </a:solidFill>
                <a:latin typeface="+mj-lt"/>
                <a:ea typeface="Barlow Semi-Bold"/>
                <a:cs typeface="Barlow Semi-Bold"/>
                <a:sym typeface="Barlow Semi-Bold"/>
              </a:rPr>
              <a:t>Newsletter</a:t>
            </a:r>
          </a:p>
          <a:p>
            <a:pPr marL="447675" indent="-285750">
              <a:spcBef>
                <a:spcPts val="300"/>
              </a:spcBef>
              <a:spcAft>
                <a:spcPts val="300"/>
              </a:spcAft>
              <a:buClr>
                <a:srgbClr val="F7B44B"/>
              </a:buClr>
              <a:buFont typeface="Leelawadee" panose="020B0502040204020203" pitchFamily="34" charset="-34"/>
              <a:buChar char="&gt;"/>
            </a:pPr>
            <a:r>
              <a:rPr lang="en-US" sz="1500">
                <a:solidFill>
                  <a:srgbClr val="1C726F"/>
                </a:solidFill>
                <a:latin typeface="+mj-lt"/>
                <a:sym typeface="Barlow Semi-Bold"/>
              </a:rPr>
              <a:t>11 editions per year</a:t>
            </a:r>
          </a:p>
          <a:p>
            <a:pPr marL="447675" indent="-285750">
              <a:spcBef>
                <a:spcPts val="300"/>
              </a:spcBef>
              <a:spcAft>
                <a:spcPts val="300"/>
              </a:spcAft>
              <a:buClr>
                <a:srgbClr val="F7B44B"/>
              </a:buClr>
              <a:buFont typeface="Leelawadee" panose="020B0502040204020203" pitchFamily="34" charset="-34"/>
              <a:buChar char="&gt;"/>
            </a:pPr>
            <a:r>
              <a:rPr lang="en-US" sz="1500">
                <a:solidFill>
                  <a:srgbClr val="1C726F"/>
                </a:solidFill>
                <a:latin typeface="+mj-lt"/>
                <a:sym typeface="Barlow Semi-Bold"/>
              </a:rPr>
              <a:t>Over 3 800 recipients</a:t>
            </a:r>
          </a:p>
          <a:p>
            <a:endParaRPr lang="en-US" sz="800" b="1">
              <a:solidFill>
                <a:schemeClr val="accent6"/>
              </a:solidFill>
              <a:latin typeface="+mj-lt"/>
              <a:ea typeface="Barlow Semi-Bold"/>
              <a:cs typeface="Barlow Semi-Bold"/>
              <a:sym typeface="Barlow Semi-Bold"/>
            </a:endParaRPr>
          </a:p>
          <a:p>
            <a:pPr>
              <a:spcBef>
                <a:spcPts val="300"/>
              </a:spcBef>
              <a:spcAft>
                <a:spcPts val="300"/>
              </a:spcAft>
            </a:pPr>
            <a:r>
              <a:rPr lang="en-US" sz="1500" b="1">
                <a:solidFill>
                  <a:schemeClr val="accent5"/>
                </a:solidFill>
                <a:latin typeface="+mj-lt"/>
                <a:ea typeface="Barlow Semi-Bold"/>
                <a:cs typeface="Barlow Semi-Bold"/>
                <a:sym typeface="Barlow Semi-Bold"/>
              </a:rPr>
              <a:t>Rural Vision Magazine</a:t>
            </a:r>
          </a:p>
          <a:p>
            <a:pPr>
              <a:spcBef>
                <a:spcPts val="300"/>
              </a:spcBef>
              <a:spcAft>
                <a:spcPts val="300"/>
              </a:spcAft>
            </a:pPr>
            <a:r>
              <a:rPr lang="en-US" sz="1500">
                <a:solidFill>
                  <a:schemeClr val="accent6"/>
                </a:solidFill>
                <a:latin typeface="+mj-lt"/>
                <a:sym typeface="Barlow Semi-Bold"/>
              </a:rPr>
              <a:t>Available in EN, FR, DE</a:t>
            </a:r>
            <a:endParaRPr lang="en-US" sz="1500" b="1">
              <a:solidFill>
                <a:schemeClr val="accent5"/>
              </a:solidFill>
              <a:latin typeface="+mj-lt"/>
              <a:ea typeface="Barlow Semi-Bold"/>
              <a:cs typeface="Barlow Semi-Bold"/>
              <a:sym typeface="Barlow Semi-Bold"/>
            </a:endParaRPr>
          </a:p>
          <a:p>
            <a:pPr marL="447675" indent="-285750">
              <a:spcBef>
                <a:spcPts val="300"/>
              </a:spcBef>
              <a:spcAft>
                <a:spcPts val="300"/>
              </a:spcAft>
              <a:buFont typeface="Leelawadee" panose="020B0502040204020203" pitchFamily="34" charset="-34"/>
              <a:buChar char="&gt;"/>
            </a:pPr>
            <a:r>
              <a:rPr lang="en-US" sz="1500">
                <a:solidFill>
                  <a:schemeClr val="accent6"/>
                </a:solidFill>
                <a:latin typeface="+mj-lt"/>
                <a:sym typeface="Barlow Semi-Bold"/>
                <a:hlinkClick r:id="rId5"/>
              </a:rPr>
              <a:t>Edition #1</a:t>
            </a:r>
            <a:r>
              <a:rPr lang="en-US" sz="1500">
                <a:solidFill>
                  <a:schemeClr val="accent6"/>
                </a:solidFill>
                <a:latin typeface="+mj-lt"/>
                <a:sym typeface="Barlow Semi-Bold"/>
              </a:rPr>
              <a:t> </a:t>
            </a:r>
            <a:r>
              <a:rPr lang="en-US" sz="1500">
                <a:solidFill>
                  <a:srgbClr val="1C726F"/>
                </a:solidFill>
                <a:latin typeface="+mj-lt"/>
                <a:sym typeface="Barlow Semi-Bold"/>
              </a:rPr>
              <a:t>(Dec 2023)</a:t>
            </a:r>
          </a:p>
          <a:p>
            <a:pPr marL="447675" indent="-285750">
              <a:spcBef>
                <a:spcPts val="300"/>
              </a:spcBef>
              <a:spcAft>
                <a:spcPts val="300"/>
              </a:spcAft>
              <a:buFont typeface="Leelawadee" panose="020B0502040204020203" pitchFamily="34" charset="-34"/>
              <a:buChar char="&gt;"/>
            </a:pPr>
            <a:r>
              <a:rPr lang="en-US" sz="1500">
                <a:solidFill>
                  <a:schemeClr val="accent6"/>
                </a:solidFill>
                <a:latin typeface="+mj-lt"/>
                <a:ea typeface="Barlow Semi-Bold"/>
                <a:cs typeface="Barlow Semi-Bold"/>
                <a:sym typeface="Barlow Semi-Bold"/>
                <a:hlinkClick r:id="rId6"/>
              </a:rPr>
              <a:t>Edition #2</a:t>
            </a:r>
            <a:r>
              <a:rPr lang="en-US" sz="1500">
                <a:solidFill>
                  <a:schemeClr val="accent6"/>
                </a:solidFill>
                <a:latin typeface="+mj-lt"/>
                <a:ea typeface="Barlow Semi-Bold"/>
                <a:cs typeface="Barlow Semi-Bold"/>
                <a:sym typeface="Barlow Semi-Bold"/>
              </a:rPr>
              <a:t> </a:t>
            </a:r>
            <a:r>
              <a:rPr lang="en-US" sz="1500">
                <a:solidFill>
                  <a:srgbClr val="1C726F"/>
                </a:solidFill>
                <a:latin typeface="+mj-lt"/>
                <a:sym typeface="Barlow Semi-Bold"/>
              </a:rPr>
              <a:t>(Dec 2024)</a:t>
            </a:r>
          </a:p>
          <a:p>
            <a:pPr marL="447675" indent="-285750">
              <a:spcBef>
                <a:spcPts val="300"/>
              </a:spcBef>
              <a:spcAft>
                <a:spcPts val="300"/>
              </a:spcAft>
              <a:buFont typeface="Leelawadee" panose="020B0502040204020203" pitchFamily="34" charset="-34"/>
              <a:buChar char="&gt;"/>
            </a:pPr>
            <a:r>
              <a:rPr lang="en-US" sz="1500">
                <a:solidFill>
                  <a:srgbClr val="1C726F"/>
                </a:solidFill>
                <a:latin typeface="+mj-lt"/>
                <a:ea typeface="Barlow Semi-Bold"/>
                <a:cs typeface="Barlow Semi-Bold"/>
                <a:sym typeface="Barlow Semi-Bold"/>
                <a:hlinkClick r:id="rId7"/>
              </a:rPr>
              <a:t>Edition #3</a:t>
            </a:r>
            <a:r>
              <a:rPr lang="en-US" sz="1500">
                <a:solidFill>
                  <a:srgbClr val="1C726F"/>
                </a:solidFill>
                <a:latin typeface="+mj-lt"/>
                <a:ea typeface="Barlow Semi-Bold"/>
                <a:cs typeface="Barlow Semi-Bold"/>
                <a:sym typeface="Barlow Semi-Bold"/>
              </a:rPr>
              <a:t> (Nov 2025)</a:t>
            </a:r>
            <a:endParaRPr lang="en-US" sz="1500">
              <a:solidFill>
                <a:schemeClr val="accent5"/>
              </a:solidFill>
              <a:latin typeface="+mj-lt"/>
              <a:ea typeface="Barlow Semi-Bold"/>
              <a:cs typeface="Barlow Semi-Bold"/>
              <a:sym typeface="Barlow Semi-Bold"/>
            </a:endParaRPr>
          </a:p>
          <a:p>
            <a:pPr>
              <a:spcAft>
                <a:spcPts val="600"/>
              </a:spcAft>
            </a:pPr>
            <a:endParaRPr lang="en-US" sz="800" b="1">
              <a:solidFill>
                <a:schemeClr val="accent5"/>
              </a:solidFill>
              <a:latin typeface="+mj-lt"/>
              <a:ea typeface="Barlow Semi-Bold"/>
              <a:cs typeface="Barlow Semi-Bold"/>
              <a:sym typeface="Barlow Semi-Bold"/>
            </a:endParaRPr>
          </a:p>
          <a:p>
            <a:pPr>
              <a:spcBef>
                <a:spcPts val="300"/>
              </a:spcBef>
              <a:spcAft>
                <a:spcPts val="300"/>
              </a:spcAft>
            </a:pPr>
            <a:r>
              <a:rPr lang="en-US" sz="1500" b="1">
                <a:solidFill>
                  <a:schemeClr val="accent5"/>
                </a:solidFill>
                <a:latin typeface="+mj-lt"/>
                <a:ea typeface="Barlow Semi-Bold"/>
                <a:cs typeface="Barlow Semi-Bold"/>
                <a:sym typeface="Barlow Semi-Bold"/>
              </a:rPr>
              <a:t>Policy Briefing</a:t>
            </a:r>
            <a:r>
              <a:rPr lang="pl-PL" sz="1500" b="1">
                <a:solidFill>
                  <a:schemeClr val="accent5"/>
                </a:solidFill>
                <a:latin typeface="+mj-lt"/>
                <a:ea typeface="Barlow Semi-Bold"/>
                <a:cs typeface="Barlow Semi-Bold"/>
                <a:sym typeface="Barlow Semi-Bold"/>
              </a:rPr>
              <a:t>s</a:t>
            </a:r>
            <a:endParaRPr lang="en-US" sz="1500" b="1">
              <a:solidFill>
                <a:schemeClr val="accent5"/>
              </a:solidFill>
              <a:latin typeface="+mj-lt"/>
              <a:ea typeface="Barlow Semi-Bold"/>
              <a:cs typeface="Barlow Semi-Bold"/>
              <a:sym typeface="Barlow Semi-Bold"/>
            </a:endParaRPr>
          </a:p>
          <a:p>
            <a:pPr>
              <a:spcBef>
                <a:spcPts val="300"/>
              </a:spcBef>
              <a:spcAft>
                <a:spcPts val="300"/>
              </a:spcAft>
            </a:pPr>
            <a:r>
              <a:rPr lang="en-US" sz="1500">
                <a:solidFill>
                  <a:schemeClr val="accent6"/>
                </a:solidFill>
                <a:latin typeface="+mj-lt"/>
                <a:sym typeface="Barlow Semi-Bold"/>
              </a:rPr>
              <a:t>Available in all official EU languages</a:t>
            </a:r>
            <a:endParaRPr lang="en-US" sz="1500" b="1">
              <a:solidFill>
                <a:schemeClr val="accent5"/>
              </a:solidFill>
              <a:latin typeface="+mj-lt"/>
              <a:ea typeface="Barlow Semi-Bold"/>
              <a:cs typeface="Barlow Semi-Bold"/>
              <a:sym typeface="Barlow Semi-Bold"/>
            </a:endParaRPr>
          </a:p>
          <a:p>
            <a:pPr marL="444500" indent="-285750">
              <a:spcBef>
                <a:spcPts val="300"/>
              </a:spcBef>
              <a:spcAft>
                <a:spcPts val="300"/>
              </a:spcAft>
              <a:buClr>
                <a:schemeClr val="accent6"/>
              </a:buClr>
              <a:buFont typeface="Leelawadee" panose="020B0502040204020203" pitchFamily="34" charset="-34"/>
              <a:buChar char="&gt;"/>
            </a:pPr>
            <a:r>
              <a:rPr lang="en-US" sz="1500">
                <a:solidFill>
                  <a:schemeClr val="accent5"/>
                </a:solidFill>
                <a:latin typeface="+mj-lt"/>
                <a:ea typeface="Barlow Semi-Bold"/>
                <a:cs typeface="Barlow Semi-Bold"/>
                <a:sym typeface="Barlow Semi-Bold"/>
                <a:hlinkClick r:id="rId8"/>
              </a:rPr>
              <a:t>Making the Rural Pact happen in Member States</a:t>
            </a:r>
            <a:endParaRPr lang="en-US" sz="1500">
              <a:solidFill>
                <a:schemeClr val="accent5"/>
              </a:solidFill>
              <a:latin typeface="+mj-lt"/>
              <a:ea typeface="Barlow Semi-Bold"/>
              <a:cs typeface="Barlow Semi-Bold"/>
              <a:sym typeface="Barlow Semi-Bold"/>
            </a:endParaRPr>
          </a:p>
          <a:p>
            <a:pPr marL="444500" indent="-285750">
              <a:spcBef>
                <a:spcPts val="300"/>
              </a:spcBef>
              <a:spcAft>
                <a:spcPts val="300"/>
              </a:spcAft>
              <a:buClr>
                <a:schemeClr val="accent6"/>
              </a:buClr>
              <a:buFont typeface="Leelawadee" panose="020B0502040204020203" pitchFamily="34" charset="-34"/>
              <a:buChar char="&gt;"/>
            </a:pPr>
            <a:r>
              <a:rPr lang="en-GB" sz="1500">
                <a:solidFill>
                  <a:schemeClr val="accent5"/>
                </a:solidFill>
                <a:latin typeface="+mj-lt"/>
                <a:ea typeface="Barlow Semi-Bold"/>
                <a:cs typeface="Barlow Semi-Bold"/>
                <a:sym typeface="Barlow Semi-Bold"/>
                <a:hlinkClick r:id="rId9"/>
              </a:rPr>
              <a:t>Empowering communities to take action for the rural vision</a:t>
            </a:r>
            <a:endParaRPr lang="en-GB" sz="1500">
              <a:solidFill>
                <a:schemeClr val="accent5"/>
              </a:solidFill>
              <a:latin typeface="+mj-lt"/>
              <a:ea typeface="Barlow Semi-Bold"/>
              <a:cs typeface="Barlow Semi-Bold"/>
              <a:sym typeface="Barlow Semi-Bold"/>
            </a:endParaRPr>
          </a:p>
        </p:txBody>
      </p:sp>
      <p:grpSp>
        <p:nvGrpSpPr>
          <p:cNvPr id="28" name="Group 27">
            <a:extLst>
              <a:ext uri="{FF2B5EF4-FFF2-40B4-BE49-F238E27FC236}">
                <a16:creationId xmlns:a16="http://schemas.microsoft.com/office/drawing/2014/main" id="{A14BB029-1F83-261D-AEDB-FA3B7E51240C}"/>
              </a:ext>
            </a:extLst>
          </p:cNvPr>
          <p:cNvGrpSpPr/>
          <p:nvPr/>
        </p:nvGrpSpPr>
        <p:grpSpPr>
          <a:xfrm>
            <a:off x="7519222" y="6324080"/>
            <a:ext cx="4399471" cy="331696"/>
            <a:chOff x="7196282" y="6166590"/>
            <a:chExt cx="4787022" cy="331696"/>
          </a:xfrm>
        </p:grpSpPr>
        <p:pic>
          <p:nvPicPr>
            <p:cNvPr id="43" name="Graphic 42" descr="World outline">
              <a:extLst>
                <a:ext uri="{FF2B5EF4-FFF2-40B4-BE49-F238E27FC236}">
                  <a16:creationId xmlns:a16="http://schemas.microsoft.com/office/drawing/2014/main" id="{A7D4029F-23D7-8A02-1966-6BEB3340F21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96282" y="6166590"/>
              <a:ext cx="331696" cy="331696"/>
            </a:xfrm>
            <a:prstGeom prst="rect">
              <a:avLst/>
            </a:prstGeom>
          </p:spPr>
        </p:pic>
        <p:sp>
          <p:nvSpPr>
            <p:cNvPr id="45" name="TextBox 44">
              <a:extLst>
                <a:ext uri="{FF2B5EF4-FFF2-40B4-BE49-F238E27FC236}">
                  <a16:creationId xmlns:a16="http://schemas.microsoft.com/office/drawing/2014/main" id="{C607C0CF-96AF-8C93-7710-887DB6CB29DA}"/>
                </a:ext>
              </a:extLst>
            </p:cNvPr>
            <p:cNvSpPr txBox="1"/>
            <p:nvPr/>
          </p:nvSpPr>
          <p:spPr>
            <a:xfrm>
              <a:off x="7591810" y="6201633"/>
              <a:ext cx="4391494" cy="261610"/>
            </a:xfrm>
            <a:prstGeom prst="rect">
              <a:avLst/>
            </a:prstGeom>
            <a:noFill/>
          </p:spPr>
          <p:txBody>
            <a:bodyPr wrap="square">
              <a:spAutoFit/>
            </a:bodyPr>
            <a:lstStyle/>
            <a:p>
              <a:r>
                <a:rPr lang="en-GB" sz="1100">
                  <a:hlinkClick r:id="rId11"/>
                </a:rPr>
                <a:t>https://ruralpact.rural-vision.europa.eu/publications/search_en</a:t>
              </a:r>
              <a:r>
                <a:rPr lang="en-GB" sz="1100"/>
                <a:t> </a:t>
              </a:r>
            </a:p>
          </p:txBody>
        </p:sp>
      </p:grpSp>
      <p:pic>
        <p:nvPicPr>
          <p:cNvPr id="7" name="Picture 6">
            <a:extLst>
              <a:ext uri="{FF2B5EF4-FFF2-40B4-BE49-F238E27FC236}">
                <a16:creationId xmlns:a16="http://schemas.microsoft.com/office/drawing/2014/main" id="{493266E9-23E4-B7AA-C514-75E08172A159}"/>
              </a:ext>
            </a:extLst>
          </p:cNvPr>
          <p:cNvPicPr>
            <a:picLocks noChangeAspect="1"/>
          </p:cNvPicPr>
          <p:nvPr/>
        </p:nvPicPr>
        <p:blipFill>
          <a:blip r:embed="rId12"/>
          <a:stretch>
            <a:fillRect/>
          </a:stretch>
        </p:blipFill>
        <p:spPr>
          <a:xfrm>
            <a:off x="9609255" y="1566585"/>
            <a:ext cx="2170340" cy="3054118"/>
          </a:xfrm>
          <a:prstGeom prst="rect">
            <a:avLst/>
          </a:prstGeom>
          <a:solidFill>
            <a:schemeClr val="bg1">
              <a:lumMod val="85000"/>
            </a:schemeClr>
          </a:solidFill>
          <a:ln>
            <a:solidFill>
              <a:schemeClr val="bg1">
                <a:lumMod val="85000"/>
              </a:schemeClr>
            </a:solidFill>
          </a:ln>
        </p:spPr>
      </p:pic>
      <p:pic>
        <p:nvPicPr>
          <p:cNvPr id="10" name="Picture 9">
            <a:extLst>
              <a:ext uri="{FF2B5EF4-FFF2-40B4-BE49-F238E27FC236}">
                <a16:creationId xmlns:a16="http://schemas.microsoft.com/office/drawing/2014/main" id="{EC15751A-0413-BBD6-27DF-7CDEAAADB3D4}"/>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8074595" y="2566505"/>
            <a:ext cx="2170340" cy="3066966"/>
          </a:xfrm>
          <a:prstGeom prst="rect">
            <a:avLst/>
          </a:prstGeom>
          <a:ln>
            <a:solidFill>
              <a:schemeClr val="bg1">
                <a:lumMod val="85000"/>
              </a:schemeClr>
            </a:solidFill>
          </a:ln>
        </p:spPr>
      </p:pic>
      <p:sp>
        <p:nvSpPr>
          <p:cNvPr id="5" name="Title 1">
            <a:extLst>
              <a:ext uri="{FF2B5EF4-FFF2-40B4-BE49-F238E27FC236}">
                <a16:creationId xmlns:a16="http://schemas.microsoft.com/office/drawing/2014/main" id="{7A272E7B-7496-58CF-4062-03D4444E0B5A}"/>
              </a:ext>
            </a:extLst>
          </p:cNvPr>
          <p:cNvSpPr>
            <a:spLocks noGrp="1"/>
          </p:cNvSpPr>
          <p:nvPr>
            <p:ph type="title"/>
          </p:nvPr>
        </p:nvSpPr>
        <p:spPr>
          <a:xfrm>
            <a:off x="838200" y="136525"/>
            <a:ext cx="9928225" cy="1201738"/>
          </a:xfrm>
        </p:spPr>
        <p:txBody>
          <a:bodyPr>
            <a:normAutofit/>
          </a:bodyPr>
          <a:lstStyle/>
          <a:p>
            <a:pPr>
              <a:lnSpc>
                <a:spcPct val="114000"/>
              </a:lnSpc>
              <a:spcBef>
                <a:spcPts val="600"/>
              </a:spcBef>
            </a:pPr>
            <a:r>
              <a:rPr lang="en-GB">
                <a:solidFill>
                  <a:srgbClr val="1C726F"/>
                </a:solidFill>
              </a:rPr>
              <a:t>Rural Pact publications</a:t>
            </a:r>
            <a:endParaRPr lang="en-IE" sz="2000">
              <a:solidFill>
                <a:schemeClr val="accent6"/>
              </a:solidFill>
            </a:endParaRPr>
          </a:p>
        </p:txBody>
      </p:sp>
      <p:grpSp>
        <p:nvGrpSpPr>
          <p:cNvPr id="25" name="Group 24">
            <a:extLst>
              <a:ext uri="{FF2B5EF4-FFF2-40B4-BE49-F238E27FC236}">
                <a16:creationId xmlns:a16="http://schemas.microsoft.com/office/drawing/2014/main" id="{2471DF95-68F0-1CAD-D3DA-CD30BE559B2D}"/>
              </a:ext>
            </a:extLst>
          </p:cNvPr>
          <p:cNvGrpSpPr/>
          <p:nvPr/>
        </p:nvGrpSpPr>
        <p:grpSpPr>
          <a:xfrm>
            <a:off x="1142216" y="2115080"/>
            <a:ext cx="3630059" cy="340565"/>
            <a:chOff x="1575811" y="2322784"/>
            <a:chExt cx="3040309" cy="340565"/>
          </a:xfrm>
        </p:grpSpPr>
        <p:cxnSp>
          <p:nvCxnSpPr>
            <p:cNvPr id="26" name="Straight Connector 25">
              <a:extLst>
                <a:ext uri="{FF2B5EF4-FFF2-40B4-BE49-F238E27FC236}">
                  <a16:creationId xmlns:a16="http://schemas.microsoft.com/office/drawing/2014/main" id="{293C8338-2D9C-103C-B452-D8A2C3AA64F5}"/>
                </a:ext>
              </a:extLst>
            </p:cNvPr>
            <p:cNvCxnSpPr>
              <a:cxnSpLocks/>
            </p:cNvCxnSpPr>
            <p:nvPr/>
          </p:nvCxnSpPr>
          <p:spPr>
            <a:xfrm>
              <a:off x="1584211" y="2663349"/>
              <a:ext cx="1002135"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27" name="TextBox 13">
              <a:extLst>
                <a:ext uri="{FF2B5EF4-FFF2-40B4-BE49-F238E27FC236}">
                  <a16:creationId xmlns:a16="http://schemas.microsoft.com/office/drawing/2014/main" id="{2E88B61C-C622-06D7-27D8-9C5460A78588}"/>
                </a:ext>
              </a:extLst>
            </p:cNvPr>
            <p:cNvSpPr txBox="1"/>
            <p:nvPr/>
          </p:nvSpPr>
          <p:spPr>
            <a:xfrm>
              <a:off x="1575811" y="2322784"/>
              <a:ext cx="3040309" cy="246221"/>
            </a:xfrm>
            <a:prstGeom prst="rect">
              <a:avLst/>
            </a:prstGeom>
          </p:spPr>
          <p:txBody>
            <a:bodyPr wrap="square" lIns="0" tIns="0" rIns="0" bIns="0" rtlCol="0" anchor="t">
              <a:spAutoFit/>
            </a:bodyPr>
            <a:lstStyle/>
            <a:p>
              <a:pPr>
                <a:spcBef>
                  <a:spcPct val="0"/>
                </a:spcBef>
              </a:pPr>
              <a:r>
                <a:rPr lang="en-US" sz="1600" b="1">
                  <a:solidFill>
                    <a:srgbClr val="1C726F"/>
                  </a:solidFill>
                  <a:latin typeface="+mj-lt"/>
                  <a:ea typeface="Barlow Medium"/>
                  <a:cs typeface="Barlow Medium"/>
                  <a:sym typeface="Barlow Medium"/>
                </a:rPr>
                <a:t>Publications</a:t>
              </a:r>
            </a:p>
          </p:txBody>
        </p:sp>
      </p:grpSp>
      <p:grpSp>
        <p:nvGrpSpPr>
          <p:cNvPr id="12" name="Group 11">
            <a:extLst>
              <a:ext uri="{FF2B5EF4-FFF2-40B4-BE49-F238E27FC236}">
                <a16:creationId xmlns:a16="http://schemas.microsoft.com/office/drawing/2014/main" id="{5F27CC83-A94C-1143-5567-B2F4ACD2EC13}"/>
              </a:ext>
            </a:extLst>
          </p:cNvPr>
          <p:cNvGrpSpPr/>
          <p:nvPr/>
        </p:nvGrpSpPr>
        <p:grpSpPr>
          <a:xfrm>
            <a:off x="949038" y="1357917"/>
            <a:ext cx="547531" cy="547531"/>
            <a:chOff x="621696" y="1726170"/>
            <a:chExt cx="547531" cy="547531"/>
          </a:xfrm>
        </p:grpSpPr>
        <p:sp>
          <p:nvSpPr>
            <p:cNvPr id="13" name="Oval 12">
              <a:extLst>
                <a:ext uri="{FF2B5EF4-FFF2-40B4-BE49-F238E27FC236}">
                  <a16:creationId xmlns:a16="http://schemas.microsoft.com/office/drawing/2014/main" id="{34CD5DFA-6749-25EE-2EF2-40C5927D81FB}"/>
                </a:ext>
              </a:extLst>
            </p:cNvPr>
            <p:cNvSpPr>
              <a:spLocks noChangeAspect="1"/>
            </p:cNvSpPr>
            <p:nvPr/>
          </p:nvSpPr>
          <p:spPr>
            <a:xfrm>
              <a:off x="621696" y="1726170"/>
              <a:ext cx="547531" cy="547531"/>
            </a:xfrm>
            <a:prstGeom prst="ellipse">
              <a:avLst/>
            </a:prstGeom>
            <a:solidFill>
              <a:srgbClr val="FEFAEC"/>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4" name="Group 13">
              <a:extLst>
                <a:ext uri="{FF2B5EF4-FFF2-40B4-BE49-F238E27FC236}">
                  <a16:creationId xmlns:a16="http://schemas.microsoft.com/office/drawing/2014/main" id="{3774D14A-85DF-84A7-FE8A-CFE72536CB95}"/>
                </a:ext>
              </a:extLst>
            </p:cNvPr>
            <p:cNvGrpSpPr/>
            <p:nvPr/>
          </p:nvGrpSpPr>
          <p:grpSpPr>
            <a:xfrm>
              <a:off x="714906" y="1812123"/>
              <a:ext cx="361110" cy="348108"/>
              <a:chOff x="4968911" y="5103971"/>
              <a:chExt cx="361110" cy="348108"/>
            </a:xfrm>
          </p:grpSpPr>
          <p:grpSp>
            <p:nvGrpSpPr>
              <p:cNvPr id="22" name="Group 21">
                <a:extLst>
                  <a:ext uri="{FF2B5EF4-FFF2-40B4-BE49-F238E27FC236}">
                    <a16:creationId xmlns:a16="http://schemas.microsoft.com/office/drawing/2014/main" id="{E0EDF266-723A-392D-AEEC-128949F8F676}"/>
                  </a:ext>
                </a:extLst>
              </p:cNvPr>
              <p:cNvGrpSpPr/>
              <p:nvPr/>
            </p:nvGrpSpPr>
            <p:grpSpPr>
              <a:xfrm>
                <a:off x="4968911" y="5103971"/>
                <a:ext cx="361110" cy="348108"/>
                <a:chOff x="4968911" y="5103971"/>
                <a:chExt cx="361110" cy="348108"/>
              </a:xfrm>
            </p:grpSpPr>
            <p:sp>
              <p:nvSpPr>
                <p:cNvPr id="29" name="Free-form: Shape 166">
                  <a:extLst>
                    <a:ext uri="{FF2B5EF4-FFF2-40B4-BE49-F238E27FC236}">
                      <a16:creationId xmlns:a16="http://schemas.microsoft.com/office/drawing/2014/main" id="{25347BF1-93EE-15B3-B7B8-A0C4A8007E19}"/>
                    </a:ext>
                  </a:extLst>
                </p:cNvPr>
                <p:cNvSpPr/>
                <p:nvPr/>
              </p:nvSpPr>
              <p:spPr>
                <a:xfrm>
                  <a:off x="5101479" y="5175378"/>
                  <a:ext cx="123417" cy="17852"/>
                </a:xfrm>
                <a:custGeom>
                  <a:avLst/>
                  <a:gdLst>
                    <a:gd name="connsiteX0" fmla="*/ 0 w 257175"/>
                    <a:gd name="connsiteY0" fmla="*/ 0 h 38100"/>
                    <a:gd name="connsiteX1" fmla="*/ 257175 w 257175"/>
                    <a:gd name="connsiteY1" fmla="*/ 0 h 38100"/>
                    <a:gd name="connsiteX2" fmla="*/ 257175 w 257175"/>
                    <a:gd name="connsiteY2" fmla="*/ 38100 h 38100"/>
                    <a:gd name="connsiteX3" fmla="*/ 0 w 2571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7175" h="38100">
                      <a:moveTo>
                        <a:pt x="0" y="0"/>
                      </a:moveTo>
                      <a:lnTo>
                        <a:pt x="257175" y="0"/>
                      </a:lnTo>
                      <a:lnTo>
                        <a:pt x="25717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30" name="Free-form: Shape 167">
                  <a:extLst>
                    <a:ext uri="{FF2B5EF4-FFF2-40B4-BE49-F238E27FC236}">
                      <a16:creationId xmlns:a16="http://schemas.microsoft.com/office/drawing/2014/main" id="{0B9D4F21-832D-E41D-8C42-550B9AD528B8}"/>
                    </a:ext>
                  </a:extLst>
                </p:cNvPr>
                <p:cNvSpPr/>
                <p:nvPr/>
              </p:nvSpPr>
              <p:spPr>
                <a:xfrm>
                  <a:off x="5101479" y="5242322"/>
                  <a:ext cx="77707" cy="17852"/>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31" name="Free-form: Shape 168">
                  <a:extLst>
                    <a:ext uri="{FF2B5EF4-FFF2-40B4-BE49-F238E27FC236}">
                      <a16:creationId xmlns:a16="http://schemas.microsoft.com/office/drawing/2014/main" id="{68DED7DA-B4CC-8ED9-448A-C023FA4D5CE3}"/>
                    </a:ext>
                  </a:extLst>
                </p:cNvPr>
                <p:cNvSpPr/>
                <p:nvPr/>
              </p:nvSpPr>
              <p:spPr>
                <a:xfrm>
                  <a:off x="5101479" y="5286951"/>
                  <a:ext cx="77707" cy="17852"/>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32" name="Free-form: Shape 169">
                  <a:extLst>
                    <a:ext uri="{FF2B5EF4-FFF2-40B4-BE49-F238E27FC236}">
                      <a16:creationId xmlns:a16="http://schemas.microsoft.com/office/drawing/2014/main" id="{721F9141-9F08-2577-9D82-32FC06A16FE4}"/>
                    </a:ext>
                  </a:extLst>
                </p:cNvPr>
                <p:cNvSpPr/>
                <p:nvPr/>
              </p:nvSpPr>
              <p:spPr>
                <a:xfrm>
                  <a:off x="5202042" y="5286951"/>
                  <a:ext cx="22855" cy="17852"/>
                </a:xfrm>
                <a:custGeom>
                  <a:avLst/>
                  <a:gdLst>
                    <a:gd name="connsiteX0" fmla="*/ 0 w 47625"/>
                    <a:gd name="connsiteY0" fmla="*/ 0 h 38100"/>
                    <a:gd name="connsiteX1" fmla="*/ 47625 w 47625"/>
                    <a:gd name="connsiteY1" fmla="*/ 0 h 38100"/>
                    <a:gd name="connsiteX2" fmla="*/ 47625 w 47625"/>
                    <a:gd name="connsiteY2" fmla="*/ 38100 h 38100"/>
                    <a:gd name="connsiteX3" fmla="*/ 0 w 476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7625" h="38100">
                      <a:moveTo>
                        <a:pt x="0" y="0"/>
                      </a:moveTo>
                      <a:lnTo>
                        <a:pt x="47625" y="0"/>
                      </a:lnTo>
                      <a:lnTo>
                        <a:pt x="476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33" name="Free-form: Shape 170">
                  <a:extLst>
                    <a:ext uri="{FF2B5EF4-FFF2-40B4-BE49-F238E27FC236}">
                      <a16:creationId xmlns:a16="http://schemas.microsoft.com/office/drawing/2014/main" id="{BA00D901-F5D9-EE29-C05F-77F98C249DA9}"/>
                    </a:ext>
                  </a:extLst>
                </p:cNvPr>
                <p:cNvSpPr/>
                <p:nvPr/>
              </p:nvSpPr>
              <p:spPr>
                <a:xfrm>
                  <a:off x="5101479" y="5331580"/>
                  <a:ext cx="77707" cy="17852"/>
                </a:xfrm>
                <a:custGeom>
                  <a:avLst/>
                  <a:gdLst>
                    <a:gd name="connsiteX0" fmla="*/ 0 w 161925"/>
                    <a:gd name="connsiteY0" fmla="*/ 0 h 38100"/>
                    <a:gd name="connsiteX1" fmla="*/ 161925 w 161925"/>
                    <a:gd name="connsiteY1" fmla="*/ 0 h 38100"/>
                    <a:gd name="connsiteX2" fmla="*/ 161925 w 161925"/>
                    <a:gd name="connsiteY2" fmla="*/ 38100 h 38100"/>
                    <a:gd name="connsiteX3" fmla="*/ 0 w 1619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61925" h="38100">
                      <a:moveTo>
                        <a:pt x="0" y="0"/>
                      </a:moveTo>
                      <a:lnTo>
                        <a:pt x="161925" y="0"/>
                      </a:lnTo>
                      <a:lnTo>
                        <a:pt x="1619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34" name="Free-form: Shape 171">
                  <a:extLst>
                    <a:ext uri="{FF2B5EF4-FFF2-40B4-BE49-F238E27FC236}">
                      <a16:creationId xmlns:a16="http://schemas.microsoft.com/office/drawing/2014/main" id="{C742AE71-2A0D-ECE1-17F5-CC9A21709F14}"/>
                    </a:ext>
                  </a:extLst>
                </p:cNvPr>
                <p:cNvSpPr/>
                <p:nvPr/>
              </p:nvSpPr>
              <p:spPr>
                <a:xfrm>
                  <a:off x="5202042" y="5331580"/>
                  <a:ext cx="22855" cy="17852"/>
                </a:xfrm>
                <a:custGeom>
                  <a:avLst/>
                  <a:gdLst>
                    <a:gd name="connsiteX0" fmla="*/ 0 w 47625"/>
                    <a:gd name="connsiteY0" fmla="*/ 0 h 38100"/>
                    <a:gd name="connsiteX1" fmla="*/ 47625 w 47625"/>
                    <a:gd name="connsiteY1" fmla="*/ 0 h 38100"/>
                    <a:gd name="connsiteX2" fmla="*/ 47625 w 47625"/>
                    <a:gd name="connsiteY2" fmla="*/ 38100 h 38100"/>
                    <a:gd name="connsiteX3" fmla="*/ 0 w 476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7625" h="38100">
                      <a:moveTo>
                        <a:pt x="0" y="0"/>
                      </a:moveTo>
                      <a:lnTo>
                        <a:pt x="47625" y="0"/>
                      </a:lnTo>
                      <a:lnTo>
                        <a:pt x="47625" y="38100"/>
                      </a:lnTo>
                      <a:lnTo>
                        <a:pt x="0" y="38100"/>
                      </a:lnTo>
                      <a:close/>
                    </a:path>
                  </a:pathLst>
                </a:custGeom>
                <a:solidFill>
                  <a:srgbClr val="1C726F"/>
                </a:solidFill>
                <a:ln w="9525" cap="flat">
                  <a:noFill/>
                  <a:prstDash val="solid"/>
                  <a:miter/>
                </a:ln>
              </p:spPr>
              <p:txBody>
                <a:bodyPr rtlCol="0" anchor="ctr"/>
                <a:lstStyle/>
                <a:p>
                  <a:endParaRPr lang="en-GB"/>
                </a:p>
              </p:txBody>
            </p:sp>
            <p:sp>
              <p:nvSpPr>
                <p:cNvPr id="35" name="Free-form: Shape 172">
                  <a:extLst>
                    <a:ext uri="{FF2B5EF4-FFF2-40B4-BE49-F238E27FC236}">
                      <a16:creationId xmlns:a16="http://schemas.microsoft.com/office/drawing/2014/main" id="{4309398A-D868-F616-69D4-7A4DDA22D1D9}"/>
                    </a:ext>
                  </a:extLst>
                </p:cNvPr>
                <p:cNvSpPr/>
                <p:nvPr/>
              </p:nvSpPr>
              <p:spPr>
                <a:xfrm>
                  <a:off x="4968911" y="5103971"/>
                  <a:ext cx="361110" cy="348108"/>
                </a:xfrm>
                <a:custGeom>
                  <a:avLst/>
                  <a:gdLst>
                    <a:gd name="connsiteX0" fmla="*/ 657225 w 752475"/>
                    <a:gd name="connsiteY0" fmla="*/ 609600 h 742950"/>
                    <a:gd name="connsiteX1" fmla="*/ 657225 w 752475"/>
                    <a:gd name="connsiteY1" fmla="*/ 104775 h 742950"/>
                    <a:gd name="connsiteX2" fmla="*/ 552450 w 752475"/>
                    <a:gd name="connsiteY2" fmla="*/ 0 h 742950"/>
                    <a:gd name="connsiteX3" fmla="*/ 104775 w 752475"/>
                    <a:gd name="connsiteY3" fmla="*/ 0 h 742950"/>
                    <a:gd name="connsiteX4" fmla="*/ 0 w 752475"/>
                    <a:gd name="connsiteY4" fmla="*/ 104775 h 742950"/>
                    <a:gd name="connsiteX5" fmla="*/ 0 w 752475"/>
                    <a:gd name="connsiteY5" fmla="*/ 266700 h 742950"/>
                    <a:gd name="connsiteX6" fmla="*/ 152400 w 752475"/>
                    <a:gd name="connsiteY6" fmla="*/ 266700 h 742950"/>
                    <a:gd name="connsiteX7" fmla="*/ 152400 w 752475"/>
                    <a:gd name="connsiteY7" fmla="*/ 609600 h 742950"/>
                    <a:gd name="connsiteX8" fmla="*/ 57150 w 752475"/>
                    <a:gd name="connsiteY8" fmla="*/ 609600 h 742950"/>
                    <a:gd name="connsiteX9" fmla="*/ 57150 w 752475"/>
                    <a:gd name="connsiteY9" fmla="*/ 742950 h 742950"/>
                    <a:gd name="connsiteX10" fmla="*/ 752475 w 752475"/>
                    <a:gd name="connsiteY10" fmla="*/ 742950 h 742950"/>
                    <a:gd name="connsiteX11" fmla="*/ 752475 w 752475"/>
                    <a:gd name="connsiteY11" fmla="*/ 609600 h 742950"/>
                    <a:gd name="connsiteX12" fmla="*/ 552450 w 752475"/>
                    <a:gd name="connsiteY12" fmla="*/ 57150 h 742950"/>
                    <a:gd name="connsiteX13" fmla="*/ 600075 w 752475"/>
                    <a:gd name="connsiteY13" fmla="*/ 104775 h 742950"/>
                    <a:gd name="connsiteX14" fmla="*/ 600075 w 752475"/>
                    <a:gd name="connsiteY14" fmla="*/ 657225 h 742950"/>
                    <a:gd name="connsiteX15" fmla="*/ 209550 w 752475"/>
                    <a:gd name="connsiteY15" fmla="*/ 657225 h 742950"/>
                    <a:gd name="connsiteX16" fmla="*/ 209550 w 752475"/>
                    <a:gd name="connsiteY16" fmla="*/ 104775 h 742950"/>
                    <a:gd name="connsiteX17" fmla="*/ 198120 w 752475"/>
                    <a:gd name="connsiteY17" fmla="*/ 57150 h 742950"/>
                    <a:gd name="connsiteX18" fmla="*/ 57150 w 752475"/>
                    <a:gd name="connsiteY18" fmla="*/ 209550 h 742950"/>
                    <a:gd name="connsiteX19" fmla="*/ 57150 w 752475"/>
                    <a:gd name="connsiteY19" fmla="*/ 104775 h 742950"/>
                    <a:gd name="connsiteX20" fmla="*/ 104775 w 752475"/>
                    <a:gd name="connsiteY20" fmla="*/ 57150 h 742950"/>
                    <a:gd name="connsiteX21" fmla="*/ 152400 w 752475"/>
                    <a:gd name="connsiteY21" fmla="*/ 104775 h 742950"/>
                    <a:gd name="connsiteX22" fmla="*/ 152400 w 752475"/>
                    <a:gd name="connsiteY22" fmla="*/ 20955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2475" h="742950">
                      <a:moveTo>
                        <a:pt x="657225" y="609600"/>
                      </a:moveTo>
                      <a:lnTo>
                        <a:pt x="657225" y="104775"/>
                      </a:lnTo>
                      <a:cubicBezTo>
                        <a:pt x="657156" y="46937"/>
                        <a:pt x="610288" y="68"/>
                        <a:pt x="552450" y="0"/>
                      </a:cubicBezTo>
                      <a:lnTo>
                        <a:pt x="104775" y="0"/>
                      </a:lnTo>
                      <a:cubicBezTo>
                        <a:pt x="46937" y="68"/>
                        <a:pt x="68" y="46937"/>
                        <a:pt x="0" y="104775"/>
                      </a:cubicBezTo>
                      <a:lnTo>
                        <a:pt x="0" y="266700"/>
                      </a:lnTo>
                      <a:lnTo>
                        <a:pt x="152400" y="266700"/>
                      </a:lnTo>
                      <a:lnTo>
                        <a:pt x="152400" y="609600"/>
                      </a:lnTo>
                      <a:lnTo>
                        <a:pt x="57150" y="609600"/>
                      </a:lnTo>
                      <a:lnTo>
                        <a:pt x="57150" y="742950"/>
                      </a:lnTo>
                      <a:lnTo>
                        <a:pt x="752475" y="742950"/>
                      </a:lnTo>
                      <a:lnTo>
                        <a:pt x="752475" y="609600"/>
                      </a:lnTo>
                      <a:close/>
                      <a:moveTo>
                        <a:pt x="552450" y="57150"/>
                      </a:moveTo>
                      <a:cubicBezTo>
                        <a:pt x="578740" y="57181"/>
                        <a:pt x="600044" y="78485"/>
                        <a:pt x="600075" y="104775"/>
                      </a:cubicBezTo>
                      <a:lnTo>
                        <a:pt x="600075" y="657225"/>
                      </a:lnTo>
                      <a:lnTo>
                        <a:pt x="209550" y="657225"/>
                      </a:lnTo>
                      <a:lnTo>
                        <a:pt x="209550" y="104775"/>
                      </a:lnTo>
                      <a:cubicBezTo>
                        <a:pt x="209575" y="88218"/>
                        <a:pt x="205656" y="71893"/>
                        <a:pt x="198120" y="57150"/>
                      </a:cubicBezTo>
                      <a:close/>
                      <a:moveTo>
                        <a:pt x="57150" y="209550"/>
                      </a:moveTo>
                      <a:lnTo>
                        <a:pt x="57150" y="104775"/>
                      </a:lnTo>
                      <a:cubicBezTo>
                        <a:pt x="57150" y="78473"/>
                        <a:pt x="78473" y="57150"/>
                        <a:pt x="104775" y="57150"/>
                      </a:cubicBezTo>
                      <a:cubicBezTo>
                        <a:pt x="131077" y="57150"/>
                        <a:pt x="152400" y="78473"/>
                        <a:pt x="152400" y="104775"/>
                      </a:cubicBezTo>
                      <a:lnTo>
                        <a:pt x="152400" y="209550"/>
                      </a:lnTo>
                      <a:close/>
                    </a:path>
                  </a:pathLst>
                </a:custGeom>
                <a:solidFill>
                  <a:srgbClr val="1C726F"/>
                </a:solidFill>
                <a:ln w="9525" cap="flat">
                  <a:noFill/>
                  <a:prstDash val="solid"/>
                  <a:miter/>
                </a:ln>
              </p:spPr>
              <p:txBody>
                <a:bodyPr rtlCol="0" anchor="ctr"/>
                <a:lstStyle/>
                <a:p>
                  <a:endParaRPr lang="en-GB"/>
                </a:p>
              </p:txBody>
            </p:sp>
          </p:grpSp>
          <p:sp>
            <p:nvSpPr>
              <p:cNvPr id="23" name="Free-form: Shape 174">
                <a:extLst>
                  <a:ext uri="{FF2B5EF4-FFF2-40B4-BE49-F238E27FC236}">
                    <a16:creationId xmlns:a16="http://schemas.microsoft.com/office/drawing/2014/main" id="{69230624-4F80-4FB6-84C6-63CC29ED298A}"/>
                  </a:ext>
                </a:extLst>
              </p:cNvPr>
              <p:cNvSpPr/>
              <p:nvPr/>
            </p:nvSpPr>
            <p:spPr>
              <a:xfrm>
                <a:off x="5202042" y="5241696"/>
                <a:ext cx="22855" cy="17852"/>
              </a:xfrm>
              <a:custGeom>
                <a:avLst/>
                <a:gdLst>
                  <a:gd name="connsiteX0" fmla="*/ 0 w 47625"/>
                  <a:gd name="connsiteY0" fmla="*/ 0 h 38100"/>
                  <a:gd name="connsiteX1" fmla="*/ 47625 w 47625"/>
                  <a:gd name="connsiteY1" fmla="*/ 0 h 38100"/>
                  <a:gd name="connsiteX2" fmla="*/ 47625 w 47625"/>
                  <a:gd name="connsiteY2" fmla="*/ 38100 h 38100"/>
                  <a:gd name="connsiteX3" fmla="*/ 0 w 4762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7625" h="38100">
                    <a:moveTo>
                      <a:pt x="0" y="0"/>
                    </a:moveTo>
                    <a:lnTo>
                      <a:pt x="47625" y="0"/>
                    </a:lnTo>
                    <a:lnTo>
                      <a:pt x="47625" y="38100"/>
                    </a:lnTo>
                    <a:lnTo>
                      <a:pt x="0" y="38100"/>
                    </a:lnTo>
                    <a:close/>
                  </a:path>
                </a:pathLst>
              </a:custGeom>
              <a:solidFill>
                <a:srgbClr val="1C726F"/>
              </a:solidFill>
              <a:ln w="9525" cap="flat">
                <a:noFill/>
                <a:prstDash val="solid"/>
                <a:miter/>
              </a:ln>
            </p:spPr>
            <p:txBody>
              <a:bodyPr rtlCol="0" anchor="ctr"/>
              <a:lstStyle/>
              <a:p>
                <a:endParaRPr lang="en-GB"/>
              </a:p>
            </p:txBody>
          </p:sp>
        </p:grpSp>
      </p:grpSp>
      <p:sp>
        <p:nvSpPr>
          <p:cNvPr id="36" name="TextBox 12">
            <a:extLst>
              <a:ext uri="{FF2B5EF4-FFF2-40B4-BE49-F238E27FC236}">
                <a16:creationId xmlns:a16="http://schemas.microsoft.com/office/drawing/2014/main" id="{2D151537-6B96-A5F8-3388-5B5EC6B815A6}"/>
              </a:ext>
            </a:extLst>
          </p:cNvPr>
          <p:cNvSpPr txBox="1"/>
          <p:nvPr/>
        </p:nvSpPr>
        <p:spPr>
          <a:xfrm>
            <a:off x="1654744" y="1479425"/>
            <a:ext cx="3473452" cy="276999"/>
          </a:xfrm>
          <a:prstGeom prst="rect">
            <a:avLst/>
          </a:prstGeom>
        </p:spPr>
        <p:txBody>
          <a:bodyPr wrap="square" lIns="0" tIns="0" rIns="0" bIns="0" rtlCol="0" anchor="t">
            <a:spAutoFit/>
          </a:bodyPr>
          <a:lstStyle/>
          <a:p>
            <a:r>
              <a:rPr lang="en-GB" b="1">
                <a:solidFill>
                  <a:srgbClr val="3C4C59"/>
                </a:solidFill>
                <a:latin typeface="+mj-lt"/>
                <a:ea typeface="Barlow Semi-Bold"/>
                <a:cs typeface="Barlow Semi-Bold"/>
                <a:sym typeface="Barlow Semi-Bold"/>
              </a:rPr>
              <a:t>Information &amp; resources</a:t>
            </a:r>
          </a:p>
        </p:txBody>
      </p:sp>
    </p:spTree>
    <p:extLst>
      <p:ext uri="{BB962C8B-B14F-4D97-AF65-F5344CB8AC3E}">
        <p14:creationId xmlns:p14="http://schemas.microsoft.com/office/powerpoint/2010/main" val="202268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510F8-91EB-FD92-1285-1E5D74D8D5F9}"/>
              </a:ext>
            </a:extLst>
          </p:cNvPr>
          <p:cNvSpPr>
            <a:spLocks noGrp="1"/>
          </p:cNvSpPr>
          <p:nvPr>
            <p:ph type="title"/>
          </p:nvPr>
        </p:nvSpPr>
        <p:spPr/>
        <p:txBody>
          <a:bodyPr>
            <a:normAutofit/>
          </a:bodyPr>
          <a:lstStyle/>
          <a:p>
            <a:r>
              <a:rPr lang="en-GB" sz="2400">
                <a:solidFill>
                  <a:srgbClr val="1C726F"/>
                </a:solidFill>
              </a:rPr>
              <a:t>In this presentation, you can read about…</a:t>
            </a:r>
          </a:p>
        </p:txBody>
      </p:sp>
      <p:sp>
        <p:nvSpPr>
          <p:cNvPr id="3" name="Content Placeholder 2">
            <a:extLst>
              <a:ext uri="{FF2B5EF4-FFF2-40B4-BE49-F238E27FC236}">
                <a16:creationId xmlns:a16="http://schemas.microsoft.com/office/drawing/2014/main" id="{1B07D234-646D-7A4A-66FD-7C8E443EDBD0}"/>
              </a:ext>
            </a:extLst>
          </p:cNvPr>
          <p:cNvSpPr>
            <a:spLocks noGrp="1"/>
          </p:cNvSpPr>
          <p:nvPr>
            <p:ph idx="1"/>
          </p:nvPr>
        </p:nvSpPr>
        <p:spPr>
          <a:xfrm>
            <a:off x="838201" y="2040559"/>
            <a:ext cx="9271000" cy="2195026"/>
          </a:xfrm>
        </p:spPr>
        <p:txBody>
          <a:bodyPr>
            <a:normAutofit/>
          </a:bodyPr>
          <a:lstStyle/>
          <a:p>
            <a:pPr>
              <a:buClr>
                <a:srgbClr val="F7B44B"/>
              </a:buClr>
              <a:buFont typeface="Leelawadee" panose="020B0502040204020203" pitchFamily="34" charset="-34"/>
              <a:buChar char="&gt;"/>
            </a:pPr>
            <a:r>
              <a:rPr lang="en-GB" sz="2000">
                <a:solidFill>
                  <a:srgbClr val="1C726F"/>
                </a:solidFill>
              </a:rPr>
              <a:t>The long-term vision for EU’s rural areas</a:t>
            </a:r>
          </a:p>
          <a:p>
            <a:pPr>
              <a:buClr>
                <a:srgbClr val="F7B44B"/>
              </a:buClr>
              <a:buFont typeface="Leelawadee" panose="020B0502040204020203" pitchFamily="34" charset="-34"/>
              <a:buChar char="&gt;"/>
            </a:pPr>
            <a:r>
              <a:rPr lang="en-GB" sz="2000">
                <a:solidFill>
                  <a:srgbClr val="1C726F"/>
                </a:solidFill>
              </a:rPr>
              <a:t>The Rural Pact and its Support Office</a:t>
            </a:r>
          </a:p>
          <a:p>
            <a:pPr>
              <a:buClr>
                <a:srgbClr val="F7B44B"/>
              </a:buClr>
              <a:buFont typeface="Leelawadee" panose="020B0502040204020203" pitchFamily="34" charset="-34"/>
              <a:buChar char="&gt;"/>
            </a:pPr>
            <a:r>
              <a:rPr lang="en-GB" sz="2000">
                <a:solidFill>
                  <a:srgbClr val="1C726F"/>
                </a:solidFill>
              </a:rPr>
              <a:t>Rural Pact activities and </a:t>
            </a:r>
            <a:r>
              <a:rPr lang="en-GB" sz="2000">
                <a:solidFill>
                  <a:schemeClr val="accent5"/>
                </a:solidFill>
              </a:rPr>
              <a:t>online</a:t>
            </a:r>
            <a:r>
              <a:rPr lang="en-GB" sz="2000">
                <a:solidFill>
                  <a:srgbClr val="1C726F"/>
                </a:solidFill>
              </a:rPr>
              <a:t> Community Platform tools</a:t>
            </a:r>
          </a:p>
          <a:p>
            <a:pPr>
              <a:buClr>
                <a:srgbClr val="F7B44B"/>
              </a:buClr>
              <a:buFont typeface="Leelawadee" panose="020B0502040204020203" pitchFamily="34" charset="-34"/>
              <a:buChar char="&gt;"/>
            </a:pPr>
            <a:r>
              <a:rPr lang="en-GB" sz="2000">
                <a:solidFill>
                  <a:srgbClr val="1C726F"/>
                </a:solidFill>
              </a:rPr>
              <a:t>The way forward to the post-2027 rural policy framework</a:t>
            </a:r>
          </a:p>
          <a:p>
            <a:endParaRPr lang="en-GB" sz="1800">
              <a:solidFill>
                <a:srgbClr val="1C726F"/>
              </a:solidFill>
            </a:endParaRPr>
          </a:p>
          <a:p>
            <a:endParaRPr lang="en-GB" sz="1800">
              <a:solidFill>
                <a:srgbClr val="1C726F"/>
              </a:solidFill>
            </a:endParaRPr>
          </a:p>
          <a:p>
            <a:endParaRPr lang="en-GB" sz="1800">
              <a:solidFill>
                <a:srgbClr val="1C726F"/>
              </a:solidFill>
            </a:endParaRPr>
          </a:p>
        </p:txBody>
      </p:sp>
      <p:pic>
        <p:nvPicPr>
          <p:cNvPr id="5" name="Picture 4" descr="A group of people standing together&#10;&#10;AI-generated content may be incorrect.">
            <a:extLst>
              <a:ext uri="{FF2B5EF4-FFF2-40B4-BE49-F238E27FC236}">
                <a16:creationId xmlns:a16="http://schemas.microsoft.com/office/drawing/2014/main" id="{18A2EFD6-B5A4-3A65-F3B8-36087CFC52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393" y="3138072"/>
            <a:ext cx="6165607" cy="3796128"/>
          </a:xfrm>
          <a:prstGeom prst="rect">
            <a:avLst/>
          </a:prstGeom>
        </p:spPr>
      </p:pic>
    </p:spTree>
    <p:extLst>
      <p:ext uri="{BB962C8B-B14F-4D97-AF65-F5344CB8AC3E}">
        <p14:creationId xmlns:p14="http://schemas.microsoft.com/office/powerpoint/2010/main" val="408594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A6BA1-6D07-8FC9-22F9-7583AEB3C6FE}"/>
            </a:ext>
          </a:extLst>
        </p:cNvPr>
        <p:cNvGrpSpPr/>
        <p:nvPr/>
      </p:nvGrpSpPr>
      <p:grpSpPr>
        <a:xfrm>
          <a:off x="0" y="0"/>
          <a:ext cx="0" cy="0"/>
          <a:chOff x="0" y="0"/>
          <a:chExt cx="0" cy="0"/>
        </a:xfrm>
      </p:grpSpPr>
      <p:grpSp>
        <p:nvGrpSpPr>
          <p:cNvPr id="29" name="Group 28">
            <a:extLst>
              <a:ext uri="{FF2B5EF4-FFF2-40B4-BE49-F238E27FC236}">
                <a16:creationId xmlns:a16="http://schemas.microsoft.com/office/drawing/2014/main" id="{418F6FCF-FB67-1F70-0D6F-F5A4617F417C}"/>
              </a:ext>
            </a:extLst>
          </p:cNvPr>
          <p:cNvGrpSpPr/>
          <p:nvPr/>
        </p:nvGrpSpPr>
        <p:grpSpPr>
          <a:xfrm>
            <a:off x="908568" y="1395401"/>
            <a:ext cx="547531" cy="547531"/>
            <a:chOff x="70333" y="2274973"/>
            <a:chExt cx="576000" cy="576000"/>
          </a:xfrm>
        </p:grpSpPr>
        <p:sp>
          <p:nvSpPr>
            <p:cNvPr id="21" name="Oval 20">
              <a:extLst>
                <a:ext uri="{FF2B5EF4-FFF2-40B4-BE49-F238E27FC236}">
                  <a16:creationId xmlns:a16="http://schemas.microsoft.com/office/drawing/2014/main" id="{877908B7-430B-991B-C2C3-35326A4BDA0B}"/>
                </a:ext>
              </a:extLst>
            </p:cNvPr>
            <p:cNvSpPr>
              <a:spLocks noChangeAspect="1"/>
            </p:cNvSpPr>
            <p:nvPr/>
          </p:nvSpPr>
          <p:spPr>
            <a:xfrm>
              <a:off x="70333" y="2274973"/>
              <a:ext cx="576000" cy="576000"/>
            </a:xfrm>
            <a:prstGeom prst="ellipse">
              <a:avLst/>
            </a:prstGeom>
            <a:solidFill>
              <a:srgbClr val="FEFAEC"/>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28" name="Group 27">
              <a:extLst>
                <a:ext uri="{FF2B5EF4-FFF2-40B4-BE49-F238E27FC236}">
                  <a16:creationId xmlns:a16="http://schemas.microsoft.com/office/drawing/2014/main" id="{31D728D1-F2AF-4728-2ACE-484F9B9E74A4}"/>
                </a:ext>
              </a:extLst>
            </p:cNvPr>
            <p:cNvGrpSpPr/>
            <p:nvPr/>
          </p:nvGrpSpPr>
          <p:grpSpPr>
            <a:xfrm>
              <a:off x="122065" y="2421814"/>
              <a:ext cx="480340" cy="324354"/>
              <a:chOff x="122065" y="2421814"/>
              <a:chExt cx="480340" cy="324354"/>
            </a:xfrm>
          </p:grpSpPr>
          <p:sp>
            <p:nvSpPr>
              <p:cNvPr id="22" name="Free-form: Shape 21">
                <a:extLst>
                  <a:ext uri="{FF2B5EF4-FFF2-40B4-BE49-F238E27FC236}">
                    <a16:creationId xmlns:a16="http://schemas.microsoft.com/office/drawing/2014/main" id="{7107974E-2A35-ACB5-9255-25E898812C92}"/>
                  </a:ext>
                </a:extLst>
              </p:cNvPr>
              <p:cNvSpPr/>
              <p:nvPr/>
            </p:nvSpPr>
            <p:spPr>
              <a:xfrm>
                <a:off x="505357" y="2425305"/>
                <a:ext cx="57297" cy="57297"/>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1C726F"/>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6E7966CE-DE88-59ED-1694-49227FA3E365}"/>
                  </a:ext>
                </a:extLst>
              </p:cNvPr>
              <p:cNvSpPr/>
              <p:nvPr/>
            </p:nvSpPr>
            <p:spPr>
              <a:xfrm>
                <a:off x="390763" y="2425305"/>
                <a:ext cx="57297" cy="57297"/>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1C726F"/>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DC1AE63-4D70-08C7-788D-AAFC0AD4E70A}"/>
                  </a:ext>
                </a:extLst>
              </p:cNvPr>
              <p:cNvSpPr/>
              <p:nvPr/>
            </p:nvSpPr>
            <p:spPr>
              <a:xfrm>
                <a:off x="276170" y="2425305"/>
                <a:ext cx="57297" cy="57297"/>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1C726F"/>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38F5114A-C1DB-D1BA-14D0-FCB56A185046}"/>
                  </a:ext>
                </a:extLst>
              </p:cNvPr>
              <p:cNvSpPr/>
              <p:nvPr/>
            </p:nvSpPr>
            <p:spPr>
              <a:xfrm>
                <a:off x="161576" y="2425305"/>
                <a:ext cx="57297" cy="57297"/>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1C726F"/>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1919D1B-55B5-2821-3913-C4A7D38D7E1B}"/>
                  </a:ext>
                </a:extLst>
              </p:cNvPr>
              <p:cNvSpPr/>
              <p:nvPr/>
            </p:nvSpPr>
            <p:spPr>
              <a:xfrm>
                <a:off x="122065" y="2421814"/>
                <a:ext cx="480340" cy="324354"/>
              </a:xfrm>
              <a:custGeom>
                <a:avLst/>
                <a:gdLst>
                  <a:gd name="connsiteX0" fmla="*/ 785581 w 798513"/>
                  <a:gd name="connsiteY0" fmla="*/ 1137 h 539203"/>
                  <a:gd name="connsiteX1" fmla="*/ 761195 w 798513"/>
                  <a:gd name="connsiteY1" fmla="*/ 12588 h 539203"/>
                  <a:gd name="connsiteX2" fmla="*/ 761007 w 798513"/>
                  <a:gd name="connsiteY2" fmla="*/ 13138 h 539203"/>
                  <a:gd name="connsiteX3" fmla="*/ 725478 w 798513"/>
                  <a:gd name="connsiteY3" fmla="*/ 117913 h 539203"/>
                  <a:gd name="connsiteX4" fmla="*/ 684807 w 798513"/>
                  <a:gd name="connsiteY4" fmla="*/ 110579 h 539203"/>
                  <a:gd name="connsiteX5" fmla="*/ 643659 w 798513"/>
                  <a:gd name="connsiteY5" fmla="*/ 118008 h 539203"/>
                  <a:gd name="connsiteX6" fmla="*/ 608607 w 798513"/>
                  <a:gd name="connsiteY6" fmla="*/ 13138 h 539203"/>
                  <a:gd name="connsiteX7" fmla="*/ 582757 w 798513"/>
                  <a:gd name="connsiteY7" fmla="*/ 1650 h 539203"/>
                  <a:gd name="connsiteX8" fmla="*/ 571269 w 798513"/>
                  <a:gd name="connsiteY8" fmla="*/ 13138 h 539203"/>
                  <a:gd name="connsiteX9" fmla="*/ 535740 w 798513"/>
                  <a:gd name="connsiteY9" fmla="*/ 117913 h 539203"/>
                  <a:gd name="connsiteX10" fmla="*/ 494307 w 798513"/>
                  <a:gd name="connsiteY10" fmla="*/ 110579 h 539203"/>
                  <a:gd name="connsiteX11" fmla="*/ 453159 w 798513"/>
                  <a:gd name="connsiteY11" fmla="*/ 117913 h 539203"/>
                  <a:gd name="connsiteX12" fmla="*/ 418107 w 798513"/>
                  <a:gd name="connsiteY12" fmla="*/ 13138 h 539203"/>
                  <a:gd name="connsiteX13" fmla="*/ 392257 w 798513"/>
                  <a:gd name="connsiteY13" fmla="*/ 1650 h 539203"/>
                  <a:gd name="connsiteX14" fmla="*/ 380769 w 798513"/>
                  <a:gd name="connsiteY14" fmla="*/ 13138 h 539203"/>
                  <a:gd name="connsiteX15" fmla="*/ 345336 w 798513"/>
                  <a:gd name="connsiteY15" fmla="*/ 117913 h 539203"/>
                  <a:gd name="connsiteX16" fmla="*/ 303807 w 798513"/>
                  <a:gd name="connsiteY16" fmla="*/ 110579 h 539203"/>
                  <a:gd name="connsiteX17" fmla="*/ 262659 w 798513"/>
                  <a:gd name="connsiteY17" fmla="*/ 118008 h 539203"/>
                  <a:gd name="connsiteX18" fmla="*/ 227607 w 798513"/>
                  <a:gd name="connsiteY18" fmla="*/ 13138 h 539203"/>
                  <a:gd name="connsiteX19" fmla="*/ 201757 w 798513"/>
                  <a:gd name="connsiteY19" fmla="*/ 1650 h 539203"/>
                  <a:gd name="connsiteX20" fmla="*/ 190269 w 798513"/>
                  <a:gd name="connsiteY20" fmla="*/ 13138 h 539203"/>
                  <a:gd name="connsiteX21" fmla="*/ 154740 w 798513"/>
                  <a:gd name="connsiteY21" fmla="*/ 117913 h 539203"/>
                  <a:gd name="connsiteX22" fmla="*/ 113307 w 798513"/>
                  <a:gd name="connsiteY22" fmla="*/ 110579 h 539203"/>
                  <a:gd name="connsiteX23" fmla="*/ 72159 w 798513"/>
                  <a:gd name="connsiteY23" fmla="*/ 118008 h 539203"/>
                  <a:gd name="connsiteX24" fmla="*/ 37107 w 798513"/>
                  <a:gd name="connsiteY24" fmla="*/ 13138 h 539203"/>
                  <a:gd name="connsiteX25" fmla="*/ 12961 w 798513"/>
                  <a:gd name="connsiteY25" fmla="*/ 1184 h 539203"/>
                  <a:gd name="connsiteX26" fmla="*/ 1007 w 798513"/>
                  <a:gd name="connsiteY26" fmla="*/ 25330 h 539203"/>
                  <a:gd name="connsiteX27" fmla="*/ 48060 w 798513"/>
                  <a:gd name="connsiteY27" fmla="*/ 164300 h 539203"/>
                  <a:gd name="connsiteX28" fmla="*/ 65682 w 798513"/>
                  <a:gd name="connsiteY28" fmla="*/ 177254 h 539203"/>
                  <a:gd name="connsiteX29" fmla="*/ 65682 w 798513"/>
                  <a:gd name="connsiteY29" fmla="*/ 234404 h 539203"/>
                  <a:gd name="connsiteX30" fmla="*/ 37107 w 798513"/>
                  <a:gd name="connsiteY30" fmla="*/ 377279 h 539203"/>
                  <a:gd name="connsiteX31" fmla="*/ 65682 w 798513"/>
                  <a:gd name="connsiteY31" fmla="*/ 377279 h 539203"/>
                  <a:gd name="connsiteX32" fmla="*/ 65682 w 798513"/>
                  <a:gd name="connsiteY32" fmla="*/ 539204 h 539203"/>
                  <a:gd name="connsiteX33" fmla="*/ 103782 w 798513"/>
                  <a:gd name="connsiteY33" fmla="*/ 539204 h 539203"/>
                  <a:gd name="connsiteX34" fmla="*/ 103782 w 798513"/>
                  <a:gd name="connsiteY34" fmla="*/ 377279 h 539203"/>
                  <a:gd name="connsiteX35" fmla="*/ 122832 w 798513"/>
                  <a:gd name="connsiteY35" fmla="*/ 377279 h 539203"/>
                  <a:gd name="connsiteX36" fmla="*/ 122832 w 798513"/>
                  <a:gd name="connsiteY36" fmla="*/ 539204 h 539203"/>
                  <a:gd name="connsiteX37" fmla="*/ 160932 w 798513"/>
                  <a:gd name="connsiteY37" fmla="*/ 539204 h 539203"/>
                  <a:gd name="connsiteX38" fmla="*/ 160932 w 798513"/>
                  <a:gd name="connsiteY38" fmla="*/ 377279 h 539203"/>
                  <a:gd name="connsiteX39" fmla="*/ 189507 w 798513"/>
                  <a:gd name="connsiteY39" fmla="*/ 377279 h 539203"/>
                  <a:gd name="connsiteX40" fmla="*/ 160932 w 798513"/>
                  <a:gd name="connsiteY40" fmla="*/ 234404 h 539203"/>
                  <a:gd name="connsiteX41" fmla="*/ 160932 w 798513"/>
                  <a:gd name="connsiteY41" fmla="*/ 177254 h 539203"/>
                  <a:gd name="connsiteX42" fmla="*/ 178934 w 798513"/>
                  <a:gd name="connsiteY42" fmla="*/ 164300 h 539203"/>
                  <a:gd name="connsiteX43" fmla="*/ 208557 w 798513"/>
                  <a:gd name="connsiteY43" fmla="*/ 76860 h 539203"/>
                  <a:gd name="connsiteX44" fmla="*/ 238179 w 798513"/>
                  <a:gd name="connsiteY44" fmla="*/ 164300 h 539203"/>
                  <a:gd name="connsiteX45" fmla="*/ 256182 w 798513"/>
                  <a:gd name="connsiteY45" fmla="*/ 177254 h 539203"/>
                  <a:gd name="connsiteX46" fmla="*/ 256182 w 798513"/>
                  <a:gd name="connsiteY46" fmla="*/ 539204 h 539203"/>
                  <a:gd name="connsiteX47" fmla="*/ 294282 w 798513"/>
                  <a:gd name="connsiteY47" fmla="*/ 539204 h 539203"/>
                  <a:gd name="connsiteX48" fmla="*/ 294282 w 798513"/>
                  <a:gd name="connsiteY48" fmla="*/ 320129 h 539203"/>
                  <a:gd name="connsiteX49" fmla="*/ 313332 w 798513"/>
                  <a:gd name="connsiteY49" fmla="*/ 320129 h 539203"/>
                  <a:gd name="connsiteX50" fmla="*/ 313332 w 798513"/>
                  <a:gd name="connsiteY50" fmla="*/ 539204 h 539203"/>
                  <a:gd name="connsiteX51" fmla="*/ 351432 w 798513"/>
                  <a:gd name="connsiteY51" fmla="*/ 539204 h 539203"/>
                  <a:gd name="connsiteX52" fmla="*/ 351432 w 798513"/>
                  <a:gd name="connsiteY52" fmla="*/ 177254 h 539203"/>
                  <a:gd name="connsiteX53" fmla="*/ 369434 w 798513"/>
                  <a:gd name="connsiteY53" fmla="*/ 164300 h 539203"/>
                  <a:gd name="connsiteX54" fmla="*/ 399057 w 798513"/>
                  <a:gd name="connsiteY54" fmla="*/ 76860 h 539203"/>
                  <a:gd name="connsiteX55" fmla="*/ 428679 w 798513"/>
                  <a:gd name="connsiteY55" fmla="*/ 164300 h 539203"/>
                  <a:gd name="connsiteX56" fmla="*/ 446682 w 798513"/>
                  <a:gd name="connsiteY56" fmla="*/ 177254 h 539203"/>
                  <a:gd name="connsiteX57" fmla="*/ 446682 w 798513"/>
                  <a:gd name="connsiteY57" fmla="*/ 234404 h 539203"/>
                  <a:gd name="connsiteX58" fmla="*/ 418107 w 798513"/>
                  <a:gd name="connsiteY58" fmla="*/ 377279 h 539203"/>
                  <a:gd name="connsiteX59" fmla="*/ 446682 w 798513"/>
                  <a:gd name="connsiteY59" fmla="*/ 377279 h 539203"/>
                  <a:gd name="connsiteX60" fmla="*/ 446682 w 798513"/>
                  <a:gd name="connsiteY60" fmla="*/ 539204 h 539203"/>
                  <a:gd name="connsiteX61" fmla="*/ 484782 w 798513"/>
                  <a:gd name="connsiteY61" fmla="*/ 539204 h 539203"/>
                  <a:gd name="connsiteX62" fmla="*/ 484782 w 798513"/>
                  <a:gd name="connsiteY62" fmla="*/ 377279 h 539203"/>
                  <a:gd name="connsiteX63" fmla="*/ 503832 w 798513"/>
                  <a:gd name="connsiteY63" fmla="*/ 377279 h 539203"/>
                  <a:gd name="connsiteX64" fmla="*/ 503832 w 798513"/>
                  <a:gd name="connsiteY64" fmla="*/ 539204 h 539203"/>
                  <a:gd name="connsiteX65" fmla="*/ 541932 w 798513"/>
                  <a:gd name="connsiteY65" fmla="*/ 539204 h 539203"/>
                  <a:gd name="connsiteX66" fmla="*/ 541932 w 798513"/>
                  <a:gd name="connsiteY66" fmla="*/ 377279 h 539203"/>
                  <a:gd name="connsiteX67" fmla="*/ 570507 w 798513"/>
                  <a:gd name="connsiteY67" fmla="*/ 377279 h 539203"/>
                  <a:gd name="connsiteX68" fmla="*/ 541932 w 798513"/>
                  <a:gd name="connsiteY68" fmla="*/ 234404 h 539203"/>
                  <a:gd name="connsiteX69" fmla="*/ 541932 w 798513"/>
                  <a:gd name="connsiteY69" fmla="*/ 177254 h 539203"/>
                  <a:gd name="connsiteX70" fmla="*/ 559934 w 798513"/>
                  <a:gd name="connsiteY70" fmla="*/ 164300 h 539203"/>
                  <a:gd name="connsiteX71" fmla="*/ 589557 w 798513"/>
                  <a:gd name="connsiteY71" fmla="*/ 76860 h 539203"/>
                  <a:gd name="connsiteX72" fmla="*/ 619179 w 798513"/>
                  <a:gd name="connsiteY72" fmla="*/ 164300 h 539203"/>
                  <a:gd name="connsiteX73" fmla="*/ 637182 w 798513"/>
                  <a:gd name="connsiteY73" fmla="*/ 177254 h 539203"/>
                  <a:gd name="connsiteX74" fmla="*/ 637182 w 798513"/>
                  <a:gd name="connsiteY74" fmla="*/ 539204 h 539203"/>
                  <a:gd name="connsiteX75" fmla="*/ 675282 w 798513"/>
                  <a:gd name="connsiteY75" fmla="*/ 539204 h 539203"/>
                  <a:gd name="connsiteX76" fmla="*/ 675282 w 798513"/>
                  <a:gd name="connsiteY76" fmla="*/ 320129 h 539203"/>
                  <a:gd name="connsiteX77" fmla="*/ 694332 w 798513"/>
                  <a:gd name="connsiteY77" fmla="*/ 320129 h 539203"/>
                  <a:gd name="connsiteX78" fmla="*/ 694332 w 798513"/>
                  <a:gd name="connsiteY78" fmla="*/ 539204 h 539203"/>
                  <a:gd name="connsiteX79" fmla="*/ 732432 w 798513"/>
                  <a:gd name="connsiteY79" fmla="*/ 539204 h 539203"/>
                  <a:gd name="connsiteX80" fmla="*/ 732432 w 798513"/>
                  <a:gd name="connsiteY80" fmla="*/ 177254 h 539203"/>
                  <a:gd name="connsiteX81" fmla="*/ 750434 w 798513"/>
                  <a:gd name="connsiteY81" fmla="*/ 164300 h 539203"/>
                  <a:gd name="connsiteX82" fmla="*/ 797487 w 798513"/>
                  <a:gd name="connsiteY82" fmla="*/ 25330 h 539203"/>
                  <a:gd name="connsiteX83" fmla="*/ 785612 w 798513"/>
                  <a:gd name="connsiteY83" fmla="*/ 1147 h 539203"/>
                  <a:gd name="connsiteX84" fmla="*/ 785581 w 798513"/>
                  <a:gd name="connsiteY84" fmla="*/ 1137 h 53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98513" h="539203">
                    <a:moveTo>
                      <a:pt x="785581" y="1137"/>
                    </a:moveTo>
                    <a:cubicBezTo>
                      <a:pt x="775685" y="-2435"/>
                      <a:pt x="764767" y="2692"/>
                      <a:pt x="761195" y="12588"/>
                    </a:cubicBezTo>
                    <a:cubicBezTo>
                      <a:pt x="761129" y="12770"/>
                      <a:pt x="761067" y="12954"/>
                      <a:pt x="761007" y="13138"/>
                    </a:cubicBezTo>
                    <a:lnTo>
                      <a:pt x="725478" y="117913"/>
                    </a:lnTo>
                    <a:cubicBezTo>
                      <a:pt x="712353" y="113493"/>
                      <a:pt x="698649" y="111022"/>
                      <a:pt x="684807" y="110579"/>
                    </a:cubicBezTo>
                    <a:cubicBezTo>
                      <a:pt x="670798" y="111001"/>
                      <a:pt x="656930" y="113504"/>
                      <a:pt x="643659" y="118008"/>
                    </a:cubicBezTo>
                    <a:lnTo>
                      <a:pt x="608607" y="13138"/>
                    </a:lnTo>
                    <a:cubicBezTo>
                      <a:pt x="604640" y="2827"/>
                      <a:pt x="593067" y="-2316"/>
                      <a:pt x="582757" y="1650"/>
                    </a:cubicBezTo>
                    <a:cubicBezTo>
                      <a:pt x="577474" y="3682"/>
                      <a:pt x="573300" y="7856"/>
                      <a:pt x="571269" y="13138"/>
                    </a:cubicBezTo>
                    <a:lnTo>
                      <a:pt x="535740" y="117913"/>
                    </a:lnTo>
                    <a:cubicBezTo>
                      <a:pt x="522373" y="113411"/>
                      <a:pt x="508406" y="110939"/>
                      <a:pt x="494307" y="110579"/>
                    </a:cubicBezTo>
                    <a:cubicBezTo>
                      <a:pt x="480307" y="111011"/>
                      <a:pt x="466445" y="113482"/>
                      <a:pt x="453159" y="117913"/>
                    </a:cubicBezTo>
                    <a:lnTo>
                      <a:pt x="418107" y="13138"/>
                    </a:lnTo>
                    <a:cubicBezTo>
                      <a:pt x="414140" y="2827"/>
                      <a:pt x="402567" y="-2316"/>
                      <a:pt x="392257" y="1650"/>
                    </a:cubicBezTo>
                    <a:cubicBezTo>
                      <a:pt x="386974" y="3682"/>
                      <a:pt x="382800" y="7856"/>
                      <a:pt x="380769" y="13138"/>
                    </a:cubicBezTo>
                    <a:lnTo>
                      <a:pt x="345336" y="117913"/>
                    </a:lnTo>
                    <a:cubicBezTo>
                      <a:pt x="331923" y="113458"/>
                      <a:pt x="317933" y="110987"/>
                      <a:pt x="303807" y="110579"/>
                    </a:cubicBezTo>
                    <a:cubicBezTo>
                      <a:pt x="289798" y="111001"/>
                      <a:pt x="275930" y="113504"/>
                      <a:pt x="262659" y="118008"/>
                    </a:cubicBezTo>
                    <a:lnTo>
                      <a:pt x="227607" y="13138"/>
                    </a:lnTo>
                    <a:cubicBezTo>
                      <a:pt x="223640" y="2827"/>
                      <a:pt x="212067" y="-2316"/>
                      <a:pt x="201757" y="1650"/>
                    </a:cubicBezTo>
                    <a:cubicBezTo>
                      <a:pt x="196474" y="3682"/>
                      <a:pt x="192300" y="7856"/>
                      <a:pt x="190269" y="13138"/>
                    </a:cubicBezTo>
                    <a:lnTo>
                      <a:pt x="154740" y="117913"/>
                    </a:lnTo>
                    <a:cubicBezTo>
                      <a:pt x="141363" y="113452"/>
                      <a:pt x="127403" y="110981"/>
                      <a:pt x="113307" y="110579"/>
                    </a:cubicBezTo>
                    <a:cubicBezTo>
                      <a:pt x="99298" y="111001"/>
                      <a:pt x="85430" y="113504"/>
                      <a:pt x="72159" y="118008"/>
                    </a:cubicBezTo>
                    <a:lnTo>
                      <a:pt x="37107" y="13138"/>
                    </a:lnTo>
                    <a:cubicBezTo>
                      <a:pt x="33740" y="3169"/>
                      <a:pt x="22929" y="-2183"/>
                      <a:pt x="12961" y="1184"/>
                    </a:cubicBezTo>
                    <a:cubicBezTo>
                      <a:pt x="2992" y="4551"/>
                      <a:pt x="-2360" y="15361"/>
                      <a:pt x="1007" y="25330"/>
                    </a:cubicBezTo>
                    <a:lnTo>
                      <a:pt x="48060" y="164300"/>
                    </a:lnTo>
                    <a:cubicBezTo>
                      <a:pt x="50623" y="171895"/>
                      <a:pt x="57667" y="177074"/>
                      <a:pt x="65682" y="177254"/>
                    </a:cubicBezTo>
                    <a:lnTo>
                      <a:pt x="65682" y="234404"/>
                    </a:lnTo>
                    <a:lnTo>
                      <a:pt x="37107" y="377279"/>
                    </a:lnTo>
                    <a:lnTo>
                      <a:pt x="65682" y="377279"/>
                    </a:lnTo>
                    <a:lnTo>
                      <a:pt x="65682" y="539204"/>
                    </a:lnTo>
                    <a:lnTo>
                      <a:pt x="103782" y="539204"/>
                    </a:lnTo>
                    <a:lnTo>
                      <a:pt x="103782" y="377279"/>
                    </a:lnTo>
                    <a:lnTo>
                      <a:pt x="122832" y="377279"/>
                    </a:lnTo>
                    <a:lnTo>
                      <a:pt x="122832" y="539204"/>
                    </a:lnTo>
                    <a:lnTo>
                      <a:pt x="160932" y="539204"/>
                    </a:lnTo>
                    <a:lnTo>
                      <a:pt x="160932" y="377279"/>
                    </a:lnTo>
                    <a:lnTo>
                      <a:pt x="189507" y="377279"/>
                    </a:lnTo>
                    <a:lnTo>
                      <a:pt x="160932" y="234404"/>
                    </a:lnTo>
                    <a:lnTo>
                      <a:pt x="160932" y="177254"/>
                    </a:lnTo>
                    <a:cubicBezTo>
                      <a:pt x="169087" y="177234"/>
                      <a:pt x="176324" y="172026"/>
                      <a:pt x="178934" y="164300"/>
                    </a:cubicBezTo>
                    <a:lnTo>
                      <a:pt x="208557" y="76860"/>
                    </a:lnTo>
                    <a:lnTo>
                      <a:pt x="238179" y="164300"/>
                    </a:lnTo>
                    <a:cubicBezTo>
                      <a:pt x="240789" y="172026"/>
                      <a:pt x="248026" y="177234"/>
                      <a:pt x="256182" y="177254"/>
                    </a:cubicBezTo>
                    <a:lnTo>
                      <a:pt x="256182" y="539204"/>
                    </a:lnTo>
                    <a:lnTo>
                      <a:pt x="294282" y="539204"/>
                    </a:lnTo>
                    <a:lnTo>
                      <a:pt x="294282" y="320129"/>
                    </a:lnTo>
                    <a:lnTo>
                      <a:pt x="313332" y="320129"/>
                    </a:lnTo>
                    <a:lnTo>
                      <a:pt x="313332" y="539204"/>
                    </a:lnTo>
                    <a:lnTo>
                      <a:pt x="351432" y="539204"/>
                    </a:lnTo>
                    <a:lnTo>
                      <a:pt x="351432" y="177254"/>
                    </a:lnTo>
                    <a:cubicBezTo>
                      <a:pt x="359587" y="177234"/>
                      <a:pt x="366824" y="172026"/>
                      <a:pt x="369434" y="164300"/>
                    </a:cubicBezTo>
                    <a:lnTo>
                      <a:pt x="399057" y="76860"/>
                    </a:lnTo>
                    <a:lnTo>
                      <a:pt x="428679" y="164300"/>
                    </a:lnTo>
                    <a:cubicBezTo>
                      <a:pt x="431289" y="172026"/>
                      <a:pt x="438526" y="177234"/>
                      <a:pt x="446682" y="177254"/>
                    </a:cubicBezTo>
                    <a:lnTo>
                      <a:pt x="446682" y="234404"/>
                    </a:lnTo>
                    <a:lnTo>
                      <a:pt x="418107" y="377279"/>
                    </a:lnTo>
                    <a:lnTo>
                      <a:pt x="446682" y="377279"/>
                    </a:lnTo>
                    <a:lnTo>
                      <a:pt x="446682" y="539204"/>
                    </a:lnTo>
                    <a:lnTo>
                      <a:pt x="484782" y="539204"/>
                    </a:lnTo>
                    <a:lnTo>
                      <a:pt x="484782" y="377279"/>
                    </a:lnTo>
                    <a:lnTo>
                      <a:pt x="503832" y="377279"/>
                    </a:lnTo>
                    <a:lnTo>
                      <a:pt x="503832" y="539204"/>
                    </a:lnTo>
                    <a:lnTo>
                      <a:pt x="541932" y="539204"/>
                    </a:lnTo>
                    <a:lnTo>
                      <a:pt x="541932" y="377279"/>
                    </a:lnTo>
                    <a:lnTo>
                      <a:pt x="570507" y="377279"/>
                    </a:lnTo>
                    <a:lnTo>
                      <a:pt x="541932" y="234404"/>
                    </a:lnTo>
                    <a:lnTo>
                      <a:pt x="541932" y="177254"/>
                    </a:lnTo>
                    <a:cubicBezTo>
                      <a:pt x="550087" y="177234"/>
                      <a:pt x="557324" y="172026"/>
                      <a:pt x="559934" y="164300"/>
                    </a:cubicBezTo>
                    <a:lnTo>
                      <a:pt x="589557" y="76860"/>
                    </a:lnTo>
                    <a:lnTo>
                      <a:pt x="619179" y="164300"/>
                    </a:lnTo>
                    <a:cubicBezTo>
                      <a:pt x="621789" y="172026"/>
                      <a:pt x="629026" y="177234"/>
                      <a:pt x="637182" y="177254"/>
                    </a:cubicBezTo>
                    <a:lnTo>
                      <a:pt x="637182" y="539204"/>
                    </a:lnTo>
                    <a:lnTo>
                      <a:pt x="675282" y="539204"/>
                    </a:lnTo>
                    <a:lnTo>
                      <a:pt x="675282" y="320129"/>
                    </a:lnTo>
                    <a:lnTo>
                      <a:pt x="694332" y="320129"/>
                    </a:lnTo>
                    <a:lnTo>
                      <a:pt x="694332" y="539204"/>
                    </a:lnTo>
                    <a:lnTo>
                      <a:pt x="732432" y="539204"/>
                    </a:lnTo>
                    <a:lnTo>
                      <a:pt x="732432" y="177254"/>
                    </a:lnTo>
                    <a:cubicBezTo>
                      <a:pt x="740587" y="177234"/>
                      <a:pt x="747824" y="172026"/>
                      <a:pt x="750434" y="164300"/>
                    </a:cubicBezTo>
                    <a:lnTo>
                      <a:pt x="797487" y="25330"/>
                    </a:lnTo>
                    <a:cubicBezTo>
                      <a:pt x="800886" y="15374"/>
                      <a:pt x="795570" y="4547"/>
                      <a:pt x="785612" y="1147"/>
                    </a:cubicBezTo>
                    <a:cubicBezTo>
                      <a:pt x="785602" y="1144"/>
                      <a:pt x="785592" y="1140"/>
                      <a:pt x="785581" y="1137"/>
                    </a:cubicBezTo>
                    <a:close/>
                  </a:path>
                </a:pathLst>
              </a:custGeom>
              <a:solidFill>
                <a:srgbClr val="1C726F"/>
              </a:solidFill>
              <a:ln w="9525" cap="flat">
                <a:noFill/>
                <a:prstDash val="solid"/>
                <a:miter/>
              </a:ln>
            </p:spPr>
            <p:txBody>
              <a:bodyPr rtlCol="0" anchor="ctr"/>
              <a:lstStyle/>
              <a:p>
                <a:endParaRPr lang="en-GB"/>
              </a:p>
            </p:txBody>
          </p:sp>
        </p:grpSp>
      </p:grpSp>
      <p:sp>
        <p:nvSpPr>
          <p:cNvPr id="40" name="Freeform 24">
            <a:extLst>
              <a:ext uri="{FF2B5EF4-FFF2-40B4-BE49-F238E27FC236}">
                <a16:creationId xmlns:a16="http://schemas.microsoft.com/office/drawing/2014/main" id="{3667E0ED-F241-5D74-D52E-3BBD56D85825}"/>
              </a:ext>
            </a:extLst>
          </p:cNvPr>
          <p:cNvSpPr>
            <a:spLocks noChangeAspect="1"/>
          </p:cNvSpPr>
          <p:nvPr/>
        </p:nvSpPr>
        <p:spPr>
          <a:xfrm>
            <a:off x="5076647" y="2940391"/>
            <a:ext cx="537827" cy="537827"/>
          </a:xfrm>
          <a:custGeom>
            <a:avLst/>
            <a:gdLst/>
            <a:ahLst/>
            <a:cxnLst/>
            <a:rect l="l" t="t" r="r" b="b"/>
            <a:pathLst>
              <a:path w="1101751" h="1101751">
                <a:moveTo>
                  <a:pt x="0" y="0"/>
                </a:moveTo>
                <a:lnTo>
                  <a:pt x="1101751" y="0"/>
                </a:lnTo>
                <a:lnTo>
                  <a:pt x="1101751" y="1101751"/>
                </a:lnTo>
                <a:lnTo>
                  <a:pt x="0" y="110175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latin typeface="+mj-lt"/>
            </a:endParaRPr>
          </a:p>
        </p:txBody>
      </p:sp>
      <p:grpSp>
        <p:nvGrpSpPr>
          <p:cNvPr id="5" name="Group 4">
            <a:extLst>
              <a:ext uri="{FF2B5EF4-FFF2-40B4-BE49-F238E27FC236}">
                <a16:creationId xmlns:a16="http://schemas.microsoft.com/office/drawing/2014/main" id="{808C2C5A-64CF-94D4-38F7-0202B6C6CE20}"/>
              </a:ext>
            </a:extLst>
          </p:cNvPr>
          <p:cNvGrpSpPr/>
          <p:nvPr/>
        </p:nvGrpSpPr>
        <p:grpSpPr>
          <a:xfrm>
            <a:off x="536405" y="6350935"/>
            <a:ext cx="5559595" cy="331696"/>
            <a:chOff x="536405" y="6350935"/>
            <a:chExt cx="5559595" cy="331696"/>
          </a:xfrm>
        </p:grpSpPr>
        <p:pic>
          <p:nvPicPr>
            <p:cNvPr id="30" name="Graphic 29" descr="World outline">
              <a:extLst>
                <a:ext uri="{FF2B5EF4-FFF2-40B4-BE49-F238E27FC236}">
                  <a16:creationId xmlns:a16="http://schemas.microsoft.com/office/drawing/2014/main" id="{99A573C7-1DEA-713C-565F-64F7B3C180C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36405" y="6350935"/>
              <a:ext cx="331696" cy="331696"/>
            </a:xfrm>
            <a:prstGeom prst="rect">
              <a:avLst/>
            </a:prstGeom>
          </p:spPr>
        </p:pic>
        <p:sp>
          <p:nvSpPr>
            <p:cNvPr id="31" name="TextBox 30">
              <a:extLst>
                <a:ext uri="{FF2B5EF4-FFF2-40B4-BE49-F238E27FC236}">
                  <a16:creationId xmlns:a16="http://schemas.microsoft.com/office/drawing/2014/main" id="{DA4EE3B8-312A-765B-043B-1C11FD36D477}"/>
                </a:ext>
              </a:extLst>
            </p:cNvPr>
            <p:cNvSpPr txBox="1"/>
            <p:nvPr/>
          </p:nvSpPr>
          <p:spPr>
            <a:xfrm>
              <a:off x="857576" y="6389035"/>
              <a:ext cx="5238424" cy="261610"/>
            </a:xfrm>
            <a:prstGeom prst="rect">
              <a:avLst/>
            </a:prstGeom>
            <a:noFill/>
          </p:spPr>
          <p:txBody>
            <a:bodyPr wrap="square">
              <a:spAutoFit/>
            </a:bodyPr>
            <a:lstStyle/>
            <a:p>
              <a:r>
                <a:rPr lang="en-GB" sz="1100">
                  <a:hlinkClick r:id="rId5"/>
                </a:rPr>
                <a:t>https://ruralpact.rural-vision.europa.eu/actions-rural-vision/actions/search_en</a:t>
              </a:r>
              <a:r>
                <a:rPr lang="en-GB" sz="1100"/>
                <a:t> </a:t>
              </a:r>
            </a:p>
          </p:txBody>
        </p:sp>
      </p:grpSp>
      <p:sp>
        <p:nvSpPr>
          <p:cNvPr id="4" name="Title 1">
            <a:extLst>
              <a:ext uri="{FF2B5EF4-FFF2-40B4-BE49-F238E27FC236}">
                <a16:creationId xmlns:a16="http://schemas.microsoft.com/office/drawing/2014/main" id="{033BFDFA-D2C5-4A2F-0758-C38E60043A34}"/>
              </a:ext>
            </a:extLst>
          </p:cNvPr>
          <p:cNvSpPr>
            <a:spLocks noGrp="1"/>
          </p:cNvSpPr>
          <p:nvPr>
            <p:ph type="title"/>
          </p:nvPr>
        </p:nvSpPr>
        <p:spPr>
          <a:xfrm>
            <a:off x="838200" y="136525"/>
            <a:ext cx="9928225" cy="1201738"/>
          </a:xfrm>
        </p:spPr>
        <p:txBody>
          <a:bodyPr>
            <a:normAutofit/>
          </a:bodyPr>
          <a:lstStyle/>
          <a:p>
            <a:pPr>
              <a:lnSpc>
                <a:spcPct val="114000"/>
              </a:lnSpc>
              <a:spcBef>
                <a:spcPts val="600"/>
              </a:spcBef>
            </a:pPr>
            <a:r>
              <a:rPr lang="en-GB">
                <a:solidFill>
                  <a:srgbClr val="1C726F"/>
                </a:solidFill>
              </a:rPr>
              <a:t>Rural Pact Community Platform tools</a:t>
            </a:r>
            <a:endParaRPr lang="en-IE" sz="2000">
              <a:solidFill>
                <a:schemeClr val="accent6"/>
              </a:solidFill>
            </a:endParaRPr>
          </a:p>
        </p:txBody>
      </p:sp>
      <p:sp>
        <p:nvSpPr>
          <p:cNvPr id="33" name="TextBox 12">
            <a:extLst>
              <a:ext uri="{FF2B5EF4-FFF2-40B4-BE49-F238E27FC236}">
                <a16:creationId xmlns:a16="http://schemas.microsoft.com/office/drawing/2014/main" id="{5A45C468-53B3-C1E9-CE2A-B4A1DD31CA6F}"/>
              </a:ext>
            </a:extLst>
          </p:cNvPr>
          <p:cNvSpPr txBox="1"/>
          <p:nvPr/>
        </p:nvSpPr>
        <p:spPr>
          <a:xfrm>
            <a:off x="1614274" y="1516908"/>
            <a:ext cx="3473452" cy="276999"/>
          </a:xfrm>
          <a:prstGeom prst="rect">
            <a:avLst/>
          </a:prstGeom>
        </p:spPr>
        <p:txBody>
          <a:bodyPr wrap="square" lIns="0" tIns="0" rIns="0" bIns="0" rtlCol="0" anchor="t">
            <a:spAutoFit/>
          </a:bodyPr>
          <a:lstStyle/>
          <a:p>
            <a:r>
              <a:rPr lang="en-GB" b="1">
                <a:solidFill>
                  <a:srgbClr val="3C4C59"/>
                </a:solidFill>
                <a:latin typeface="+mj-lt"/>
                <a:ea typeface="Barlow Semi-Bold"/>
                <a:cs typeface="Barlow Semi-Bold"/>
                <a:sym typeface="Barlow Semi-Bold"/>
              </a:rPr>
              <a:t>Actions for the rural vision</a:t>
            </a:r>
          </a:p>
        </p:txBody>
      </p:sp>
      <p:grpSp>
        <p:nvGrpSpPr>
          <p:cNvPr id="41" name="Group 40">
            <a:extLst>
              <a:ext uri="{FF2B5EF4-FFF2-40B4-BE49-F238E27FC236}">
                <a16:creationId xmlns:a16="http://schemas.microsoft.com/office/drawing/2014/main" id="{2AC797E3-9B94-935D-145E-897AF26DE229}"/>
              </a:ext>
            </a:extLst>
          </p:cNvPr>
          <p:cNvGrpSpPr/>
          <p:nvPr/>
        </p:nvGrpSpPr>
        <p:grpSpPr>
          <a:xfrm>
            <a:off x="1014600" y="2121577"/>
            <a:ext cx="3040309" cy="340565"/>
            <a:chOff x="1575811" y="2322784"/>
            <a:chExt cx="3040309" cy="340565"/>
          </a:xfrm>
        </p:grpSpPr>
        <p:cxnSp>
          <p:nvCxnSpPr>
            <p:cNvPr id="35" name="Straight Connector 34">
              <a:extLst>
                <a:ext uri="{FF2B5EF4-FFF2-40B4-BE49-F238E27FC236}">
                  <a16:creationId xmlns:a16="http://schemas.microsoft.com/office/drawing/2014/main" id="{5E69D9DF-61BA-C2D9-3F06-AD5DD8EF3761}"/>
                </a:ext>
              </a:extLst>
            </p:cNvPr>
            <p:cNvCxnSpPr>
              <a:cxnSpLocks/>
            </p:cNvCxnSpPr>
            <p:nvPr/>
          </p:nvCxnSpPr>
          <p:spPr>
            <a:xfrm>
              <a:off x="1583744" y="2663349"/>
              <a:ext cx="1856134"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36" name="TextBox 13">
              <a:extLst>
                <a:ext uri="{FF2B5EF4-FFF2-40B4-BE49-F238E27FC236}">
                  <a16:creationId xmlns:a16="http://schemas.microsoft.com/office/drawing/2014/main" id="{111545E5-9249-5AEB-F6E3-7CEDD8CAE4B7}"/>
                </a:ext>
              </a:extLst>
            </p:cNvPr>
            <p:cNvSpPr txBox="1"/>
            <p:nvPr/>
          </p:nvSpPr>
          <p:spPr>
            <a:xfrm>
              <a:off x="1575811" y="2322784"/>
              <a:ext cx="3040309" cy="246221"/>
            </a:xfrm>
            <a:prstGeom prst="rect">
              <a:avLst/>
            </a:prstGeom>
          </p:spPr>
          <p:txBody>
            <a:bodyPr wrap="square" lIns="0" tIns="0" rIns="0" bIns="0" rtlCol="0" anchor="t">
              <a:spAutoFit/>
            </a:bodyPr>
            <a:lstStyle/>
            <a:p>
              <a:pPr>
                <a:spcBef>
                  <a:spcPct val="0"/>
                </a:spcBef>
              </a:pPr>
              <a:r>
                <a:rPr lang="en-US" sz="1600" b="1">
                  <a:solidFill>
                    <a:srgbClr val="1C726F"/>
                  </a:solidFill>
                  <a:latin typeface="+mj-lt"/>
                  <a:ea typeface="Barlow Medium"/>
                  <a:cs typeface="Barlow Medium"/>
                  <a:sym typeface="Barlow Medium"/>
                </a:rPr>
                <a:t>Stakeholder actions</a:t>
              </a:r>
            </a:p>
          </p:txBody>
        </p:sp>
      </p:grpSp>
      <p:sp>
        <p:nvSpPr>
          <p:cNvPr id="37" name="TextBox 12">
            <a:extLst>
              <a:ext uri="{FF2B5EF4-FFF2-40B4-BE49-F238E27FC236}">
                <a16:creationId xmlns:a16="http://schemas.microsoft.com/office/drawing/2014/main" id="{42FDEEEC-B577-F177-8ED6-DC94B2A66EDF}"/>
              </a:ext>
            </a:extLst>
          </p:cNvPr>
          <p:cNvSpPr txBox="1"/>
          <p:nvPr/>
        </p:nvSpPr>
        <p:spPr>
          <a:xfrm>
            <a:off x="1022533" y="2658781"/>
            <a:ext cx="6202356" cy="3346044"/>
          </a:xfrm>
          <a:prstGeom prst="rect">
            <a:avLst/>
          </a:prstGeom>
        </p:spPr>
        <p:txBody>
          <a:bodyPr wrap="square" lIns="0" tIns="0" rIns="0" bIns="0" rtlCol="0" anchor="t">
            <a:spAutoFit/>
          </a:bodyPr>
          <a:lstStyle/>
          <a:p>
            <a:pPr>
              <a:lnSpc>
                <a:spcPct val="114000"/>
              </a:lnSpc>
              <a:spcBef>
                <a:spcPts val="300"/>
              </a:spcBef>
              <a:spcAft>
                <a:spcPts val="300"/>
              </a:spcAft>
              <a:buClr>
                <a:schemeClr val="accent6"/>
              </a:buClr>
            </a:pPr>
            <a:r>
              <a:rPr lang="en-GB" sz="1500">
                <a:solidFill>
                  <a:schemeClr val="accent5"/>
                </a:solidFill>
                <a:ea typeface="Barlow Semi-Bold"/>
                <a:cs typeface="Barlow Semi-Bold"/>
                <a:sym typeface="Barlow Semi-Bold"/>
              </a:rPr>
              <a:t>Voluntary stakeholder actions towards the shared goals of the rural vision</a:t>
            </a:r>
            <a:endParaRPr lang="en-US" sz="800" b="1">
              <a:solidFill>
                <a:schemeClr val="accent5"/>
              </a:solidFill>
              <a:ea typeface="Barlow Semi-Bold"/>
              <a:cs typeface="Barlow Semi-Bold"/>
              <a:sym typeface="Barlow Semi-Bold"/>
            </a:endParaRPr>
          </a:p>
          <a:p>
            <a:pPr>
              <a:lnSpc>
                <a:spcPct val="114000"/>
              </a:lnSpc>
              <a:spcBef>
                <a:spcPts val="300"/>
              </a:spcBef>
              <a:spcAft>
                <a:spcPts val="300"/>
              </a:spcAft>
              <a:buClr>
                <a:schemeClr val="accent6"/>
              </a:buClr>
            </a:pPr>
            <a:r>
              <a:rPr lang="en-US" sz="1500" b="1">
                <a:solidFill>
                  <a:schemeClr val="accent5"/>
                </a:solidFill>
                <a:ea typeface="Barlow Semi-Bold"/>
                <a:cs typeface="Barlow Semi-Bold"/>
                <a:sym typeface="Barlow Semi-Bold"/>
              </a:rPr>
              <a:t>Types: </a:t>
            </a:r>
            <a:r>
              <a:rPr lang="en-GB" sz="1500">
                <a:solidFill>
                  <a:schemeClr val="accent5"/>
                </a:solidFill>
                <a:sym typeface="Barlow Semi-Bold"/>
              </a:rPr>
              <a:t>policies &amp; advocacy; capacity building &amp; knowledge; events &amp; networking; local projects; other</a:t>
            </a:r>
          </a:p>
          <a:p>
            <a:pPr>
              <a:lnSpc>
                <a:spcPct val="114000"/>
              </a:lnSpc>
              <a:spcBef>
                <a:spcPts val="300"/>
              </a:spcBef>
              <a:spcAft>
                <a:spcPts val="300"/>
              </a:spcAft>
              <a:buClr>
                <a:schemeClr val="accent6"/>
              </a:buClr>
            </a:pPr>
            <a:r>
              <a:rPr lang="en-US" sz="1500" b="1">
                <a:solidFill>
                  <a:schemeClr val="accent5"/>
                </a:solidFill>
                <a:ea typeface="Barlow Semi-Bold"/>
                <a:cs typeface="Barlow Semi-Bold"/>
                <a:sym typeface="Barlow Semi-Bold"/>
              </a:rPr>
              <a:t>Who can submit an action: </a:t>
            </a:r>
            <a:r>
              <a:rPr lang="en-GB" sz="1500">
                <a:solidFill>
                  <a:schemeClr val="accent5"/>
                </a:solidFill>
                <a:ea typeface="Barlow Semi-Bold"/>
                <a:cs typeface="Barlow Semi-Bold"/>
                <a:sym typeface="Barlow Semi-Bold"/>
              </a:rPr>
              <a:t>e</a:t>
            </a:r>
            <a:r>
              <a:rPr lang="en-GB" sz="1500">
                <a:solidFill>
                  <a:schemeClr val="accent5"/>
                </a:solidFill>
                <a:sym typeface="Barlow Semi-Bold"/>
              </a:rPr>
              <a:t>veryone, either in individual or organisational capacity; </a:t>
            </a:r>
            <a:r>
              <a:rPr lang="en-GB" sz="1500">
                <a:solidFill>
                  <a:srgbClr val="6ABA76"/>
                </a:solidFill>
                <a:sym typeface="Barlow Semi-Bold"/>
              </a:rPr>
              <a:t>need to be/become member of the platform</a:t>
            </a:r>
          </a:p>
          <a:p>
            <a:pPr>
              <a:lnSpc>
                <a:spcPct val="114000"/>
              </a:lnSpc>
              <a:spcBef>
                <a:spcPts val="300"/>
              </a:spcBef>
              <a:spcAft>
                <a:spcPts val="300"/>
              </a:spcAft>
              <a:buClr>
                <a:schemeClr val="accent6"/>
              </a:buClr>
            </a:pPr>
            <a:r>
              <a:rPr lang="en-GB" sz="1500" b="1">
                <a:solidFill>
                  <a:srgbClr val="1C726F"/>
                </a:solidFill>
                <a:sym typeface="Barlow Semi-Bold"/>
              </a:rPr>
              <a:t>Why submit an action?</a:t>
            </a:r>
          </a:p>
          <a:p>
            <a:pPr marL="627063" indent="-285750">
              <a:lnSpc>
                <a:spcPct val="114000"/>
              </a:lnSpc>
              <a:spcBef>
                <a:spcPts val="300"/>
              </a:spcBef>
              <a:spcAft>
                <a:spcPts val="300"/>
              </a:spcAft>
              <a:buClr>
                <a:schemeClr val="accent6"/>
              </a:buClr>
              <a:buFont typeface="Leelawadee" panose="020B0502040204020203" pitchFamily="34" charset="-34"/>
              <a:buChar char="&gt;"/>
            </a:pPr>
            <a:r>
              <a:rPr lang="en-GB" sz="1400">
                <a:solidFill>
                  <a:schemeClr val="accent5"/>
                </a:solidFill>
                <a:sym typeface="Barlow Semi-Bold"/>
              </a:rPr>
              <a:t>Gain pan-European visibility for your action </a:t>
            </a:r>
          </a:p>
          <a:p>
            <a:pPr marL="627063" indent="-285750">
              <a:lnSpc>
                <a:spcPct val="114000"/>
              </a:lnSpc>
              <a:spcBef>
                <a:spcPts val="300"/>
              </a:spcBef>
              <a:spcAft>
                <a:spcPts val="300"/>
              </a:spcAft>
              <a:buClr>
                <a:schemeClr val="accent6"/>
              </a:buClr>
              <a:buFont typeface="Leelawadee" panose="020B0502040204020203" pitchFamily="34" charset="-34"/>
              <a:buChar char="&gt;"/>
            </a:pPr>
            <a:r>
              <a:rPr lang="en-GB" sz="1400">
                <a:solidFill>
                  <a:schemeClr val="accent5"/>
                </a:solidFill>
                <a:sym typeface="Barlow Semi-Bold"/>
              </a:rPr>
              <a:t>Inspire others to act</a:t>
            </a:r>
          </a:p>
          <a:p>
            <a:pPr marL="627063" indent="-285750">
              <a:lnSpc>
                <a:spcPct val="114000"/>
              </a:lnSpc>
              <a:spcBef>
                <a:spcPts val="300"/>
              </a:spcBef>
              <a:spcAft>
                <a:spcPts val="300"/>
              </a:spcAft>
              <a:buClr>
                <a:schemeClr val="accent6"/>
              </a:buClr>
              <a:buFont typeface="Leelawadee" panose="020B0502040204020203" pitchFamily="34" charset="-34"/>
              <a:buChar char="&gt;"/>
            </a:pPr>
            <a:r>
              <a:rPr lang="en-GB" sz="1400">
                <a:solidFill>
                  <a:schemeClr val="accent5"/>
                </a:solidFill>
                <a:sym typeface="Barlow Semi-Bold"/>
              </a:rPr>
              <a:t>Bring up key rural needs, demonstrate power of rural action, and influence political agendas</a:t>
            </a:r>
          </a:p>
          <a:p>
            <a:pPr>
              <a:spcBef>
                <a:spcPts val="300"/>
              </a:spcBef>
              <a:spcAft>
                <a:spcPts val="300"/>
              </a:spcAft>
              <a:buClr>
                <a:schemeClr val="accent6"/>
              </a:buClr>
            </a:pPr>
            <a:endParaRPr lang="en-GB" sz="1600">
              <a:solidFill>
                <a:srgbClr val="6ABA76"/>
              </a:solidFill>
              <a:ea typeface="Barlow Semi-Bold"/>
              <a:cs typeface="Barlow Semi-Bold"/>
              <a:sym typeface="Barlow Semi-Bold"/>
            </a:endParaRPr>
          </a:p>
        </p:txBody>
      </p:sp>
      <p:pic>
        <p:nvPicPr>
          <p:cNvPr id="3" name="Picture 2">
            <a:extLst>
              <a:ext uri="{FF2B5EF4-FFF2-40B4-BE49-F238E27FC236}">
                <a16:creationId xmlns:a16="http://schemas.microsoft.com/office/drawing/2014/main" id="{B1EA0329-083F-710D-2D92-2FCC629C6594}"/>
              </a:ext>
            </a:extLst>
          </p:cNvPr>
          <p:cNvPicPr>
            <a:picLocks noChangeAspect="1"/>
          </p:cNvPicPr>
          <p:nvPr/>
        </p:nvPicPr>
        <p:blipFill>
          <a:blip r:embed="rId6"/>
          <a:stretch>
            <a:fillRect/>
          </a:stretch>
        </p:blipFill>
        <p:spPr>
          <a:xfrm>
            <a:off x="7307036" y="1869350"/>
            <a:ext cx="4440669" cy="3599222"/>
          </a:xfrm>
          <a:prstGeom prst="rect">
            <a:avLst/>
          </a:prstGeom>
          <a:ln>
            <a:solidFill>
              <a:schemeClr val="bg1">
                <a:lumMod val="75000"/>
              </a:schemeClr>
            </a:solidFill>
          </a:ln>
        </p:spPr>
      </p:pic>
    </p:spTree>
    <p:extLst>
      <p:ext uri="{BB962C8B-B14F-4D97-AF65-F5344CB8AC3E}">
        <p14:creationId xmlns:p14="http://schemas.microsoft.com/office/powerpoint/2010/main" val="1450275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B20D1-37D8-5AFF-A5F3-7FACD0D81E6B}"/>
            </a:ext>
          </a:extLst>
        </p:cNvPr>
        <p:cNvGrpSpPr/>
        <p:nvPr/>
      </p:nvGrpSpPr>
      <p:grpSpPr>
        <a:xfrm>
          <a:off x="0" y="0"/>
          <a:ext cx="0" cy="0"/>
          <a:chOff x="0" y="0"/>
          <a:chExt cx="0" cy="0"/>
        </a:xfrm>
      </p:grpSpPr>
      <p:pic>
        <p:nvPicPr>
          <p:cNvPr id="5" name="Picture 4" descr="Two men shaking hands in front of a wall with colorful text&#10;&#10;AI-generated content may be incorrect.">
            <a:extLst>
              <a:ext uri="{FF2B5EF4-FFF2-40B4-BE49-F238E27FC236}">
                <a16:creationId xmlns:a16="http://schemas.microsoft.com/office/drawing/2014/main" id="{5662D9FD-0360-A819-598A-A67DF9A951D7}"/>
              </a:ext>
            </a:extLst>
          </p:cNvPr>
          <p:cNvPicPr>
            <a:picLocks noChangeAspect="1"/>
          </p:cNvPicPr>
          <p:nvPr/>
        </p:nvPicPr>
        <p:blipFill>
          <a:blip r:embed="rId3"/>
          <a:stretch>
            <a:fillRect/>
          </a:stretch>
        </p:blipFill>
        <p:spPr>
          <a:xfrm>
            <a:off x="8753263" y="1451930"/>
            <a:ext cx="2939657" cy="1913736"/>
          </a:xfrm>
          <a:prstGeom prst="rect">
            <a:avLst/>
          </a:prstGeom>
        </p:spPr>
      </p:pic>
      <p:sp>
        <p:nvSpPr>
          <p:cNvPr id="2" name="Title 1">
            <a:extLst>
              <a:ext uri="{FF2B5EF4-FFF2-40B4-BE49-F238E27FC236}">
                <a16:creationId xmlns:a16="http://schemas.microsoft.com/office/drawing/2014/main" id="{ECECA337-C5E8-D8D8-7DBE-51A732DD7E87}"/>
              </a:ext>
            </a:extLst>
          </p:cNvPr>
          <p:cNvSpPr>
            <a:spLocks noGrp="1"/>
          </p:cNvSpPr>
          <p:nvPr>
            <p:ph type="title"/>
          </p:nvPr>
        </p:nvSpPr>
        <p:spPr/>
        <p:txBody>
          <a:bodyPr>
            <a:normAutofit/>
          </a:bodyPr>
          <a:lstStyle/>
          <a:p>
            <a:pPr>
              <a:lnSpc>
                <a:spcPct val="114000"/>
              </a:lnSpc>
              <a:spcBef>
                <a:spcPts val="600"/>
              </a:spcBef>
            </a:pPr>
            <a:r>
              <a:rPr lang="en-GB">
                <a:solidFill>
                  <a:srgbClr val="1C726F"/>
                </a:solidFill>
              </a:rPr>
              <a:t>Rural Pact Community Platform tools</a:t>
            </a:r>
            <a:endParaRPr lang="en-IE" sz="2000">
              <a:solidFill>
                <a:schemeClr val="accent6"/>
              </a:solidFill>
            </a:endParaRPr>
          </a:p>
        </p:txBody>
      </p:sp>
      <p:sp>
        <p:nvSpPr>
          <p:cNvPr id="40" name="Freeform 24">
            <a:extLst>
              <a:ext uri="{FF2B5EF4-FFF2-40B4-BE49-F238E27FC236}">
                <a16:creationId xmlns:a16="http://schemas.microsoft.com/office/drawing/2014/main" id="{F4772F0D-16A5-E158-07C6-B8393BFCCF31}"/>
              </a:ext>
            </a:extLst>
          </p:cNvPr>
          <p:cNvSpPr>
            <a:spLocks noChangeAspect="1"/>
          </p:cNvSpPr>
          <p:nvPr/>
        </p:nvSpPr>
        <p:spPr>
          <a:xfrm>
            <a:off x="5076647" y="2940391"/>
            <a:ext cx="537827" cy="537827"/>
          </a:xfrm>
          <a:custGeom>
            <a:avLst/>
            <a:gdLst/>
            <a:ahLst/>
            <a:cxnLst/>
            <a:rect l="l" t="t" r="r" b="b"/>
            <a:pathLst>
              <a:path w="1101751" h="1101751">
                <a:moveTo>
                  <a:pt x="0" y="0"/>
                </a:moveTo>
                <a:lnTo>
                  <a:pt x="1101751" y="0"/>
                </a:lnTo>
                <a:lnTo>
                  <a:pt x="1101751" y="1101751"/>
                </a:lnTo>
                <a:lnTo>
                  <a:pt x="0" y="110175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latin typeface="+mj-lt"/>
            </a:endParaRPr>
          </a:p>
        </p:txBody>
      </p:sp>
      <p:grpSp>
        <p:nvGrpSpPr>
          <p:cNvPr id="29" name="Group 28">
            <a:extLst>
              <a:ext uri="{FF2B5EF4-FFF2-40B4-BE49-F238E27FC236}">
                <a16:creationId xmlns:a16="http://schemas.microsoft.com/office/drawing/2014/main" id="{D0AED2F7-B8EF-E768-808D-C26631343C41}"/>
              </a:ext>
            </a:extLst>
          </p:cNvPr>
          <p:cNvGrpSpPr/>
          <p:nvPr/>
        </p:nvGrpSpPr>
        <p:grpSpPr>
          <a:xfrm>
            <a:off x="6474583" y="6093811"/>
            <a:ext cx="5617768" cy="331696"/>
            <a:chOff x="1030167" y="6295431"/>
            <a:chExt cx="5617768" cy="331696"/>
          </a:xfrm>
        </p:grpSpPr>
        <p:pic>
          <p:nvPicPr>
            <p:cNvPr id="30" name="Graphic 29" descr="World outline">
              <a:extLst>
                <a:ext uri="{FF2B5EF4-FFF2-40B4-BE49-F238E27FC236}">
                  <a16:creationId xmlns:a16="http://schemas.microsoft.com/office/drawing/2014/main" id="{9ED3E6ED-0651-4911-364E-7C0AD9C6F39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30167" y="6295431"/>
              <a:ext cx="331696" cy="331696"/>
            </a:xfrm>
            <a:prstGeom prst="rect">
              <a:avLst/>
            </a:prstGeom>
          </p:spPr>
        </p:pic>
        <p:sp>
          <p:nvSpPr>
            <p:cNvPr id="31" name="TextBox 30">
              <a:extLst>
                <a:ext uri="{FF2B5EF4-FFF2-40B4-BE49-F238E27FC236}">
                  <a16:creationId xmlns:a16="http://schemas.microsoft.com/office/drawing/2014/main" id="{A1A9770E-25ED-9B5D-514B-33432F62E190}"/>
                </a:ext>
              </a:extLst>
            </p:cNvPr>
            <p:cNvSpPr txBox="1"/>
            <p:nvPr/>
          </p:nvSpPr>
          <p:spPr>
            <a:xfrm>
              <a:off x="1351338" y="6333531"/>
              <a:ext cx="5296597" cy="261610"/>
            </a:xfrm>
            <a:prstGeom prst="rect">
              <a:avLst/>
            </a:prstGeom>
            <a:noFill/>
          </p:spPr>
          <p:txBody>
            <a:bodyPr wrap="square">
              <a:spAutoFit/>
            </a:bodyPr>
            <a:lstStyle/>
            <a:p>
              <a:r>
                <a:rPr lang="en-GB" sz="1100">
                  <a:hlinkClick r:id="rId6"/>
                </a:rPr>
                <a:t>https://ruralpact.rural-vision.europa.eu/public-authorities-commitments_en</a:t>
              </a:r>
              <a:r>
                <a:rPr lang="en-GB" sz="1100"/>
                <a:t> </a:t>
              </a:r>
            </a:p>
          </p:txBody>
        </p:sp>
      </p:grpSp>
      <p:sp>
        <p:nvSpPr>
          <p:cNvPr id="10" name="TextBox 12">
            <a:extLst>
              <a:ext uri="{FF2B5EF4-FFF2-40B4-BE49-F238E27FC236}">
                <a16:creationId xmlns:a16="http://schemas.microsoft.com/office/drawing/2014/main" id="{2DB81F50-9997-DEA3-3069-7F2186D0B06D}"/>
              </a:ext>
            </a:extLst>
          </p:cNvPr>
          <p:cNvSpPr txBox="1"/>
          <p:nvPr/>
        </p:nvSpPr>
        <p:spPr>
          <a:xfrm>
            <a:off x="7301223" y="1000506"/>
            <a:ext cx="3964489" cy="246221"/>
          </a:xfrm>
          <a:prstGeom prst="rect">
            <a:avLst/>
          </a:prstGeom>
        </p:spPr>
        <p:txBody>
          <a:bodyPr wrap="square" lIns="0" tIns="0" rIns="0" bIns="0" rtlCol="0" anchor="t">
            <a:spAutoFit/>
          </a:bodyPr>
          <a:lstStyle/>
          <a:p>
            <a:endParaRPr lang="en-US" sz="1600">
              <a:solidFill>
                <a:schemeClr val="accent5"/>
              </a:solidFill>
              <a:latin typeface="+mj-lt"/>
              <a:ea typeface="Barlow Semi-Bold"/>
              <a:cs typeface="Barlow Semi-Bold"/>
              <a:sym typeface="Barlow Semi-Bold"/>
            </a:endParaRPr>
          </a:p>
        </p:txBody>
      </p:sp>
      <p:grpSp>
        <p:nvGrpSpPr>
          <p:cNvPr id="17" name="Group 16">
            <a:extLst>
              <a:ext uri="{FF2B5EF4-FFF2-40B4-BE49-F238E27FC236}">
                <a16:creationId xmlns:a16="http://schemas.microsoft.com/office/drawing/2014/main" id="{AC355A5D-7B6A-4180-B3E1-00BA73B5E0A3}"/>
              </a:ext>
            </a:extLst>
          </p:cNvPr>
          <p:cNvGrpSpPr/>
          <p:nvPr/>
        </p:nvGrpSpPr>
        <p:grpSpPr>
          <a:xfrm>
            <a:off x="1024317" y="2164624"/>
            <a:ext cx="3630059" cy="340565"/>
            <a:chOff x="1575811" y="2322784"/>
            <a:chExt cx="3040309" cy="340565"/>
          </a:xfrm>
        </p:grpSpPr>
        <p:cxnSp>
          <p:nvCxnSpPr>
            <p:cNvPr id="18" name="Straight Connector 17">
              <a:extLst>
                <a:ext uri="{FF2B5EF4-FFF2-40B4-BE49-F238E27FC236}">
                  <a16:creationId xmlns:a16="http://schemas.microsoft.com/office/drawing/2014/main" id="{9EC5CC7A-BEC5-9499-301E-E4525113D075}"/>
                </a:ext>
              </a:extLst>
            </p:cNvPr>
            <p:cNvCxnSpPr>
              <a:cxnSpLocks/>
            </p:cNvCxnSpPr>
            <p:nvPr/>
          </p:nvCxnSpPr>
          <p:spPr>
            <a:xfrm>
              <a:off x="1609740" y="2663349"/>
              <a:ext cx="2631642"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19" name="TextBox 13">
              <a:extLst>
                <a:ext uri="{FF2B5EF4-FFF2-40B4-BE49-F238E27FC236}">
                  <a16:creationId xmlns:a16="http://schemas.microsoft.com/office/drawing/2014/main" id="{460904C6-F74B-A170-7344-1DD44587A63B}"/>
                </a:ext>
              </a:extLst>
            </p:cNvPr>
            <p:cNvSpPr txBox="1"/>
            <p:nvPr/>
          </p:nvSpPr>
          <p:spPr>
            <a:xfrm>
              <a:off x="1575811" y="2322784"/>
              <a:ext cx="3040309" cy="246221"/>
            </a:xfrm>
            <a:prstGeom prst="rect">
              <a:avLst/>
            </a:prstGeom>
          </p:spPr>
          <p:txBody>
            <a:bodyPr wrap="square" lIns="0" tIns="0" rIns="0" bIns="0" rtlCol="0" anchor="t">
              <a:spAutoFit/>
            </a:bodyPr>
            <a:lstStyle/>
            <a:p>
              <a:pPr>
                <a:spcBef>
                  <a:spcPct val="0"/>
                </a:spcBef>
              </a:pPr>
              <a:r>
                <a:rPr lang="en-US" sz="1600" b="1">
                  <a:solidFill>
                    <a:srgbClr val="1C726F"/>
                  </a:solidFill>
                  <a:latin typeface="+mj-lt"/>
                  <a:ea typeface="Barlow Medium"/>
                  <a:cs typeface="Barlow Medium"/>
                  <a:sym typeface="Barlow Medium"/>
                </a:rPr>
                <a:t>Public Authorities’ Commitments</a:t>
              </a:r>
            </a:p>
          </p:txBody>
        </p:sp>
      </p:grpSp>
      <p:sp>
        <p:nvSpPr>
          <p:cNvPr id="20" name="TextBox 12">
            <a:extLst>
              <a:ext uri="{FF2B5EF4-FFF2-40B4-BE49-F238E27FC236}">
                <a16:creationId xmlns:a16="http://schemas.microsoft.com/office/drawing/2014/main" id="{1A539F20-1725-7D0A-31BA-C49D0AA5FED8}"/>
              </a:ext>
            </a:extLst>
          </p:cNvPr>
          <p:cNvSpPr txBox="1"/>
          <p:nvPr/>
        </p:nvSpPr>
        <p:spPr>
          <a:xfrm>
            <a:off x="1049766" y="2666205"/>
            <a:ext cx="5914914" cy="4070345"/>
          </a:xfrm>
          <a:prstGeom prst="rect">
            <a:avLst/>
          </a:prstGeom>
        </p:spPr>
        <p:txBody>
          <a:bodyPr wrap="square" lIns="0" tIns="0" rIns="0" bIns="0" rtlCol="0" anchor="t">
            <a:spAutoFit/>
          </a:bodyPr>
          <a:lstStyle/>
          <a:p>
            <a:pPr>
              <a:spcBef>
                <a:spcPts val="300"/>
              </a:spcBef>
              <a:spcAft>
                <a:spcPts val="1200"/>
              </a:spcAft>
              <a:buClr>
                <a:schemeClr val="accent6"/>
              </a:buClr>
            </a:pPr>
            <a:r>
              <a:rPr lang="en-GB" sz="1600">
                <a:solidFill>
                  <a:schemeClr val="accent5"/>
                </a:solidFill>
                <a:ea typeface="Barlow Semi-Bold"/>
                <a:cs typeface="Barlow Semi-Bold"/>
                <a:sym typeface="Barlow Semi-Bold"/>
              </a:rPr>
              <a:t>Commitments to the Rural Pact made by </a:t>
            </a:r>
            <a:r>
              <a:rPr lang="en-GB" sz="1600" b="1">
                <a:solidFill>
                  <a:schemeClr val="accent5"/>
                </a:solidFill>
                <a:ea typeface="Barlow Semi-Bold"/>
                <a:cs typeface="Barlow Semi-Bold"/>
                <a:sym typeface="Barlow Semi-Bold"/>
              </a:rPr>
              <a:t>national and regional governments</a:t>
            </a:r>
            <a:r>
              <a:rPr lang="en-GB" sz="1600">
                <a:solidFill>
                  <a:schemeClr val="accent5"/>
                </a:solidFill>
                <a:ea typeface="Barlow Semi-Bold"/>
                <a:cs typeface="Barlow Semi-Bold"/>
                <a:sym typeface="Barlow Semi-Bold"/>
              </a:rPr>
              <a:t>, as well as </a:t>
            </a:r>
            <a:r>
              <a:rPr lang="en-GB" sz="1600" b="1">
                <a:solidFill>
                  <a:schemeClr val="accent5"/>
                </a:solidFill>
                <a:ea typeface="Barlow Semi-Bold"/>
                <a:cs typeface="Barlow Semi-Bold"/>
                <a:sym typeface="Barlow Semi-Bold"/>
              </a:rPr>
              <a:t>EU institutions and bodies</a:t>
            </a:r>
            <a:r>
              <a:rPr lang="en-GB" sz="1600">
                <a:solidFill>
                  <a:schemeClr val="accent5"/>
                </a:solidFill>
                <a:ea typeface="Barlow Semi-Bold"/>
                <a:cs typeface="Barlow Semi-Bold"/>
                <a:sym typeface="Barlow Semi-Bold"/>
              </a:rPr>
              <a:t>, expressing their support to the EU’s long-term vision for rural areas.   </a:t>
            </a:r>
            <a:endParaRPr lang="en-GB" sz="800">
              <a:solidFill>
                <a:schemeClr val="accent5"/>
              </a:solidFill>
              <a:ea typeface="Barlow Semi-Bold"/>
              <a:cs typeface="Barlow Semi-Bold"/>
              <a:sym typeface="Barlow Semi-Bold"/>
            </a:endParaRPr>
          </a:p>
          <a:p>
            <a:pPr>
              <a:spcBef>
                <a:spcPts val="300"/>
              </a:spcBef>
              <a:spcAft>
                <a:spcPts val="300"/>
              </a:spcAft>
            </a:pPr>
            <a:r>
              <a:rPr lang="en-US" sz="1600" b="1">
                <a:solidFill>
                  <a:schemeClr val="accent5"/>
                </a:solidFill>
                <a:ea typeface="Barlow Semi-Bold"/>
                <a:cs typeface="Barlow Semi-Bold"/>
                <a:sym typeface="Barlow Semi-Bold"/>
              </a:rPr>
              <a:t>Eight commitments </a:t>
            </a:r>
            <a:r>
              <a:rPr lang="en-US" sz="1600">
                <a:solidFill>
                  <a:schemeClr val="accent5"/>
                </a:solidFill>
                <a:ea typeface="Barlow Semi-Bold"/>
                <a:cs typeface="Barlow Semi-Bold"/>
                <a:sym typeface="Barlow Semi-Bold"/>
              </a:rPr>
              <a:t>to date</a:t>
            </a:r>
          </a:p>
          <a:p>
            <a:pPr marL="534988" indent="-285750">
              <a:spcBef>
                <a:spcPts val="300"/>
              </a:spcBef>
              <a:spcAft>
                <a:spcPts val="300"/>
              </a:spcAft>
              <a:buClr>
                <a:schemeClr val="accent6"/>
              </a:buClr>
              <a:buFont typeface="Leelawadee" panose="020B0502040204020203" pitchFamily="34" charset="-34"/>
              <a:buChar char="&gt;"/>
            </a:pPr>
            <a:r>
              <a:rPr lang="en-GB" sz="1600">
                <a:solidFill>
                  <a:schemeClr val="accent5"/>
                </a:solidFill>
                <a:ea typeface="Barlow Semi-Bold"/>
                <a:cs typeface="Barlow Semi-Bold"/>
                <a:sym typeface="Barlow Semi-Bold"/>
              </a:rPr>
              <a:t>Finnish Ministry of Agriculture and Forestry</a:t>
            </a:r>
          </a:p>
          <a:p>
            <a:pPr marL="534988" indent="-285750">
              <a:spcBef>
                <a:spcPts val="300"/>
              </a:spcBef>
              <a:spcAft>
                <a:spcPts val="300"/>
              </a:spcAft>
              <a:buClr>
                <a:schemeClr val="accent6"/>
              </a:buClr>
              <a:buFont typeface="Leelawadee" panose="020B0502040204020203" pitchFamily="34" charset="-34"/>
              <a:buChar char="&gt;"/>
            </a:pPr>
            <a:r>
              <a:rPr lang="en-GB" sz="1600">
                <a:solidFill>
                  <a:schemeClr val="accent5"/>
                </a:solidFill>
                <a:ea typeface="Barlow Semi-Bold"/>
                <a:cs typeface="Barlow Semi-Bold"/>
                <a:sym typeface="Barlow Semi-Bold"/>
              </a:rPr>
              <a:t>Dutch Ministry of Agriculture, Fisheries, Food Security</a:t>
            </a:r>
          </a:p>
          <a:p>
            <a:pPr marL="534988" indent="-285750">
              <a:spcBef>
                <a:spcPts val="300"/>
              </a:spcBef>
              <a:spcAft>
                <a:spcPts val="300"/>
              </a:spcAft>
              <a:buClr>
                <a:schemeClr val="accent6"/>
              </a:buClr>
              <a:buFont typeface="Leelawadee" panose="020B0502040204020203" pitchFamily="34" charset="-34"/>
              <a:buChar char="&gt;"/>
            </a:pPr>
            <a:r>
              <a:rPr lang="en-GB" sz="1600">
                <a:solidFill>
                  <a:schemeClr val="accent5"/>
                </a:solidFill>
                <a:ea typeface="Barlow Semi-Bold"/>
                <a:cs typeface="Barlow Semi-Bold"/>
                <a:sym typeface="Barlow Semi-Bold"/>
              </a:rPr>
              <a:t>Czech Ministry for Regional Development</a:t>
            </a:r>
          </a:p>
          <a:p>
            <a:pPr marL="534988" indent="-285750">
              <a:spcBef>
                <a:spcPts val="300"/>
              </a:spcBef>
              <a:spcAft>
                <a:spcPts val="300"/>
              </a:spcAft>
              <a:buClr>
                <a:schemeClr val="accent6"/>
              </a:buClr>
              <a:buFont typeface="Leelawadee" panose="020B0502040204020203" pitchFamily="34" charset="-34"/>
              <a:buChar char="&gt;"/>
            </a:pPr>
            <a:r>
              <a:rPr lang="en-US" sz="1600" err="1">
                <a:solidFill>
                  <a:schemeClr val="accent5"/>
                </a:solidFill>
                <a:ea typeface="Barlow Semi-Bold"/>
                <a:cs typeface="Barlow Semi-Bold"/>
                <a:sym typeface="Barlow Semi-Bold"/>
              </a:rPr>
              <a:t>Opolskie</a:t>
            </a:r>
            <a:r>
              <a:rPr lang="en-US" sz="1600">
                <a:solidFill>
                  <a:schemeClr val="accent5"/>
                </a:solidFill>
                <a:ea typeface="Barlow Semi-Bold"/>
                <a:cs typeface="Barlow Semi-Bold"/>
                <a:sym typeface="Barlow Semi-Bold"/>
              </a:rPr>
              <a:t> Voivodeship (Poland)</a:t>
            </a:r>
          </a:p>
          <a:p>
            <a:pPr marL="534988" indent="-285750">
              <a:spcBef>
                <a:spcPts val="300"/>
              </a:spcBef>
              <a:spcAft>
                <a:spcPts val="300"/>
              </a:spcAft>
              <a:buClr>
                <a:schemeClr val="accent6"/>
              </a:buClr>
              <a:buFont typeface="Leelawadee" panose="020B0502040204020203" pitchFamily="34" charset="-34"/>
              <a:buChar char="&gt;"/>
            </a:pPr>
            <a:r>
              <a:rPr lang="en-US" sz="1600">
                <a:solidFill>
                  <a:schemeClr val="accent5"/>
                </a:solidFill>
                <a:ea typeface="Barlow Semi-Bold"/>
                <a:cs typeface="Barlow Semi-Bold"/>
                <a:sym typeface="Barlow Semi-Bold"/>
              </a:rPr>
              <a:t>Catalan Regional Government (Spain)</a:t>
            </a:r>
          </a:p>
          <a:p>
            <a:pPr marL="534988" indent="-285750">
              <a:spcBef>
                <a:spcPts val="300"/>
              </a:spcBef>
              <a:spcAft>
                <a:spcPts val="300"/>
              </a:spcAft>
              <a:buClr>
                <a:schemeClr val="accent6"/>
              </a:buClr>
              <a:buFont typeface="Leelawadee" panose="020B0502040204020203" pitchFamily="34" charset="-34"/>
              <a:buChar char="&gt;"/>
            </a:pPr>
            <a:r>
              <a:rPr lang="en-US" sz="1600">
                <a:solidFill>
                  <a:schemeClr val="accent5"/>
                </a:solidFill>
                <a:ea typeface="Barlow Semi-Bold"/>
                <a:cs typeface="Barlow Semi-Bold"/>
                <a:sym typeface="Barlow Semi-Bold"/>
              </a:rPr>
              <a:t>Castilla-La Mancha's Regional Government (Spain)</a:t>
            </a:r>
          </a:p>
          <a:p>
            <a:pPr marL="534988" indent="-285750">
              <a:spcBef>
                <a:spcPts val="300"/>
              </a:spcBef>
              <a:spcAft>
                <a:spcPts val="300"/>
              </a:spcAft>
              <a:buClr>
                <a:schemeClr val="accent6"/>
              </a:buClr>
              <a:buFont typeface="Leelawadee" panose="020B0502040204020203" pitchFamily="34" charset="-34"/>
              <a:buChar char="&gt;"/>
            </a:pPr>
            <a:r>
              <a:rPr lang="en-US" sz="1600">
                <a:solidFill>
                  <a:schemeClr val="accent5"/>
                </a:solidFill>
                <a:ea typeface="Barlow Semi-Bold"/>
                <a:cs typeface="Barlow Semi-Bold"/>
                <a:sym typeface="Barlow Semi-Bold"/>
              </a:rPr>
              <a:t>Andalusian Regional Government (Spain)</a:t>
            </a:r>
          </a:p>
          <a:p>
            <a:pPr marL="534988" indent="-285750">
              <a:spcBef>
                <a:spcPts val="300"/>
              </a:spcBef>
              <a:spcAft>
                <a:spcPts val="300"/>
              </a:spcAft>
              <a:buClr>
                <a:schemeClr val="accent6"/>
              </a:buClr>
              <a:buFont typeface="Leelawadee" panose="020B0502040204020203" pitchFamily="34" charset="-34"/>
              <a:buChar char="&gt;"/>
            </a:pPr>
            <a:r>
              <a:rPr lang="en-US" sz="1600">
                <a:solidFill>
                  <a:schemeClr val="accent5"/>
                </a:solidFill>
                <a:ea typeface="Barlow Semi-Bold"/>
                <a:cs typeface="Barlow Semi-Bold"/>
                <a:sym typeface="Barlow Semi-Bold"/>
              </a:rPr>
              <a:t>European Economic and Social Committee (EECS)</a:t>
            </a:r>
          </a:p>
          <a:p>
            <a:pPr>
              <a:spcBef>
                <a:spcPts val="300"/>
              </a:spcBef>
              <a:spcAft>
                <a:spcPts val="300"/>
              </a:spcAft>
              <a:buClr>
                <a:schemeClr val="accent6"/>
              </a:buClr>
            </a:pPr>
            <a:endParaRPr lang="en-GB" sz="1500">
              <a:solidFill>
                <a:schemeClr val="accent5"/>
              </a:solidFill>
              <a:ea typeface="Barlow Semi-Bold"/>
              <a:cs typeface="Barlow Semi-Bold"/>
              <a:sym typeface="Barlow Semi-Bold"/>
            </a:endParaRPr>
          </a:p>
        </p:txBody>
      </p:sp>
      <p:grpSp>
        <p:nvGrpSpPr>
          <p:cNvPr id="4" name="Group 3">
            <a:extLst>
              <a:ext uri="{FF2B5EF4-FFF2-40B4-BE49-F238E27FC236}">
                <a16:creationId xmlns:a16="http://schemas.microsoft.com/office/drawing/2014/main" id="{AE3A6AC5-3965-9659-4DBA-E2C83DAEAB20}"/>
              </a:ext>
            </a:extLst>
          </p:cNvPr>
          <p:cNvGrpSpPr/>
          <p:nvPr/>
        </p:nvGrpSpPr>
        <p:grpSpPr>
          <a:xfrm>
            <a:off x="908568" y="1395401"/>
            <a:ext cx="547531" cy="547531"/>
            <a:chOff x="70333" y="2274973"/>
            <a:chExt cx="576000" cy="576000"/>
          </a:xfrm>
        </p:grpSpPr>
        <p:sp>
          <p:nvSpPr>
            <p:cNvPr id="8" name="Oval 7">
              <a:extLst>
                <a:ext uri="{FF2B5EF4-FFF2-40B4-BE49-F238E27FC236}">
                  <a16:creationId xmlns:a16="http://schemas.microsoft.com/office/drawing/2014/main" id="{233194BB-4941-D591-A4CF-EA228F955ED3}"/>
                </a:ext>
              </a:extLst>
            </p:cNvPr>
            <p:cNvSpPr>
              <a:spLocks noChangeAspect="1"/>
            </p:cNvSpPr>
            <p:nvPr/>
          </p:nvSpPr>
          <p:spPr>
            <a:xfrm>
              <a:off x="70333" y="2274973"/>
              <a:ext cx="576000" cy="576000"/>
            </a:xfrm>
            <a:prstGeom prst="ellipse">
              <a:avLst/>
            </a:prstGeom>
            <a:solidFill>
              <a:srgbClr val="FEFAEC"/>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 name="Group 10">
              <a:extLst>
                <a:ext uri="{FF2B5EF4-FFF2-40B4-BE49-F238E27FC236}">
                  <a16:creationId xmlns:a16="http://schemas.microsoft.com/office/drawing/2014/main" id="{B8833646-B956-5F8D-EE43-721B09A90D34}"/>
                </a:ext>
              </a:extLst>
            </p:cNvPr>
            <p:cNvGrpSpPr/>
            <p:nvPr/>
          </p:nvGrpSpPr>
          <p:grpSpPr>
            <a:xfrm>
              <a:off x="122065" y="2421814"/>
              <a:ext cx="480340" cy="324354"/>
              <a:chOff x="122065" y="2421814"/>
              <a:chExt cx="480340" cy="324354"/>
            </a:xfrm>
          </p:grpSpPr>
          <p:sp>
            <p:nvSpPr>
              <p:cNvPr id="14" name="Free-form: Shape 21">
                <a:extLst>
                  <a:ext uri="{FF2B5EF4-FFF2-40B4-BE49-F238E27FC236}">
                    <a16:creationId xmlns:a16="http://schemas.microsoft.com/office/drawing/2014/main" id="{118A8C4B-803B-0B02-D9FA-F224CA06F6DB}"/>
                  </a:ext>
                </a:extLst>
              </p:cNvPr>
              <p:cNvSpPr/>
              <p:nvPr/>
            </p:nvSpPr>
            <p:spPr>
              <a:xfrm>
                <a:off x="505357" y="2425305"/>
                <a:ext cx="57297" cy="57297"/>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1C726F"/>
              </a:solidFill>
              <a:ln w="9525" cap="flat">
                <a:noFill/>
                <a:prstDash val="solid"/>
                <a:miter/>
              </a:ln>
            </p:spPr>
            <p:txBody>
              <a:bodyPr rtlCol="0" anchor="ctr"/>
              <a:lstStyle/>
              <a:p>
                <a:endParaRPr lang="en-GB"/>
              </a:p>
            </p:txBody>
          </p:sp>
          <p:sp>
            <p:nvSpPr>
              <p:cNvPr id="21" name="Free-form: Shape 23">
                <a:extLst>
                  <a:ext uri="{FF2B5EF4-FFF2-40B4-BE49-F238E27FC236}">
                    <a16:creationId xmlns:a16="http://schemas.microsoft.com/office/drawing/2014/main" id="{A126B3F5-63DB-8496-F020-179C4AB39E06}"/>
                  </a:ext>
                </a:extLst>
              </p:cNvPr>
              <p:cNvSpPr/>
              <p:nvPr/>
            </p:nvSpPr>
            <p:spPr>
              <a:xfrm>
                <a:off x="390763" y="2425305"/>
                <a:ext cx="57297" cy="57297"/>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1C726F"/>
              </a:solidFill>
              <a:ln w="9525" cap="flat">
                <a:noFill/>
                <a:prstDash val="solid"/>
                <a:miter/>
              </a:ln>
            </p:spPr>
            <p:txBody>
              <a:bodyPr rtlCol="0" anchor="ctr"/>
              <a:lstStyle/>
              <a:p>
                <a:endParaRPr lang="en-GB"/>
              </a:p>
            </p:txBody>
          </p:sp>
          <p:sp>
            <p:nvSpPr>
              <p:cNvPr id="23" name="Free-form: Shape 24">
                <a:extLst>
                  <a:ext uri="{FF2B5EF4-FFF2-40B4-BE49-F238E27FC236}">
                    <a16:creationId xmlns:a16="http://schemas.microsoft.com/office/drawing/2014/main" id="{743B0ED1-9455-7257-AB18-B0F6EDC81402}"/>
                  </a:ext>
                </a:extLst>
              </p:cNvPr>
              <p:cNvSpPr/>
              <p:nvPr/>
            </p:nvSpPr>
            <p:spPr>
              <a:xfrm>
                <a:off x="276170" y="2425305"/>
                <a:ext cx="57297" cy="57297"/>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1C726F"/>
              </a:solidFill>
              <a:ln w="9525" cap="flat">
                <a:noFill/>
                <a:prstDash val="solid"/>
                <a:miter/>
              </a:ln>
            </p:spPr>
            <p:txBody>
              <a:bodyPr rtlCol="0" anchor="ctr"/>
              <a:lstStyle/>
              <a:p>
                <a:endParaRPr lang="en-GB"/>
              </a:p>
            </p:txBody>
          </p:sp>
          <p:sp>
            <p:nvSpPr>
              <p:cNvPr id="24" name="Free-form: Shape 25">
                <a:extLst>
                  <a:ext uri="{FF2B5EF4-FFF2-40B4-BE49-F238E27FC236}">
                    <a16:creationId xmlns:a16="http://schemas.microsoft.com/office/drawing/2014/main" id="{1B1D42C8-CF10-710E-D618-3D7E18BA8C0E}"/>
                  </a:ext>
                </a:extLst>
              </p:cNvPr>
              <p:cNvSpPr/>
              <p:nvPr/>
            </p:nvSpPr>
            <p:spPr>
              <a:xfrm>
                <a:off x="161576" y="2425305"/>
                <a:ext cx="57297" cy="57297"/>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1C726F"/>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A9BB0BDC-40E8-4F8E-A6C3-D009ED1374FF}"/>
                  </a:ext>
                </a:extLst>
              </p:cNvPr>
              <p:cNvSpPr/>
              <p:nvPr/>
            </p:nvSpPr>
            <p:spPr>
              <a:xfrm>
                <a:off x="122065" y="2421814"/>
                <a:ext cx="480340" cy="324354"/>
              </a:xfrm>
              <a:custGeom>
                <a:avLst/>
                <a:gdLst>
                  <a:gd name="connsiteX0" fmla="*/ 785581 w 798513"/>
                  <a:gd name="connsiteY0" fmla="*/ 1137 h 539203"/>
                  <a:gd name="connsiteX1" fmla="*/ 761195 w 798513"/>
                  <a:gd name="connsiteY1" fmla="*/ 12588 h 539203"/>
                  <a:gd name="connsiteX2" fmla="*/ 761007 w 798513"/>
                  <a:gd name="connsiteY2" fmla="*/ 13138 h 539203"/>
                  <a:gd name="connsiteX3" fmla="*/ 725478 w 798513"/>
                  <a:gd name="connsiteY3" fmla="*/ 117913 h 539203"/>
                  <a:gd name="connsiteX4" fmla="*/ 684807 w 798513"/>
                  <a:gd name="connsiteY4" fmla="*/ 110579 h 539203"/>
                  <a:gd name="connsiteX5" fmla="*/ 643659 w 798513"/>
                  <a:gd name="connsiteY5" fmla="*/ 118008 h 539203"/>
                  <a:gd name="connsiteX6" fmla="*/ 608607 w 798513"/>
                  <a:gd name="connsiteY6" fmla="*/ 13138 h 539203"/>
                  <a:gd name="connsiteX7" fmla="*/ 582757 w 798513"/>
                  <a:gd name="connsiteY7" fmla="*/ 1650 h 539203"/>
                  <a:gd name="connsiteX8" fmla="*/ 571269 w 798513"/>
                  <a:gd name="connsiteY8" fmla="*/ 13138 h 539203"/>
                  <a:gd name="connsiteX9" fmla="*/ 535740 w 798513"/>
                  <a:gd name="connsiteY9" fmla="*/ 117913 h 539203"/>
                  <a:gd name="connsiteX10" fmla="*/ 494307 w 798513"/>
                  <a:gd name="connsiteY10" fmla="*/ 110579 h 539203"/>
                  <a:gd name="connsiteX11" fmla="*/ 453159 w 798513"/>
                  <a:gd name="connsiteY11" fmla="*/ 117913 h 539203"/>
                  <a:gd name="connsiteX12" fmla="*/ 418107 w 798513"/>
                  <a:gd name="connsiteY12" fmla="*/ 13138 h 539203"/>
                  <a:gd name="connsiteX13" fmla="*/ 392257 w 798513"/>
                  <a:gd name="connsiteY13" fmla="*/ 1650 h 539203"/>
                  <a:gd name="connsiteX14" fmla="*/ 380769 w 798513"/>
                  <a:gd name="connsiteY14" fmla="*/ 13138 h 539203"/>
                  <a:gd name="connsiteX15" fmla="*/ 345336 w 798513"/>
                  <a:gd name="connsiteY15" fmla="*/ 117913 h 539203"/>
                  <a:gd name="connsiteX16" fmla="*/ 303807 w 798513"/>
                  <a:gd name="connsiteY16" fmla="*/ 110579 h 539203"/>
                  <a:gd name="connsiteX17" fmla="*/ 262659 w 798513"/>
                  <a:gd name="connsiteY17" fmla="*/ 118008 h 539203"/>
                  <a:gd name="connsiteX18" fmla="*/ 227607 w 798513"/>
                  <a:gd name="connsiteY18" fmla="*/ 13138 h 539203"/>
                  <a:gd name="connsiteX19" fmla="*/ 201757 w 798513"/>
                  <a:gd name="connsiteY19" fmla="*/ 1650 h 539203"/>
                  <a:gd name="connsiteX20" fmla="*/ 190269 w 798513"/>
                  <a:gd name="connsiteY20" fmla="*/ 13138 h 539203"/>
                  <a:gd name="connsiteX21" fmla="*/ 154740 w 798513"/>
                  <a:gd name="connsiteY21" fmla="*/ 117913 h 539203"/>
                  <a:gd name="connsiteX22" fmla="*/ 113307 w 798513"/>
                  <a:gd name="connsiteY22" fmla="*/ 110579 h 539203"/>
                  <a:gd name="connsiteX23" fmla="*/ 72159 w 798513"/>
                  <a:gd name="connsiteY23" fmla="*/ 118008 h 539203"/>
                  <a:gd name="connsiteX24" fmla="*/ 37107 w 798513"/>
                  <a:gd name="connsiteY24" fmla="*/ 13138 h 539203"/>
                  <a:gd name="connsiteX25" fmla="*/ 12961 w 798513"/>
                  <a:gd name="connsiteY25" fmla="*/ 1184 h 539203"/>
                  <a:gd name="connsiteX26" fmla="*/ 1007 w 798513"/>
                  <a:gd name="connsiteY26" fmla="*/ 25330 h 539203"/>
                  <a:gd name="connsiteX27" fmla="*/ 48060 w 798513"/>
                  <a:gd name="connsiteY27" fmla="*/ 164300 h 539203"/>
                  <a:gd name="connsiteX28" fmla="*/ 65682 w 798513"/>
                  <a:gd name="connsiteY28" fmla="*/ 177254 h 539203"/>
                  <a:gd name="connsiteX29" fmla="*/ 65682 w 798513"/>
                  <a:gd name="connsiteY29" fmla="*/ 234404 h 539203"/>
                  <a:gd name="connsiteX30" fmla="*/ 37107 w 798513"/>
                  <a:gd name="connsiteY30" fmla="*/ 377279 h 539203"/>
                  <a:gd name="connsiteX31" fmla="*/ 65682 w 798513"/>
                  <a:gd name="connsiteY31" fmla="*/ 377279 h 539203"/>
                  <a:gd name="connsiteX32" fmla="*/ 65682 w 798513"/>
                  <a:gd name="connsiteY32" fmla="*/ 539204 h 539203"/>
                  <a:gd name="connsiteX33" fmla="*/ 103782 w 798513"/>
                  <a:gd name="connsiteY33" fmla="*/ 539204 h 539203"/>
                  <a:gd name="connsiteX34" fmla="*/ 103782 w 798513"/>
                  <a:gd name="connsiteY34" fmla="*/ 377279 h 539203"/>
                  <a:gd name="connsiteX35" fmla="*/ 122832 w 798513"/>
                  <a:gd name="connsiteY35" fmla="*/ 377279 h 539203"/>
                  <a:gd name="connsiteX36" fmla="*/ 122832 w 798513"/>
                  <a:gd name="connsiteY36" fmla="*/ 539204 h 539203"/>
                  <a:gd name="connsiteX37" fmla="*/ 160932 w 798513"/>
                  <a:gd name="connsiteY37" fmla="*/ 539204 h 539203"/>
                  <a:gd name="connsiteX38" fmla="*/ 160932 w 798513"/>
                  <a:gd name="connsiteY38" fmla="*/ 377279 h 539203"/>
                  <a:gd name="connsiteX39" fmla="*/ 189507 w 798513"/>
                  <a:gd name="connsiteY39" fmla="*/ 377279 h 539203"/>
                  <a:gd name="connsiteX40" fmla="*/ 160932 w 798513"/>
                  <a:gd name="connsiteY40" fmla="*/ 234404 h 539203"/>
                  <a:gd name="connsiteX41" fmla="*/ 160932 w 798513"/>
                  <a:gd name="connsiteY41" fmla="*/ 177254 h 539203"/>
                  <a:gd name="connsiteX42" fmla="*/ 178934 w 798513"/>
                  <a:gd name="connsiteY42" fmla="*/ 164300 h 539203"/>
                  <a:gd name="connsiteX43" fmla="*/ 208557 w 798513"/>
                  <a:gd name="connsiteY43" fmla="*/ 76860 h 539203"/>
                  <a:gd name="connsiteX44" fmla="*/ 238179 w 798513"/>
                  <a:gd name="connsiteY44" fmla="*/ 164300 h 539203"/>
                  <a:gd name="connsiteX45" fmla="*/ 256182 w 798513"/>
                  <a:gd name="connsiteY45" fmla="*/ 177254 h 539203"/>
                  <a:gd name="connsiteX46" fmla="*/ 256182 w 798513"/>
                  <a:gd name="connsiteY46" fmla="*/ 539204 h 539203"/>
                  <a:gd name="connsiteX47" fmla="*/ 294282 w 798513"/>
                  <a:gd name="connsiteY47" fmla="*/ 539204 h 539203"/>
                  <a:gd name="connsiteX48" fmla="*/ 294282 w 798513"/>
                  <a:gd name="connsiteY48" fmla="*/ 320129 h 539203"/>
                  <a:gd name="connsiteX49" fmla="*/ 313332 w 798513"/>
                  <a:gd name="connsiteY49" fmla="*/ 320129 h 539203"/>
                  <a:gd name="connsiteX50" fmla="*/ 313332 w 798513"/>
                  <a:gd name="connsiteY50" fmla="*/ 539204 h 539203"/>
                  <a:gd name="connsiteX51" fmla="*/ 351432 w 798513"/>
                  <a:gd name="connsiteY51" fmla="*/ 539204 h 539203"/>
                  <a:gd name="connsiteX52" fmla="*/ 351432 w 798513"/>
                  <a:gd name="connsiteY52" fmla="*/ 177254 h 539203"/>
                  <a:gd name="connsiteX53" fmla="*/ 369434 w 798513"/>
                  <a:gd name="connsiteY53" fmla="*/ 164300 h 539203"/>
                  <a:gd name="connsiteX54" fmla="*/ 399057 w 798513"/>
                  <a:gd name="connsiteY54" fmla="*/ 76860 h 539203"/>
                  <a:gd name="connsiteX55" fmla="*/ 428679 w 798513"/>
                  <a:gd name="connsiteY55" fmla="*/ 164300 h 539203"/>
                  <a:gd name="connsiteX56" fmla="*/ 446682 w 798513"/>
                  <a:gd name="connsiteY56" fmla="*/ 177254 h 539203"/>
                  <a:gd name="connsiteX57" fmla="*/ 446682 w 798513"/>
                  <a:gd name="connsiteY57" fmla="*/ 234404 h 539203"/>
                  <a:gd name="connsiteX58" fmla="*/ 418107 w 798513"/>
                  <a:gd name="connsiteY58" fmla="*/ 377279 h 539203"/>
                  <a:gd name="connsiteX59" fmla="*/ 446682 w 798513"/>
                  <a:gd name="connsiteY59" fmla="*/ 377279 h 539203"/>
                  <a:gd name="connsiteX60" fmla="*/ 446682 w 798513"/>
                  <a:gd name="connsiteY60" fmla="*/ 539204 h 539203"/>
                  <a:gd name="connsiteX61" fmla="*/ 484782 w 798513"/>
                  <a:gd name="connsiteY61" fmla="*/ 539204 h 539203"/>
                  <a:gd name="connsiteX62" fmla="*/ 484782 w 798513"/>
                  <a:gd name="connsiteY62" fmla="*/ 377279 h 539203"/>
                  <a:gd name="connsiteX63" fmla="*/ 503832 w 798513"/>
                  <a:gd name="connsiteY63" fmla="*/ 377279 h 539203"/>
                  <a:gd name="connsiteX64" fmla="*/ 503832 w 798513"/>
                  <a:gd name="connsiteY64" fmla="*/ 539204 h 539203"/>
                  <a:gd name="connsiteX65" fmla="*/ 541932 w 798513"/>
                  <a:gd name="connsiteY65" fmla="*/ 539204 h 539203"/>
                  <a:gd name="connsiteX66" fmla="*/ 541932 w 798513"/>
                  <a:gd name="connsiteY66" fmla="*/ 377279 h 539203"/>
                  <a:gd name="connsiteX67" fmla="*/ 570507 w 798513"/>
                  <a:gd name="connsiteY67" fmla="*/ 377279 h 539203"/>
                  <a:gd name="connsiteX68" fmla="*/ 541932 w 798513"/>
                  <a:gd name="connsiteY68" fmla="*/ 234404 h 539203"/>
                  <a:gd name="connsiteX69" fmla="*/ 541932 w 798513"/>
                  <a:gd name="connsiteY69" fmla="*/ 177254 h 539203"/>
                  <a:gd name="connsiteX70" fmla="*/ 559934 w 798513"/>
                  <a:gd name="connsiteY70" fmla="*/ 164300 h 539203"/>
                  <a:gd name="connsiteX71" fmla="*/ 589557 w 798513"/>
                  <a:gd name="connsiteY71" fmla="*/ 76860 h 539203"/>
                  <a:gd name="connsiteX72" fmla="*/ 619179 w 798513"/>
                  <a:gd name="connsiteY72" fmla="*/ 164300 h 539203"/>
                  <a:gd name="connsiteX73" fmla="*/ 637182 w 798513"/>
                  <a:gd name="connsiteY73" fmla="*/ 177254 h 539203"/>
                  <a:gd name="connsiteX74" fmla="*/ 637182 w 798513"/>
                  <a:gd name="connsiteY74" fmla="*/ 539204 h 539203"/>
                  <a:gd name="connsiteX75" fmla="*/ 675282 w 798513"/>
                  <a:gd name="connsiteY75" fmla="*/ 539204 h 539203"/>
                  <a:gd name="connsiteX76" fmla="*/ 675282 w 798513"/>
                  <a:gd name="connsiteY76" fmla="*/ 320129 h 539203"/>
                  <a:gd name="connsiteX77" fmla="*/ 694332 w 798513"/>
                  <a:gd name="connsiteY77" fmla="*/ 320129 h 539203"/>
                  <a:gd name="connsiteX78" fmla="*/ 694332 w 798513"/>
                  <a:gd name="connsiteY78" fmla="*/ 539204 h 539203"/>
                  <a:gd name="connsiteX79" fmla="*/ 732432 w 798513"/>
                  <a:gd name="connsiteY79" fmla="*/ 539204 h 539203"/>
                  <a:gd name="connsiteX80" fmla="*/ 732432 w 798513"/>
                  <a:gd name="connsiteY80" fmla="*/ 177254 h 539203"/>
                  <a:gd name="connsiteX81" fmla="*/ 750434 w 798513"/>
                  <a:gd name="connsiteY81" fmla="*/ 164300 h 539203"/>
                  <a:gd name="connsiteX82" fmla="*/ 797487 w 798513"/>
                  <a:gd name="connsiteY82" fmla="*/ 25330 h 539203"/>
                  <a:gd name="connsiteX83" fmla="*/ 785612 w 798513"/>
                  <a:gd name="connsiteY83" fmla="*/ 1147 h 539203"/>
                  <a:gd name="connsiteX84" fmla="*/ 785581 w 798513"/>
                  <a:gd name="connsiteY84" fmla="*/ 1137 h 53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98513" h="539203">
                    <a:moveTo>
                      <a:pt x="785581" y="1137"/>
                    </a:moveTo>
                    <a:cubicBezTo>
                      <a:pt x="775685" y="-2435"/>
                      <a:pt x="764767" y="2692"/>
                      <a:pt x="761195" y="12588"/>
                    </a:cubicBezTo>
                    <a:cubicBezTo>
                      <a:pt x="761129" y="12770"/>
                      <a:pt x="761067" y="12954"/>
                      <a:pt x="761007" y="13138"/>
                    </a:cubicBezTo>
                    <a:lnTo>
                      <a:pt x="725478" y="117913"/>
                    </a:lnTo>
                    <a:cubicBezTo>
                      <a:pt x="712353" y="113493"/>
                      <a:pt x="698649" y="111022"/>
                      <a:pt x="684807" y="110579"/>
                    </a:cubicBezTo>
                    <a:cubicBezTo>
                      <a:pt x="670798" y="111001"/>
                      <a:pt x="656930" y="113504"/>
                      <a:pt x="643659" y="118008"/>
                    </a:cubicBezTo>
                    <a:lnTo>
                      <a:pt x="608607" y="13138"/>
                    </a:lnTo>
                    <a:cubicBezTo>
                      <a:pt x="604640" y="2827"/>
                      <a:pt x="593067" y="-2316"/>
                      <a:pt x="582757" y="1650"/>
                    </a:cubicBezTo>
                    <a:cubicBezTo>
                      <a:pt x="577474" y="3682"/>
                      <a:pt x="573300" y="7856"/>
                      <a:pt x="571269" y="13138"/>
                    </a:cubicBezTo>
                    <a:lnTo>
                      <a:pt x="535740" y="117913"/>
                    </a:lnTo>
                    <a:cubicBezTo>
                      <a:pt x="522373" y="113411"/>
                      <a:pt x="508406" y="110939"/>
                      <a:pt x="494307" y="110579"/>
                    </a:cubicBezTo>
                    <a:cubicBezTo>
                      <a:pt x="480307" y="111011"/>
                      <a:pt x="466445" y="113482"/>
                      <a:pt x="453159" y="117913"/>
                    </a:cubicBezTo>
                    <a:lnTo>
                      <a:pt x="418107" y="13138"/>
                    </a:lnTo>
                    <a:cubicBezTo>
                      <a:pt x="414140" y="2827"/>
                      <a:pt x="402567" y="-2316"/>
                      <a:pt x="392257" y="1650"/>
                    </a:cubicBezTo>
                    <a:cubicBezTo>
                      <a:pt x="386974" y="3682"/>
                      <a:pt x="382800" y="7856"/>
                      <a:pt x="380769" y="13138"/>
                    </a:cubicBezTo>
                    <a:lnTo>
                      <a:pt x="345336" y="117913"/>
                    </a:lnTo>
                    <a:cubicBezTo>
                      <a:pt x="331923" y="113458"/>
                      <a:pt x="317933" y="110987"/>
                      <a:pt x="303807" y="110579"/>
                    </a:cubicBezTo>
                    <a:cubicBezTo>
                      <a:pt x="289798" y="111001"/>
                      <a:pt x="275930" y="113504"/>
                      <a:pt x="262659" y="118008"/>
                    </a:cubicBezTo>
                    <a:lnTo>
                      <a:pt x="227607" y="13138"/>
                    </a:lnTo>
                    <a:cubicBezTo>
                      <a:pt x="223640" y="2827"/>
                      <a:pt x="212067" y="-2316"/>
                      <a:pt x="201757" y="1650"/>
                    </a:cubicBezTo>
                    <a:cubicBezTo>
                      <a:pt x="196474" y="3682"/>
                      <a:pt x="192300" y="7856"/>
                      <a:pt x="190269" y="13138"/>
                    </a:cubicBezTo>
                    <a:lnTo>
                      <a:pt x="154740" y="117913"/>
                    </a:lnTo>
                    <a:cubicBezTo>
                      <a:pt x="141363" y="113452"/>
                      <a:pt x="127403" y="110981"/>
                      <a:pt x="113307" y="110579"/>
                    </a:cubicBezTo>
                    <a:cubicBezTo>
                      <a:pt x="99298" y="111001"/>
                      <a:pt x="85430" y="113504"/>
                      <a:pt x="72159" y="118008"/>
                    </a:cubicBezTo>
                    <a:lnTo>
                      <a:pt x="37107" y="13138"/>
                    </a:lnTo>
                    <a:cubicBezTo>
                      <a:pt x="33740" y="3169"/>
                      <a:pt x="22929" y="-2183"/>
                      <a:pt x="12961" y="1184"/>
                    </a:cubicBezTo>
                    <a:cubicBezTo>
                      <a:pt x="2992" y="4551"/>
                      <a:pt x="-2360" y="15361"/>
                      <a:pt x="1007" y="25330"/>
                    </a:cubicBezTo>
                    <a:lnTo>
                      <a:pt x="48060" y="164300"/>
                    </a:lnTo>
                    <a:cubicBezTo>
                      <a:pt x="50623" y="171895"/>
                      <a:pt x="57667" y="177074"/>
                      <a:pt x="65682" y="177254"/>
                    </a:cubicBezTo>
                    <a:lnTo>
                      <a:pt x="65682" y="234404"/>
                    </a:lnTo>
                    <a:lnTo>
                      <a:pt x="37107" y="377279"/>
                    </a:lnTo>
                    <a:lnTo>
                      <a:pt x="65682" y="377279"/>
                    </a:lnTo>
                    <a:lnTo>
                      <a:pt x="65682" y="539204"/>
                    </a:lnTo>
                    <a:lnTo>
                      <a:pt x="103782" y="539204"/>
                    </a:lnTo>
                    <a:lnTo>
                      <a:pt x="103782" y="377279"/>
                    </a:lnTo>
                    <a:lnTo>
                      <a:pt x="122832" y="377279"/>
                    </a:lnTo>
                    <a:lnTo>
                      <a:pt x="122832" y="539204"/>
                    </a:lnTo>
                    <a:lnTo>
                      <a:pt x="160932" y="539204"/>
                    </a:lnTo>
                    <a:lnTo>
                      <a:pt x="160932" y="377279"/>
                    </a:lnTo>
                    <a:lnTo>
                      <a:pt x="189507" y="377279"/>
                    </a:lnTo>
                    <a:lnTo>
                      <a:pt x="160932" y="234404"/>
                    </a:lnTo>
                    <a:lnTo>
                      <a:pt x="160932" y="177254"/>
                    </a:lnTo>
                    <a:cubicBezTo>
                      <a:pt x="169087" y="177234"/>
                      <a:pt x="176324" y="172026"/>
                      <a:pt x="178934" y="164300"/>
                    </a:cubicBezTo>
                    <a:lnTo>
                      <a:pt x="208557" y="76860"/>
                    </a:lnTo>
                    <a:lnTo>
                      <a:pt x="238179" y="164300"/>
                    </a:lnTo>
                    <a:cubicBezTo>
                      <a:pt x="240789" y="172026"/>
                      <a:pt x="248026" y="177234"/>
                      <a:pt x="256182" y="177254"/>
                    </a:cubicBezTo>
                    <a:lnTo>
                      <a:pt x="256182" y="539204"/>
                    </a:lnTo>
                    <a:lnTo>
                      <a:pt x="294282" y="539204"/>
                    </a:lnTo>
                    <a:lnTo>
                      <a:pt x="294282" y="320129"/>
                    </a:lnTo>
                    <a:lnTo>
                      <a:pt x="313332" y="320129"/>
                    </a:lnTo>
                    <a:lnTo>
                      <a:pt x="313332" y="539204"/>
                    </a:lnTo>
                    <a:lnTo>
                      <a:pt x="351432" y="539204"/>
                    </a:lnTo>
                    <a:lnTo>
                      <a:pt x="351432" y="177254"/>
                    </a:lnTo>
                    <a:cubicBezTo>
                      <a:pt x="359587" y="177234"/>
                      <a:pt x="366824" y="172026"/>
                      <a:pt x="369434" y="164300"/>
                    </a:cubicBezTo>
                    <a:lnTo>
                      <a:pt x="399057" y="76860"/>
                    </a:lnTo>
                    <a:lnTo>
                      <a:pt x="428679" y="164300"/>
                    </a:lnTo>
                    <a:cubicBezTo>
                      <a:pt x="431289" y="172026"/>
                      <a:pt x="438526" y="177234"/>
                      <a:pt x="446682" y="177254"/>
                    </a:cubicBezTo>
                    <a:lnTo>
                      <a:pt x="446682" y="234404"/>
                    </a:lnTo>
                    <a:lnTo>
                      <a:pt x="418107" y="377279"/>
                    </a:lnTo>
                    <a:lnTo>
                      <a:pt x="446682" y="377279"/>
                    </a:lnTo>
                    <a:lnTo>
                      <a:pt x="446682" y="539204"/>
                    </a:lnTo>
                    <a:lnTo>
                      <a:pt x="484782" y="539204"/>
                    </a:lnTo>
                    <a:lnTo>
                      <a:pt x="484782" y="377279"/>
                    </a:lnTo>
                    <a:lnTo>
                      <a:pt x="503832" y="377279"/>
                    </a:lnTo>
                    <a:lnTo>
                      <a:pt x="503832" y="539204"/>
                    </a:lnTo>
                    <a:lnTo>
                      <a:pt x="541932" y="539204"/>
                    </a:lnTo>
                    <a:lnTo>
                      <a:pt x="541932" y="377279"/>
                    </a:lnTo>
                    <a:lnTo>
                      <a:pt x="570507" y="377279"/>
                    </a:lnTo>
                    <a:lnTo>
                      <a:pt x="541932" y="234404"/>
                    </a:lnTo>
                    <a:lnTo>
                      <a:pt x="541932" y="177254"/>
                    </a:lnTo>
                    <a:cubicBezTo>
                      <a:pt x="550087" y="177234"/>
                      <a:pt x="557324" y="172026"/>
                      <a:pt x="559934" y="164300"/>
                    </a:cubicBezTo>
                    <a:lnTo>
                      <a:pt x="589557" y="76860"/>
                    </a:lnTo>
                    <a:lnTo>
                      <a:pt x="619179" y="164300"/>
                    </a:lnTo>
                    <a:cubicBezTo>
                      <a:pt x="621789" y="172026"/>
                      <a:pt x="629026" y="177234"/>
                      <a:pt x="637182" y="177254"/>
                    </a:cubicBezTo>
                    <a:lnTo>
                      <a:pt x="637182" y="539204"/>
                    </a:lnTo>
                    <a:lnTo>
                      <a:pt x="675282" y="539204"/>
                    </a:lnTo>
                    <a:lnTo>
                      <a:pt x="675282" y="320129"/>
                    </a:lnTo>
                    <a:lnTo>
                      <a:pt x="694332" y="320129"/>
                    </a:lnTo>
                    <a:lnTo>
                      <a:pt x="694332" y="539204"/>
                    </a:lnTo>
                    <a:lnTo>
                      <a:pt x="732432" y="539204"/>
                    </a:lnTo>
                    <a:lnTo>
                      <a:pt x="732432" y="177254"/>
                    </a:lnTo>
                    <a:cubicBezTo>
                      <a:pt x="740587" y="177234"/>
                      <a:pt x="747824" y="172026"/>
                      <a:pt x="750434" y="164300"/>
                    </a:cubicBezTo>
                    <a:lnTo>
                      <a:pt x="797487" y="25330"/>
                    </a:lnTo>
                    <a:cubicBezTo>
                      <a:pt x="800886" y="15374"/>
                      <a:pt x="795570" y="4547"/>
                      <a:pt x="785612" y="1147"/>
                    </a:cubicBezTo>
                    <a:cubicBezTo>
                      <a:pt x="785602" y="1144"/>
                      <a:pt x="785592" y="1140"/>
                      <a:pt x="785581" y="1137"/>
                    </a:cubicBezTo>
                    <a:close/>
                  </a:path>
                </a:pathLst>
              </a:custGeom>
              <a:solidFill>
                <a:srgbClr val="1C726F"/>
              </a:solidFill>
              <a:ln w="9525" cap="flat">
                <a:noFill/>
                <a:prstDash val="solid"/>
                <a:miter/>
              </a:ln>
            </p:spPr>
            <p:txBody>
              <a:bodyPr rtlCol="0" anchor="ctr"/>
              <a:lstStyle/>
              <a:p>
                <a:endParaRPr lang="en-GB"/>
              </a:p>
            </p:txBody>
          </p:sp>
        </p:grpSp>
      </p:grpSp>
      <p:sp>
        <p:nvSpPr>
          <p:cNvPr id="28" name="TextBox 12">
            <a:extLst>
              <a:ext uri="{FF2B5EF4-FFF2-40B4-BE49-F238E27FC236}">
                <a16:creationId xmlns:a16="http://schemas.microsoft.com/office/drawing/2014/main" id="{D93DB601-E722-4473-D7F2-3C11EF4718CB}"/>
              </a:ext>
            </a:extLst>
          </p:cNvPr>
          <p:cNvSpPr txBox="1"/>
          <p:nvPr/>
        </p:nvSpPr>
        <p:spPr>
          <a:xfrm>
            <a:off x="1614274" y="1516908"/>
            <a:ext cx="3473452" cy="276999"/>
          </a:xfrm>
          <a:prstGeom prst="rect">
            <a:avLst/>
          </a:prstGeom>
        </p:spPr>
        <p:txBody>
          <a:bodyPr wrap="square" lIns="0" tIns="0" rIns="0" bIns="0" rtlCol="0" anchor="t">
            <a:spAutoFit/>
          </a:bodyPr>
          <a:lstStyle/>
          <a:p>
            <a:r>
              <a:rPr lang="en-GB" b="1">
                <a:solidFill>
                  <a:srgbClr val="3C4C59"/>
                </a:solidFill>
                <a:latin typeface="+mj-lt"/>
                <a:ea typeface="Barlow Semi-Bold"/>
                <a:cs typeface="Barlow Semi-Bold"/>
                <a:sym typeface="Barlow Semi-Bold"/>
              </a:rPr>
              <a:t>Commitments to the Rural Pact</a:t>
            </a:r>
          </a:p>
        </p:txBody>
      </p:sp>
      <p:pic>
        <p:nvPicPr>
          <p:cNvPr id="7" name="Picture 6" descr="A person and person shaking hands&#10;&#10;AI-generated content may be incorrect.">
            <a:extLst>
              <a:ext uri="{FF2B5EF4-FFF2-40B4-BE49-F238E27FC236}">
                <a16:creationId xmlns:a16="http://schemas.microsoft.com/office/drawing/2014/main" id="{29F485AB-86C9-A814-FC90-9106AFFF53DF}"/>
              </a:ext>
            </a:extLst>
          </p:cNvPr>
          <p:cNvPicPr>
            <a:picLocks noChangeAspect="1"/>
          </p:cNvPicPr>
          <p:nvPr/>
        </p:nvPicPr>
        <p:blipFill>
          <a:blip r:embed="rId7"/>
          <a:stretch>
            <a:fillRect/>
          </a:stretch>
        </p:blipFill>
        <p:spPr>
          <a:xfrm>
            <a:off x="7170000" y="3109154"/>
            <a:ext cx="3972234" cy="2632299"/>
          </a:xfrm>
          <a:prstGeom prst="rect">
            <a:avLst/>
          </a:prstGeom>
        </p:spPr>
      </p:pic>
    </p:spTree>
    <p:extLst>
      <p:ext uri="{BB962C8B-B14F-4D97-AF65-F5344CB8AC3E}">
        <p14:creationId xmlns:p14="http://schemas.microsoft.com/office/powerpoint/2010/main" val="3584186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9211-C315-06F6-2EB5-F7C1DA1B4FC1}"/>
              </a:ext>
            </a:extLst>
          </p:cNvPr>
          <p:cNvSpPr>
            <a:spLocks noGrp="1"/>
          </p:cNvSpPr>
          <p:nvPr>
            <p:ph type="title"/>
          </p:nvPr>
        </p:nvSpPr>
        <p:spPr>
          <a:xfrm>
            <a:off x="838201" y="155494"/>
            <a:ext cx="9209062" cy="885626"/>
          </a:xfrm>
        </p:spPr>
        <p:txBody>
          <a:bodyPr>
            <a:noAutofit/>
          </a:bodyPr>
          <a:lstStyle/>
          <a:p>
            <a:r>
              <a:rPr lang="en-GB" sz="2800">
                <a:solidFill>
                  <a:srgbClr val="1C726F"/>
                </a:solidFill>
              </a:rPr>
              <a:t>What’s in the rural vision and the Rural Pact for you? </a:t>
            </a:r>
            <a:br>
              <a:rPr lang="en-GB" sz="2800">
                <a:solidFill>
                  <a:srgbClr val="1C726F"/>
                </a:solidFill>
              </a:rPr>
            </a:br>
            <a:r>
              <a:rPr lang="en-GB" sz="2800">
                <a:solidFill>
                  <a:srgbClr val="1C726F"/>
                </a:solidFill>
              </a:rPr>
              <a:t>What can you do?</a:t>
            </a:r>
          </a:p>
        </p:txBody>
      </p:sp>
      <p:graphicFrame>
        <p:nvGraphicFramePr>
          <p:cNvPr id="4" name="Table 4">
            <a:extLst>
              <a:ext uri="{FF2B5EF4-FFF2-40B4-BE49-F238E27FC236}">
                <a16:creationId xmlns:a16="http://schemas.microsoft.com/office/drawing/2014/main" id="{31E369A1-B423-102F-9D55-75598CDC4E3C}"/>
              </a:ext>
            </a:extLst>
          </p:cNvPr>
          <p:cNvGraphicFramePr>
            <a:graphicFrameLocks noGrp="1"/>
          </p:cNvGraphicFramePr>
          <p:nvPr>
            <p:extLst>
              <p:ext uri="{D42A27DB-BD31-4B8C-83A1-F6EECF244321}">
                <p14:modId xmlns:p14="http://schemas.microsoft.com/office/powerpoint/2010/main" val="3474780888"/>
              </p:ext>
            </p:extLst>
          </p:nvPr>
        </p:nvGraphicFramePr>
        <p:xfrm>
          <a:off x="838201" y="1353658"/>
          <a:ext cx="10603522" cy="4998302"/>
        </p:xfrm>
        <a:graphic>
          <a:graphicData uri="http://schemas.openxmlformats.org/drawingml/2006/table">
            <a:tbl>
              <a:tblPr firstRow="1">
                <a:tableStyleId>{F5AB1C69-6EDB-4FF4-983F-18BD219EF322}</a:tableStyleId>
              </a:tblPr>
              <a:tblGrid>
                <a:gridCol w="5301761">
                  <a:extLst>
                    <a:ext uri="{9D8B030D-6E8A-4147-A177-3AD203B41FA5}">
                      <a16:colId xmlns:a16="http://schemas.microsoft.com/office/drawing/2014/main" val="2572886815"/>
                    </a:ext>
                  </a:extLst>
                </a:gridCol>
                <a:gridCol w="5301761">
                  <a:extLst>
                    <a:ext uri="{9D8B030D-6E8A-4147-A177-3AD203B41FA5}">
                      <a16:colId xmlns:a16="http://schemas.microsoft.com/office/drawing/2014/main" val="4248725965"/>
                    </a:ext>
                  </a:extLst>
                </a:gridCol>
              </a:tblGrid>
              <a:tr h="559803">
                <a:tc>
                  <a:txBody>
                    <a:bodyPr/>
                    <a:lstStyle/>
                    <a:p>
                      <a:pPr algn="ctr">
                        <a:spcBef>
                          <a:spcPts val="600"/>
                        </a:spcBef>
                        <a:spcAft>
                          <a:spcPts val="600"/>
                        </a:spcAft>
                      </a:pPr>
                      <a:r>
                        <a:rPr lang="en-GB" sz="1600" noProof="0">
                          <a:solidFill>
                            <a:schemeClr val="bg1"/>
                          </a:solidFill>
                        </a:rPr>
                        <a:t>What’s in it for you?</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GB" sz="1600" noProof="0">
                          <a:solidFill>
                            <a:schemeClr val="bg1"/>
                          </a:solidFill>
                        </a:rPr>
                        <a:t>What can you do?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645505392"/>
                  </a:ext>
                </a:extLst>
              </a:tr>
              <a:tr h="613672">
                <a:tc>
                  <a:txBody>
                    <a:bodyPr/>
                    <a:lstStyle/>
                    <a:p>
                      <a:pPr marL="358775" indent="-285750">
                        <a:lnSpc>
                          <a:spcPct val="114000"/>
                        </a:lnSpc>
                        <a:buClr>
                          <a:schemeClr val="accent6"/>
                        </a:buClr>
                        <a:buFont typeface="Wingdings" panose="05000000000000000000" pitchFamily="2" charset="2"/>
                        <a:buChar char="ü"/>
                      </a:pPr>
                      <a:r>
                        <a:rPr lang="en-GB" sz="1120" b="1" noProof="0"/>
                        <a:t>Momentum</a:t>
                      </a:r>
                      <a:r>
                        <a:rPr lang="en-GB" sz="1120" noProof="0"/>
                        <a:t> </a:t>
                      </a:r>
                      <a:r>
                        <a:rPr lang="en-GB" sz="1120" b="1" noProof="0"/>
                        <a:t>created at EU level </a:t>
                      </a:r>
                      <a:r>
                        <a:rPr lang="en-GB" sz="1120" noProof="0"/>
                        <a:t>for more and better </a:t>
                      </a:r>
                      <a:r>
                        <a:rPr lang="en-GB" sz="1120" noProof="0">
                          <a:solidFill>
                            <a:schemeClr val="tx1"/>
                          </a:solidFill>
                        </a:rPr>
                        <a:t>targeted</a:t>
                      </a:r>
                      <a:r>
                        <a:rPr lang="en-GB" sz="1120" noProof="0"/>
                        <a:t> action for rural areas</a:t>
                      </a:r>
                    </a:p>
                  </a:txBody>
                  <a:tcPr anchor="ctr">
                    <a:lnL w="12700" cap="flat" cmpd="sng" algn="ctr">
                      <a:solidFill>
                        <a:srgbClr val="1C726F"/>
                      </a:solidFill>
                      <a:prstDash val="solid"/>
                      <a:round/>
                      <a:headEnd type="none" w="med" len="med"/>
                      <a:tailEnd type="none" w="med" len="med"/>
                    </a:lnL>
                    <a:lnR w="12700" cap="flat" cmpd="sng" algn="ctr">
                      <a:solidFill>
                        <a:srgbClr val="1C726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1C726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34902"/>
                      </a:schemeClr>
                    </a:solidFill>
                  </a:tcPr>
                </a:tc>
                <a:tc>
                  <a:txBody>
                    <a:bodyPr/>
                    <a:lstStyle/>
                    <a:p>
                      <a:pPr marL="358775" indent="-285750">
                        <a:lnSpc>
                          <a:spcPct val="114000"/>
                        </a:lnSpc>
                        <a:buClr>
                          <a:schemeClr val="accent6"/>
                        </a:buClr>
                        <a:buFont typeface="Wingdings" panose="05000000000000000000" pitchFamily="2" charset="2"/>
                        <a:buChar char="ü"/>
                      </a:pPr>
                      <a:r>
                        <a:rPr lang="en-GB" sz="1120" b="1" noProof="0"/>
                        <a:t>Use this momentum in your respective </a:t>
                      </a:r>
                      <a:r>
                        <a:rPr lang="en-GB" sz="1120" b="1" noProof="0">
                          <a:solidFill>
                            <a:schemeClr val="tx1"/>
                          </a:solidFill>
                          <a:hlinkClick r:id="rId3"/>
                        </a:rPr>
                        <a:t>countries, regions and local areas</a:t>
                      </a:r>
                      <a:r>
                        <a:rPr lang="en-GB" sz="1120" b="1" noProof="0">
                          <a:hlinkClick r:id="rId3"/>
                        </a:rPr>
                        <a:t> </a:t>
                      </a:r>
                      <a:r>
                        <a:rPr lang="en-GB" sz="1120" noProof="0"/>
                        <a:t>to ask for improvements</a:t>
                      </a:r>
                    </a:p>
                  </a:txBody>
                  <a:tcPr anchor="ctr">
                    <a:lnL w="12700" cap="flat" cmpd="sng" algn="ctr">
                      <a:solidFill>
                        <a:srgbClr val="1C726F"/>
                      </a:solidFill>
                      <a:prstDash val="solid"/>
                      <a:round/>
                      <a:headEnd type="none" w="med" len="med"/>
                      <a:tailEnd type="none" w="med" len="med"/>
                    </a:lnL>
                    <a:lnR w="12700" cap="flat" cmpd="sng" algn="ctr">
                      <a:solidFill>
                        <a:srgbClr val="1C726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1C726F"/>
                      </a:solidFill>
                      <a:prstDash val="solid"/>
                      <a:round/>
                      <a:headEnd type="none" w="med" len="med"/>
                      <a:tailEnd type="none" w="med" len="med"/>
                    </a:lnB>
                    <a:lnTlToBr w="12700" cmpd="sng">
                      <a:noFill/>
                      <a:prstDash val="solid"/>
                    </a:lnTlToBr>
                    <a:lnBlToTr w="12700" cmpd="sng">
                      <a:noFill/>
                      <a:prstDash val="solid"/>
                    </a:lnBlToTr>
                    <a:solidFill>
                      <a:srgbClr val="FEFAEC">
                        <a:alpha val="34902"/>
                      </a:srgbClr>
                    </a:solidFill>
                  </a:tcPr>
                </a:tc>
                <a:extLst>
                  <a:ext uri="{0D108BD9-81ED-4DB2-BD59-A6C34878D82A}">
                    <a16:rowId xmlns:a16="http://schemas.microsoft.com/office/drawing/2014/main" val="3142519586"/>
                  </a:ext>
                </a:extLst>
              </a:tr>
              <a:tr h="876673">
                <a:tc>
                  <a:txBody>
                    <a:bodyPr/>
                    <a:lstStyle/>
                    <a:p>
                      <a:pPr marL="358775" indent="-273050">
                        <a:lnSpc>
                          <a:spcPct val="114000"/>
                        </a:lnSpc>
                        <a:buClr>
                          <a:schemeClr val="accent6"/>
                        </a:buClr>
                        <a:buFont typeface="Wingdings" panose="05000000000000000000" pitchFamily="2" charset="2"/>
                        <a:buChar char="ü"/>
                      </a:pPr>
                      <a:r>
                        <a:rPr lang="en-GB" sz="1120" b="1" noProof="0"/>
                        <a:t>Rural Pact Coordination </a:t>
                      </a:r>
                      <a:r>
                        <a:rPr lang="en-GB" sz="1120" b="1" noProof="0">
                          <a:hlinkClick r:id="rId4"/>
                        </a:rPr>
                        <a:t>Group</a:t>
                      </a:r>
                      <a:r>
                        <a:rPr lang="en-GB" sz="1120" b="1" noProof="0"/>
                        <a:t>:</a:t>
                      </a:r>
                      <a:r>
                        <a:rPr lang="en-GB" sz="1120" b="1" kern="1200" noProof="0">
                          <a:solidFill>
                            <a:srgbClr val="FF0000"/>
                          </a:solidFill>
                          <a:latin typeface="+mn-lt"/>
                          <a:ea typeface="+mn-ea"/>
                          <a:cs typeface="+mn-cs"/>
                        </a:rPr>
                        <a:t> </a:t>
                      </a:r>
                      <a:r>
                        <a:rPr lang="en-US" sz="1120" b="0" kern="1200" noProof="0">
                          <a:solidFill>
                            <a:schemeClr val="tx1"/>
                          </a:solidFill>
                          <a:latin typeface="+mn-lt"/>
                          <a:ea typeface="+mn-ea"/>
                          <a:cs typeface="+mn-cs"/>
                        </a:rPr>
                        <a:t>a</a:t>
                      </a:r>
                      <a:r>
                        <a:rPr lang="en-US" sz="1120" b="0" kern="1200">
                          <a:solidFill>
                            <a:schemeClr val="tx1"/>
                          </a:solidFill>
                          <a:latin typeface="+mn-lt"/>
                          <a:ea typeface="+mn-ea"/>
                          <a:cs typeface="+mn-cs"/>
                        </a:rPr>
                        <a:t> governance body to steer the Rural Pact, connecting institutions and networks (thematic, sectoral, rural) acting for the benefit of rural communities across Europe</a:t>
                      </a:r>
                      <a:endParaRPr lang="en-GB" sz="1120" b="0" kern="1200" noProof="0">
                        <a:solidFill>
                          <a:schemeClr val="tx1"/>
                        </a:solidFill>
                        <a:latin typeface="+mn-lt"/>
                        <a:ea typeface="+mn-ea"/>
                        <a:cs typeface="+mn-cs"/>
                      </a:endParaRPr>
                    </a:p>
                  </a:txBody>
                  <a:tcPr anchor="ctr">
                    <a:lnL w="12700" cap="flat" cmpd="sng" algn="ctr">
                      <a:solidFill>
                        <a:srgbClr val="1C726F"/>
                      </a:solidFill>
                      <a:prstDash val="solid"/>
                      <a:round/>
                      <a:headEnd type="none" w="med" len="med"/>
                      <a:tailEnd type="none" w="med" len="med"/>
                    </a:lnL>
                    <a:lnR w="12700" cap="flat" cmpd="sng" algn="ctr">
                      <a:solidFill>
                        <a:srgbClr val="1C726F"/>
                      </a:solidFill>
                      <a:prstDash val="solid"/>
                      <a:round/>
                      <a:headEnd type="none" w="med" len="med"/>
                      <a:tailEnd type="none" w="med" len="med"/>
                    </a:lnR>
                    <a:lnT w="12700" cap="flat" cmpd="sng" algn="ctr">
                      <a:solidFill>
                        <a:srgbClr val="1C726F"/>
                      </a:solidFill>
                      <a:prstDash val="solid"/>
                      <a:round/>
                      <a:headEnd type="none" w="med" len="med"/>
                      <a:tailEnd type="none" w="med" len="med"/>
                    </a:lnT>
                    <a:lnB w="12700" cap="flat" cmpd="sng" algn="ctr">
                      <a:solidFill>
                        <a:srgbClr val="1C726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34902"/>
                      </a:schemeClr>
                    </a:solidFill>
                  </a:tcPr>
                </a:tc>
                <a:tc>
                  <a:txBody>
                    <a:bodyPr/>
                    <a:lstStyle/>
                    <a:p>
                      <a:pPr marL="358775" indent="-285750">
                        <a:lnSpc>
                          <a:spcPct val="114000"/>
                        </a:lnSpc>
                        <a:buClr>
                          <a:schemeClr val="accent6"/>
                        </a:buClr>
                        <a:buFont typeface="Wingdings" panose="05000000000000000000" pitchFamily="2" charset="2"/>
                        <a:buChar char="ü"/>
                      </a:pPr>
                      <a:r>
                        <a:rPr lang="en-GB" sz="1120" noProof="0"/>
                        <a:t>Use your membership in networks</a:t>
                      </a:r>
                      <a:r>
                        <a:rPr lang="en-GB" sz="1120" baseline="0" noProof="0"/>
                        <a:t> </a:t>
                      </a:r>
                      <a:r>
                        <a:rPr lang="en-GB" sz="1120" noProof="0"/>
                        <a:t>to </a:t>
                      </a:r>
                      <a:r>
                        <a:rPr lang="en-GB" sz="1120" b="1" noProof="0"/>
                        <a:t>make your ideas better known </a:t>
                      </a:r>
                      <a:r>
                        <a:rPr lang="en-GB" sz="1120" noProof="0"/>
                        <a:t>and contribute to</a:t>
                      </a:r>
                      <a:r>
                        <a:rPr lang="en-GB" sz="1120" b="1" noProof="0"/>
                        <a:t> positive outcomes </a:t>
                      </a:r>
                      <a:r>
                        <a:rPr lang="en-GB" sz="1120" b="0" noProof="0"/>
                        <a:t>at EU and national levels</a:t>
                      </a:r>
                    </a:p>
                  </a:txBody>
                  <a:tcPr anchor="ctr">
                    <a:lnL w="12700" cap="flat" cmpd="sng" algn="ctr">
                      <a:solidFill>
                        <a:srgbClr val="1C726F"/>
                      </a:solidFill>
                      <a:prstDash val="solid"/>
                      <a:round/>
                      <a:headEnd type="none" w="med" len="med"/>
                      <a:tailEnd type="none" w="med" len="med"/>
                    </a:lnL>
                    <a:lnR w="12700" cap="flat" cmpd="sng" algn="ctr">
                      <a:solidFill>
                        <a:srgbClr val="1C726F"/>
                      </a:solidFill>
                      <a:prstDash val="solid"/>
                      <a:round/>
                      <a:headEnd type="none" w="med" len="med"/>
                      <a:tailEnd type="none" w="med" len="med"/>
                    </a:lnR>
                    <a:lnT w="12700" cap="flat" cmpd="sng" algn="ctr">
                      <a:solidFill>
                        <a:srgbClr val="1C726F"/>
                      </a:solidFill>
                      <a:prstDash val="solid"/>
                      <a:round/>
                      <a:headEnd type="none" w="med" len="med"/>
                      <a:tailEnd type="none" w="med" len="med"/>
                    </a:lnT>
                    <a:lnB w="12700" cap="flat" cmpd="sng" algn="ctr">
                      <a:solidFill>
                        <a:srgbClr val="1C726F"/>
                      </a:solidFill>
                      <a:prstDash val="solid"/>
                      <a:round/>
                      <a:headEnd type="none" w="med" len="med"/>
                      <a:tailEnd type="none" w="med" len="med"/>
                    </a:lnB>
                    <a:lnTlToBr w="12700" cmpd="sng">
                      <a:noFill/>
                      <a:prstDash val="solid"/>
                    </a:lnTlToBr>
                    <a:lnBlToTr w="12700" cmpd="sng">
                      <a:noFill/>
                      <a:prstDash val="solid"/>
                    </a:lnBlToTr>
                    <a:solidFill>
                      <a:srgbClr val="FEFAEC">
                        <a:alpha val="34902"/>
                      </a:srgbClr>
                    </a:solidFill>
                  </a:tcPr>
                </a:tc>
                <a:extLst>
                  <a:ext uri="{0D108BD9-81ED-4DB2-BD59-A6C34878D82A}">
                    <a16:rowId xmlns:a16="http://schemas.microsoft.com/office/drawing/2014/main" val="2576780331"/>
                  </a:ext>
                </a:extLst>
              </a:tr>
              <a:tr h="821933">
                <a:tc>
                  <a:txBody>
                    <a:bodyPr/>
                    <a:lstStyle/>
                    <a:p>
                      <a:pPr marL="358775" indent="-273050">
                        <a:lnSpc>
                          <a:spcPct val="114000"/>
                        </a:lnSpc>
                        <a:buClr>
                          <a:schemeClr val="accent6"/>
                        </a:buClr>
                        <a:buFont typeface="Wingdings" panose="05000000000000000000" pitchFamily="2" charset="2"/>
                        <a:buChar char="ü"/>
                      </a:pPr>
                      <a:r>
                        <a:rPr lang="en-GB" sz="1120" b="1" noProof="0"/>
                        <a:t>Rural Pact Community </a:t>
                      </a:r>
                      <a:r>
                        <a:rPr lang="en-GB" sz="1120" b="1" noProof="0">
                          <a:hlinkClick r:id="rId5"/>
                        </a:rPr>
                        <a:t>Platform</a:t>
                      </a:r>
                      <a:r>
                        <a:rPr lang="en-GB" sz="1120" b="1" noProof="0"/>
                        <a:t> </a:t>
                      </a:r>
                      <a:r>
                        <a:rPr lang="en-GB" sz="1120" noProof="0"/>
                        <a:t>to</a:t>
                      </a:r>
                      <a:r>
                        <a:rPr lang="en-GB" sz="1120" b="0" noProof="0"/>
                        <a:t> learn from and exchange with others &amp; create</a:t>
                      </a:r>
                      <a:r>
                        <a:rPr lang="en-GB" sz="1120" b="0" noProof="0">
                          <a:solidFill>
                            <a:srgbClr val="FF0000"/>
                          </a:solidFill>
                        </a:rPr>
                        <a:t> </a:t>
                      </a:r>
                      <a:r>
                        <a:rPr lang="en-GB" sz="1120" b="0" noProof="0">
                          <a:solidFill>
                            <a:schemeClr val="tx1"/>
                          </a:solidFill>
                        </a:rPr>
                        <a:t>your own online space (group)</a:t>
                      </a:r>
                      <a:r>
                        <a:rPr lang="en-GB" sz="1120" b="0" noProof="0">
                          <a:solidFill>
                            <a:srgbClr val="FF0000"/>
                          </a:solidFill>
                        </a:rPr>
                        <a:t> </a:t>
                      </a:r>
                      <a:r>
                        <a:rPr lang="en-GB" sz="1120" b="0" noProof="0">
                          <a:solidFill>
                            <a:schemeClr val="tx1"/>
                          </a:solidFill>
                        </a:rPr>
                        <a:t>to share information</a:t>
                      </a:r>
                    </a:p>
                    <a:p>
                      <a:pPr marL="358775" indent="-273050">
                        <a:lnSpc>
                          <a:spcPct val="114000"/>
                        </a:lnSpc>
                        <a:buClr>
                          <a:schemeClr val="accent6"/>
                        </a:buClr>
                        <a:buFont typeface="Wingdings" panose="05000000000000000000" pitchFamily="2" charset="2"/>
                        <a:buChar char="ü"/>
                      </a:pPr>
                      <a:r>
                        <a:rPr lang="en-GB" sz="1120" b="1" noProof="0">
                          <a:solidFill>
                            <a:schemeClr val="tx1"/>
                          </a:solidFill>
                        </a:rPr>
                        <a:t>Rural Pact community </a:t>
                      </a:r>
                      <a:r>
                        <a:rPr lang="en-GB" sz="1120" b="1" noProof="0">
                          <a:solidFill>
                            <a:schemeClr val="tx1"/>
                          </a:solidFill>
                          <a:hlinkClick r:id="rId6"/>
                        </a:rPr>
                        <a:t>Newsletter</a:t>
                      </a:r>
                      <a:r>
                        <a:rPr lang="en-GB" sz="1120" b="0" noProof="0">
                          <a:solidFill>
                            <a:schemeClr val="tx1"/>
                          </a:solidFill>
                        </a:rPr>
                        <a:t>, to be informed about news, events, good practices, publications, funding etc.</a:t>
                      </a:r>
                    </a:p>
                  </a:txBody>
                  <a:tcPr anchor="ctr">
                    <a:lnL w="12700" cap="flat" cmpd="sng" algn="ctr">
                      <a:solidFill>
                        <a:srgbClr val="1C726F"/>
                      </a:solidFill>
                      <a:prstDash val="solid"/>
                      <a:round/>
                      <a:headEnd type="none" w="med" len="med"/>
                      <a:tailEnd type="none" w="med" len="med"/>
                    </a:lnL>
                    <a:lnR w="12700" cap="flat" cmpd="sng" algn="ctr">
                      <a:solidFill>
                        <a:srgbClr val="1C726F"/>
                      </a:solidFill>
                      <a:prstDash val="solid"/>
                      <a:round/>
                      <a:headEnd type="none" w="med" len="med"/>
                      <a:tailEnd type="none" w="med" len="med"/>
                    </a:lnR>
                    <a:lnT w="12700" cap="flat" cmpd="sng" algn="ctr">
                      <a:solidFill>
                        <a:srgbClr val="1C726F"/>
                      </a:solidFill>
                      <a:prstDash val="solid"/>
                      <a:round/>
                      <a:headEnd type="none" w="med" len="med"/>
                      <a:tailEnd type="none" w="med" len="med"/>
                    </a:lnT>
                    <a:lnB w="12700" cap="flat" cmpd="sng" algn="ctr">
                      <a:solidFill>
                        <a:srgbClr val="1C726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34902"/>
                      </a:schemeClr>
                    </a:solidFill>
                  </a:tcPr>
                </a:tc>
                <a:tc>
                  <a:txBody>
                    <a:bodyPr/>
                    <a:lstStyle/>
                    <a:p>
                      <a:pPr marL="358775" indent="-285750">
                        <a:lnSpc>
                          <a:spcPct val="114000"/>
                        </a:lnSpc>
                        <a:buClr>
                          <a:schemeClr val="accent6"/>
                        </a:buClr>
                        <a:buFont typeface="Wingdings" panose="05000000000000000000" pitchFamily="2" charset="2"/>
                        <a:buChar char="ü"/>
                      </a:pPr>
                      <a:r>
                        <a:rPr lang="en-GB" sz="1120" b="1" noProof="0"/>
                        <a:t>Engage and share </a:t>
                      </a:r>
                      <a:r>
                        <a:rPr lang="en-GB" sz="1120" noProof="0"/>
                        <a:t>to enrich collective knowledge and help ideas for actions to emerge </a:t>
                      </a:r>
                      <a:r>
                        <a:rPr lang="en-GB" sz="1120" noProof="0">
                          <a:solidFill>
                            <a:schemeClr val="tx1"/>
                          </a:solidFill>
                        </a:rPr>
                        <a:t>–  contact us at </a:t>
                      </a:r>
                      <a:r>
                        <a:rPr lang="en-GB" sz="1120" noProof="0">
                          <a:hlinkClick r:id="rId7"/>
                        </a:rPr>
                        <a:t>info@rural-pact.eu</a:t>
                      </a:r>
                      <a:r>
                        <a:rPr lang="en-GB" sz="1120" noProof="0"/>
                        <a:t> </a:t>
                      </a:r>
                      <a:r>
                        <a:rPr lang="en-GB" sz="1120" noProof="0">
                          <a:solidFill>
                            <a:schemeClr val="tx1"/>
                          </a:solidFill>
                        </a:rPr>
                        <a:t>to share your news, events, good practices, publications &amp; more</a:t>
                      </a:r>
                    </a:p>
                  </a:txBody>
                  <a:tcPr anchor="ctr">
                    <a:lnL w="12700" cap="flat" cmpd="sng" algn="ctr">
                      <a:solidFill>
                        <a:srgbClr val="1C726F"/>
                      </a:solidFill>
                      <a:prstDash val="solid"/>
                      <a:round/>
                      <a:headEnd type="none" w="med" len="med"/>
                      <a:tailEnd type="none" w="med" len="med"/>
                    </a:lnL>
                    <a:lnR w="12700" cap="flat" cmpd="sng" algn="ctr">
                      <a:solidFill>
                        <a:srgbClr val="1C726F"/>
                      </a:solidFill>
                      <a:prstDash val="solid"/>
                      <a:round/>
                      <a:headEnd type="none" w="med" len="med"/>
                      <a:tailEnd type="none" w="med" len="med"/>
                    </a:lnR>
                    <a:lnT w="12700" cap="flat" cmpd="sng" algn="ctr">
                      <a:solidFill>
                        <a:srgbClr val="1C726F"/>
                      </a:solidFill>
                      <a:prstDash val="solid"/>
                      <a:round/>
                      <a:headEnd type="none" w="med" len="med"/>
                      <a:tailEnd type="none" w="med" len="med"/>
                    </a:lnT>
                    <a:lnB w="12700" cap="flat" cmpd="sng" algn="ctr">
                      <a:solidFill>
                        <a:srgbClr val="1C726F"/>
                      </a:solidFill>
                      <a:prstDash val="solid"/>
                      <a:round/>
                      <a:headEnd type="none" w="med" len="med"/>
                      <a:tailEnd type="none" w="med" len="med"/>
                    </a:lnB>
                    <a:lnTlToBr w="12700" cmpd="sng">
                      <a:noFill/>
                      <a:prstDash val="solid"/>
                    </a:lnTlToBr>
                    <a:lnBlToTr w="12700" cmpd="sng">
                      <a:noFill/>
                      <a:prstDash val="solid"/>
                    </a:lnBlToTr>
                    <a:solidFill>
                      <a:srgbClr val="FEFAEC">
                        <a:alpha val="34902"/>
                      </a:srgbClr>
                    </a:solidFill>
                  </a:tcPr>
                </a:tc>
                <a:extLst>
                  <a:ext uri="{0D108BD9-81ED-4DB2-BD59-A6C34878D82A}">
                    <a16:rowId xmlns:a16="http://schemas.microsoft.com/office/drawing/2014/main" val="3343474996"/>
                  </a:ext>
                </a:extLst>
              </a:tr>
              <a:tr h="639148">
                <a:tc>
                  <a:txBody>
                    <a:bodyPr/>
                    <a:lstStyle/>
                    <a:p>
                      <a:pPr marL="358775" indent="-285750">
                        <a:lnSpc>
                          <a:spcPct val="114000"/>
                        </a:lnSpc>
                        <a:buClr>
                          <a:schemeClr val="accent6"/>
                        </a:buClr>
                        <a:buFont typeface="Wingdings" panose="05000000000000000000" pitchFamily="2" charset="2"/>
                        <a:buChar char="ü"/>
                      </a:pPr>
                      <a:r>
                        <a:rPr lang="en-GB" sz="1120" b="1" noProof="0"/>
                        <a:t>Increased visibility for what actors do </a:t>
                      </a:r>
                      <a:r>
                        <a:rPr lang="en-GB" sz="1120" b="0" noProof="0"/>
                        <a:t>&amp;</a:t>
                      </a:r>
                      <a:r>
                        <a:rPr lang="en-GB" sz="1120" b="1" noProof="0"/>
                        <a:t> ideas of initiatives to take </a:t>
                      </a:r>
                      <a:r>
                        <a:rPr lang="en-GB" sz="1120" noProof="0"/>
                        <a:t>(</a:t>
                      </a:r>
                      <a:r>
                        <a:rPr lang="en-GB" sz="1120" b="1" noProof="0">
                          <a:hlinkClick r:id="rId8"/>
                        </a:rPr>
                        <a:t>Actions for the rural vision</a:t>
                      </a:r>
                      <a:r>
                        <a:rPr lang="en-GB" sz="1120" noProof="0"/>
                        <a:t>)</a:t>
                      </a:r>
                    </a:p>
                  </a:txBody>
                  <a:tcPr anchor="ctr">
                    <a:lnL w="12700" cap="flat" cmpd="sng" algn="ctr">
                      <a:solidFill>
                        <a:srgbClr val="1C726F"/>
                      </a:solidFill>
                      <a:prstDash val="solid"/>
                      <a:round/>
                      <a:headEnd type="none" w="med" len="med"/>
                      <a:tailEnd type="none" w="med" len="med"/>
                    </a:lnL>
                    <a:lnR w="12700" cap="flat" cmpd="sng" algn="ctr">
                      <a:solidFill>
                        <a:srgbClr val="1C726F"/>
                      </a:solidFill>
                      <a:prstDash val="solid"/>
                      <a:round/>
                      <a:headEnd type="none" w="med" len="med"/>
                      <a:tailEnd type="none" w="med" len="med"/>
                    </a:lnR>
                    <a:lnT w="12700" cap="flat" cmpd="sng" algn="ctr">
                      <a:solidFill>
                        <a:srgbClr val="1C726F"/>
                      </a:solidFill>
                      <a:prstDash val="solid"/>
                      <a:round/>
                      <a:headEnd type="none" w="med" len="med"/>
                      <a:tailEnd type="none" w="med" len="med"/>
                    </a:lnT>
                    <a:lnB w="12700" cap="flat" cmpd="sng" algn="ctr">
                      <a:solidFill>
                        <a:srgbClr val="1C726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34902"/>
                      </a:schemeClr>
                    </a:solidFill>
                  </a:tcPr>
                </a:tc>
                <a:tc>
                  <a:txBody>
                    <a:bodyPr/>
                    <a:lstStyle/>
                    <a:p>
                      <a:pPr marL="358775" indent="-285750">
                        <a:lnSpc>
                          <a:spcPct val="114000"/>
                        </a:lnSpc>
                        <a:buClr>
                          <a:schemeClr val="accent6"/>
                        </a:buClr>
                        <a:buFont typeface="Wingdings" panose="05000000000000000000" pitchFamily="2" charset="2"/>
                        <a:buChar char="ü"/>
                      </a:pPr>
                      <a:r>
                        <a:rPr lang="en-GB" sz="1120" b="1" noProof="0"/>
                        <a:t>Get inspired and inspire others:</a:t>
                      </a:r>
                      <a:r>
                        <a:rPr lang="en-GB" sz="1120" noProof="0"/>
                        <a:t> promote what you do in the Pact context to </a:t>
                      </a:r>
                      <a:r>
                        <a:rPr lang="en-GB" sz="1120" b="1" noProof="0"/>
                        <a:t>create critical mass</a:t>
                      </a:r>
                    </a:p>
                  </a:txBody>
                  <a:tcPr anchor="ctr">
                    <a:lnL w="12700" cap="flat" cmpd="sng" algn="ctr">
                      <a:solidFill>
                        <a:srgbClr val="1C726F"/>
                      </a:solidFill>
                      <a:prstDash val="solid"/>
                      <a:round/>
                      <a:headEnd type="none" w="med" len="med"/>
                      <a:tailEnd type="none" w="med" len="med"/>
                    </a:lnL>
                    <a:lnR w="12700" cap="flat" cmpd="sng" algn="ctr">
                      <a:solidFill>
                        <a:srgbClr val="1C726F"/>
                      </a:solidFill>
                      <a:prstDash val="solid"/>
                      <a:round/>
                      <a:headEnd type="none" w="med" len="med"/>
                      <a:tailEnd type="none" w="med" len="med"/>
                    </a:lnR>
                    <a:lnT w="12700" cap="flat" cmpd="sng" algn="ctr">
                      <a:solidFill>
                        <a:srgbClr val="1C726F"/>
                      </a:solidFill>
                      <a:prstDash val="solid"/>
                      <a:round/>
                      <a:headEnd type="none" w="med" len="med"/>
                      <a:tailEnd type="none" w="med" len="med"/>
                    </a:lnT>
                    <a:lnB w="12700" cap="flat" cmpd="sng" algn="ctr">
                      <a:solidFill>
                        <a:srgbClr val="1C726F"/>
                      </a:solidFill>
                      <a:prstDash val="solid"/>
                      <a:round/>
                      <a:headEnd type="none" w="med" len="med"/>
                      <a:tailEnd type="none" w="med" len="med"/>
                    </a:lnB>
                    <a:lnTlToBr w="12700" cmpd="sng">
                      <a:noFill/>
                      <a:prstDash val="solid"/>
                    </a:lnTlToBr>
                    <a:lnBlToTr w="12700" cmpd="sng">
                      <a:noFill/>
                      <a:prstDash val="solid"/>
                    </a:lnBlToTr>
                    <a:solidFill>
                      <a:srgbClr val="FEFAEC">
                        <a:alpha val="34902"/>
                      </a:srgbClr>
                    </a:solidFill>
                  </a:tcPr>
                </a:tc>
                <a:extLst>
                  <a:ext uri="{0D108BD9-81ED-4DB2-BD59-A6C34878D82A}">
                    <a16:rowId xmlns:a16="http://schemas.microsoft.com/office/drawing/2014/main" val="3722173981"/>
                  </a:ext>
                </a:extLst>
              </a:tr>
              <a:tr h="876673">
                <a:tc>
                  <a:txBody>
                    <a:bodyPr/>
                    <a:lstStyle/>
                    <a:p>
                      <a:pPr marL="358775" marR="0" lvl="0" indent="-285750" algn="l" defTabSz="914400" rtl="0" eaLnBrk="1" fontAlgn="auto" latinLnBrk="0" hangingPunct="1">
                        <a:lnSpc>
                          <a:spcPct val="114000"/>
                        </a:lnSpc>
                        <a:spcBef>
                          <a:spcPts val="0"/>
                        </a:spcBef>
                        <a:spcAft>
                          <a:spcPts val="0"/>
                        </a:spcAft>
                        <a:buClr>
                          <a:schemeClr val="accent6"/>
                        </a:buClr>
                        <a:buSzTx/>
                        <a:buFont typeface="Wingdings" panose="05000000000000000000" pitchFamily="2" charset="2"/>
                        <a:buChar char="ü"/>
                        <a:tabLst/>
                        <a:defRPr/>
                      </a:pPr>
                      <a:r>
                        <a:rPr lang="en-GB" sz="1120" b="1" noProof="0"/>
                        <a:t>Tools</a:t>
                      </a:r>
                      <a:r>
                        <a:rPr lang="en-GB" sz="1120" b="0" noProof="0"/>
                        <a:t> created by the </a:t>
                      </a:r>
                      <a:r>
                        <a:rPr lang="en-GB" sz="1120" b="1" noProof="0"/>
                        <a:t>EU Rural Action Plan</a:t>
                      </a:r>
                      <a:r>
                        <a:rPr lang="en-GB" sz="1120" noProof="0"/>
                        <a:t>: </a:t>
                      </a:r>
                      <a:r>
                        <a:rPr lang="en-GB" sz="1120" b="1" noProof="0"/>
                        <a:t>EU Rural </a:t>
                      </a:r>
                      <a:r>
                        <a:rPr lang="en-GB" sz="1120" b="1" noProof="0">
                          <a:hlinkClick r:id="rId9"/>
                        </a:rPr>
                        <a:t>Observatory</a:t>
                      </a:r>
                      <a:r>
                        <a:rPr lang="en-GB" sz="1120" b="1" noProof="0"/>
                        <a:t> </a:t>
                      </a:r>
                      <a:r>
                        <a:rPr lang="en-GB" sz="1120" noProof="0"/>
                        <a:t>(access to data), </a:t>
                      </a:r>
                      <a:r>
                        <a:rPr lang="en-GB" sz="1120" b="1" noProof="0">
                          <a:hlinkClick r:id="rId10"/>
                        </a:rPr>
                        <a:t>EU toolkit on Rural Funding </a:t>
                      </a:r>
                      <a:r>
                        <a:rPr lang="en-GB" sz="1120" noProof="0"/>
                        <a:t>(help identify the right funding schemes), framework for </a:t>
                      </a:r>
                      <a:r>
                        <a:rPr lang="en-GB" sz="1120" b="1" noProof="0">
                          <a:hlinkClick r:id="rId11"/>
                        </a:rPr>
                        <a:t>rural proofing at national, regional and local levels</a:t>
                      </a:r>
                      <a:endParaRPr lang="en-GB" sz="1120" noProof="0"/>
                    </a:p>
                  </a:txBody>
                  <a:tcPr anchor="ctr">
                    <a:lnL w="12700" cap="flat" cmpd="sng" algn="ctr">
                      <a:solidFill>
                        <a:srgbClr val="1C726F"/>
                      </a:solidFill>
                      <a:prstDash val="solid"/>
                      <a:round/>
                      <a:headEnd type="none" w="med" len="med"/>
                      <a:tailEnd type="none" w="med" len="med"/>
                    </a:lnL>
                    <a:lnR w="12700" cap="flat" cmpd="sng" algn="ctr">
                      <a:solidFill>
                        <a:srgbClr val="1C726F"/>
                      </a:solidFill>
                      <a:prstDash val="solid"/>
                      <a:round/>
                      <a:headEnd type="none" w="med" len="med"/>
                      <a:tailEnd type="none" w="med" len="med"/>
                    </a:lnR>
                    <a:lnT w="12700" cap="flat" cmpd="sng" algn="ctr">
                      <a:solidFill>
                        <a:srgbClr val="1C726F"/>
                      </a:solidFill>
                      <a:prstDash val="solid"/>
                      <a:round/>
                      <a:headEnd type="none" w="med" len="med"/>
                      <a:tailEnd type="none" w="med" len="med"/>
                    </a:lnT>
                    <a:lnB w="12700" cap="flat" cmpd="sng" algn="ctr">
                      <a:solidFill>
                        <a:srgbClr val="1C726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34902"/>
                      </a:schemeClr>
                    </a:solidFill>
                  </a:tcPr>
                </a:tc>
                <a:tc>
                  <a:txBody>
                    <a:bodyPr/>
                    <a:lstStyle/>
                    <a:p>
                      <a:pPr marL="358775" marR="0" lvl="0" indent="-285750" algn="l" defTabSz="914400" rtl="0" eaLnBrk="1" fontAlgn="auto" latinLnBrk="0" hangingPunct="1">
                        <a:lnSpc>
                          <a:spcPct val="114000"/>
                        </a:lnSpc>
                        <a:spcBef>
                          <a:spcPts val="0"/>
                        </a:spcBef>
                        <a:spcAft>
                          <a:spcPts val="0"/>
                        </a:spcAft>
                        <a:buClr>
                          <a:schemeClr val="accent6"/>
                        </a:buClr>
                        <a:buSzTx/>
                        <a:buFont typeface="Wingdings" panose="05000000000000000000" pitchFamily="2" charset="2"/>
                        <a:buChar char="ü"/>
                        <a:tabLst/>
                        <a:defRPr/>
                      </a:pPr>
                      <a:r>
                        <a:rPr lang="en-GB" sz="1120" noProof="0"/>
                        <a:t>Use the tools </a:t>
                      </a:r>
                      <a:r>
                        <a:rPr lang="en-GB" sz="1120" b="1" noProof="0"/>
                        <a:t>and tell us how you would like to see them improved </a:t>
                      </a:r>
                      <a:r>
                        <a:rPr lang="en-GB" sz="1120" noProof="0"/>
                        <a:t>(mindful of resources</a:t>
                      </a:r>
                      <a:r>
                        <a:rPr lang="fr-BE" sz="1120"/>
                        <a:t>)</a:t>
                      </a:r>
                    </a:p>
                    <a:p>
                      <a:pPr marL="358775" marR="0" lvl="0" indent="-285750" algn="l" defTabSz="914400" rtl="0" eaLnBrk="1" fontAlgn="auto" latinLnBrk="0" hangingPunct="1">
                        <a:lnSpc>
                          <a:spcPct val="114000"/>
                        </a:lnSpc>
                        <a:spcBef>
                          <a:spcPts val="0"/>
                        </a:spcBef>
                        <a:spcAft>
                          <a:spcPts val="0"/>
                        </a:spcAft>
                        <a:buClr>
                          <a:schemeClr val="accent6"/>
                        </a:buClr>
                        <a:buSzTx/>
                        <a:buFont typeface="Wingdings" panose="05000000000000000000" pitchFamily="2" charset="2"/>
                        <a:buChar char="ü"/>
                        <a:tabLst/>
                        <a:defRPr/>
                      </a:pPr>
                      <a:r>
                        <a:rPr lang="fr-BE" sz="1120"/>
                        <a:t>Encourage </a:t>
                      </a:r>
                      <a:r>
                        <a:rPr lang="fr-BE" sz="1120" b="1"/>
                        <a:t>national and </a:t>
                      </a:r>
                      <a:r>
                        <a:rPr lang="fr-BE" sz="1120" b="1" err="1"/>
                        <a:t>regional</a:t>
                      </a:r>
                      <a:r>
                        <a:rPr lang="fr-BE" sz="1120" b="1"/>
                        <a:t> </a:t>
                      </a:r>
                      <a:r>
                        <a:rPr lang="fr-BE" sz="1120" b="1" err="1"/>
                        <a:t>authorities</a:t>
                      </a:r>
                      <a:r>
                        <a:rPr lang="fr-BE" sz="1120" b="1"/>
                        <a:t> in </a:t>
                      </a:r>
                      <a:r>
                        <a:rPr lang="fr-BE" sz="1120" b="1" err="1"/>
                        <a:t>your</a:t>
                      </a:r>
                      <a:r>
                        <a:rPr lang="fr-BE" sz="1120" b="1"/>
                        <a:t> country </a:t>
                      </a:r>
                      <a:r>
                        <a:rPr lang="fr-BE" sz="1120"/>
                        <a:t>to use </a:t>
                      </a:r>
                      <a:r>
                        <a:rPr lang="fr-BE" sz="1120" err="1"/>
                        <a:t>these</a:t>
                      </a:r>
                      <a:r>
                        <a:rPr lang="fr-BE" sz="1120"/>
                        <a:t> </a:t>
                      </a:r>
                      <a:r>
                        <a:rPr lang="fr-BE" sz="1120" err="1"/>
                        <a:t>tools</a:t>
                      </a:r>
                      <a:r>
                        <a:rPr lang="fr-BE" sz="1120"/>
                        <a:t> or </a:t>
                      </a:r>
                      <a:r>
                        <a:rPr lang="fr-BE" sz="1120" err="1"/>
                        <a:t>build</a:t>
                      </a:r>
                      <a:r>
                        <a:rPr lang="fr-BE" sz="1120"/>
                        <a:t> </a:t>
                      </a:r>
                      <a:r>
                        <a:rPr lang="fr-BE" sz="1120" err="1"/>
                        <a:t>similar</a:t>
                      </a:r>
                      <a:r>
                        <a:rPr lang="fr-BE" sz="1120"/>
                        <a:t> </a:t>
                      </a:r>
                      <a:r>
                        <a:rPr lang="fr-BE" sz="1120" err="1"/>
                        <a:t>ones</a:t>
                      </a:r>
                      <a:endParaRPr lang="en-IE" sz="1120"/>
                    </a:p>
                  </a:txBody>
                  <a:tcPr anchor="ctr">
                    <a:lnL w="12700" cap="flat" cmpd="sng" algn="ctr">
                      <a:solidFill>
                        <a:srgbClr val="1C726F"/>
                      </a:solidFill>
                      <a:prstDash val="solid"/>
                      <a:round/>
                      <a:headEnd type="none" w="med" len="med"/>
                      <a:tailEnd type="none" w="med" len="med"/>
                    </a:lnL>
                    <a:lnR w="12700" cap="flat" cmpd="sng" algn="ctr">
                      <a:solidFill>
                        <a:srgbClr val="1C726F"/>
                      </a:solidFill>
                      <a:prstDash val="solid"/>
                      <a:round/>
                      <a:headEnd type="none" w="med" len="med"/>
                      <a:tailEnd type="none" w="med" len="med"/>
                    </a:lnR>
                    <a:lnT w="12700" cap="flat" cmpd="sng" algn="ctr">
                      <a:solidFill>
                        <a:srgbClr val="1C726F"/>
                      </a:solidFill>
                      <a:prstDash val="solid"/>
                      <a:round/>
                      <a:headEnd type="none" w="med" len="med"/>
                      <a:tailEnd type="none" w="med" len="med"/>
                    </a:lnT>
                    <a:lnB w="12700" cap="flat" cmpd="sng" algn="ctr">
                      <a:solidFill>
                        <a:srgbClr val="1C726F"/>
                      </a:solidFill>
                      <a:prstDash val="solid"/>
                      <a:round/>
                      <a:headEnd type="none" w="med" len="med"/>
                      <a:tailEnd type="none" w="med" len="med"/>
                    </a:lnB>
                    <a:lnTlToBr w="12700" cmpd="sng">
                      <a:noFill/>
                      <a:prstDash val="solid"/>
                    </a:lnTlToBr>
                    <a:lnBlToTr w="12700" cmpd="sng">
                      <a:noFill/>
                      <a:prstDash val="solid"/>
                    </a:lnBlToTr>
                    <a:solidFill>
                      <a:srgbClr val="FEFAEC">
                        <a:alpha val="34902"/>
                      </a:srgbClr>
                    </a:solidFill>
                  </a:tcPr>
                </a:tc>
                <a:extLst>
                  <a:ext uri="{0D108BD9-81ED-4DB2-BD59-A6C34878D82A}">
                    <a16:rowId xmlns:a16="http://schemas.microsoft.com/office/drawing/2014/main" val="1307780370"/>
                  </a:ext>
                </a:extLst>
              </a:tr>
              <a:tr h="577178">
                <a:tc>
                  <a:txBody>
                    <a:bodyPr/>
                    <a:lstStyle/>
                    <a:p>
                      <a:pPr marL="358775" indent="-285750">
                        <a:lnSpc>
                          <a:spcPct val="114000"/>
                        </a:lnSpc>
                        <a:buClr>
                          <a:schemeClr val="accent6"/>
                        </a:buClr>
                        <a:buFont typeface="Wingdings" panose="05000000000000000000" pitchFamily="2" charset="2"/>
                        <a:buChar char="ü"/>
                      </a:pPr>
                      <a:r>
                        <a:rPr lang="en-GB" sz="1120" b="1" noProof="0">
                          <a:solidFill>
                            <a:schemeClr val="tx1"/>
                          </a:solidFill>
                        </a:rPr>
                        <a:t>Funding</a:t>
                      </a:r>
                      <a:r>
                        <a:rPr lang="en-GB" sz="1120" b="1" noProof="0">
                          <a:solidFill>
                            <a:srgbClr val="FF0000"/>
                          </a:solidFill>
                        </a:rPr>
                        <a:t> </a:t>
                      </a:r>
                      <a:r>
                        <a:rPr lang="en-GB" sz="1120" b="1" noProof="0"/>
                        <a:t>opportunities </a:t>
                      </a:r>
                      <a:r>
                        <a:rPr lang="en-GB" sz="1120" noProof="0"/>
                        <a:t>under various programmes contributing to</a:t>
                      </a:r>
                      <a:r>
                        <a:rPr lang="en-GB" sz="1120" b="1" noProof="0">
                          <a:solidFill>
                            <a:schemeClr val="tx1"/>
                          </a:solidFill>
                        </a:rPr>
                        <a:t> </a:t>
                      </a:r>
                      <a:r>
                        <a:rPr lang="en-GB" sz="1120" b="0" noProof="0">
                          <a:solidFill>
                            <a:schemeClr val="tx1"/>
                          </a:solidFill>
                        </a:rPr>
                        <a:t>the</a:t>
                      </a:r>
                      <a:r>
                        <a:rPr lang="en-GB" sz="1120" b="1" noProof="0">
                          <a:solidFill>
                            <a:schemeClr val="tx1"/>
                          </a:solidFill>
                        </a:rPr>
                        <a:t> EU Rural Action Plan </a:t>
                      </a:r>
                      <a:r>
                        <a:rPr lang="en-GB" sz="1120" b="0" noProof="0">
                          <a:solidFill>
                            <a:schemeClr val="tx1"/>
                          </a:solidFill>
                        </a:rPr>
                        <a:t>(Horizon EU, ERASMUS+, Single Market etc.)</a:t>
                      </a:r>
                    </a:p>
                  </a:txBody>
                  <a:tcPr anchor="ctr">
                    <a:lnL w="12700" cap="flat" cmpd="sng" algn="ctr">
                      <a:solidFill>
                        <a:srgbClr val="1C726F"/>
                      </a:solidFill>
                      <a:prstDash val="solid"/>
                      <a:round/>
                      <a:headEnd type="none" w="med" len="med"/>
                      <a:tailEnd type="none" w="med" len="med"/>
                    </a:lnL>
                    <a:lnR w="12700" cap="flat" cmpd="sng" algn="ctr">
                      <a:solidFill>
                        <a:srgbClr val="1C726F"/>
                      </a:solidFill>
                      <a:prstDash val="solid"/>
                      <a:round/>
                      <a:headEnd type="none" w="med" len="med"/>
                      <a:tailEnd type="none" w="med" len="med"/>
                    </a:lnR>
                    <a:lnT w="12700" cap="flat" cmpd="sng" algn="ctr">
                      <a:solidFill>
                        <a:srgbClr val="1C726F"/>
                      </a:solidFill>
                      <a:prstDash val="solid"/>
                      <a:round/>
                      <a:headEnd type="none" w="med" len="med"/>
                      <a:tailEnd type="none" w="med" len="med"/>
                    </a:lnT>
                    <a:lnB w="12700" cap="flat" cmpd="sng" algn="ctr">
                      <a:solidFill>
                        <a:srgbClr val="1C726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alpha val="34902"/>
                      </a:schemeClr>
                    </a:solidFill>
                  </a:tcPr>
                </a:tc>
                <a:tc>
                  <a:txBody>
                    <a:bodyPr/>
                    <a:lstStyle/>
                    <a:p>
                      <a:pPr marL="358775" indent="-285750">
                        <a:lnSpc>
                          <a:spcPct val="114000"/>
                        </a:lnSpc>
                        <a:buClr>
                          <a:schemeClr val="accent6"/>
                        </a:buClr>
                        <a:buFont typeface="Wingdings" panose="05000000000000000000" pitchFamily="2" charset="2"/>
                        <a:buChar char="ü"/>
                      </a:pPr>
                      <a:r>
                        <a:rPr lang="en-GB" sz="1120" b="1" noProof="0"/>
                        <a:t>Stay tuned and apply </a:t>
                      </a:r>
                      <a:r>
                        <a:rPr lang="en-GB" sz="1120" noProof="0"/>
                        <a:t>to benefit! If you find it difficult, </a:t>
                      </a:r>
                      <a:r>
                        <a:rPr lang="en-GB" sz="1120" b="1" noProof="0"/>
                        <a:t>help us understand </a:t>
                      </a:r>
                      <a:r>
                        <a:rPr lang="en-GB" sz="1120" noProof="0"/>
                        <a:t>why</a:t>
                      </a:r>
                    </a:p>
                  </a:txBody>
                  <a:tcPr anchor="ctr">
                    <a:lnL w="12700" cap="flat" cmpd="sng" algn="ctr">
                      <a:solidFill>
                        <a:srgbClr val="1C726F"/>
                      </a:solidFill>
                      <a:prstDash val="solid"/>
                      <a:round/>
                      <a:headEnd type="none" w="med" len="med"/>
                      <a:tailEnd type="none" w="med" len="med"/>
                    </a:lnL>
                    <a:lnR w="12700" cap="flat" cmpd="sng" algn="ctr">
                      <a:solidFill>
                        <a:srgbClr val="1C726F"/>
                      </a:solidFill>
                      <a:prstDash val="solid"/>
                      <a:round/>
                      <a:headEnd type="none" w="med" len="med"/>
                      <a:tailEnd type="none" w="med" len="med"/>
                    </a:lnR>
                    <a:lnT w="12700" cap="flat" cmpd="sng" algn="ctr">
                      <a:solidFill>
                        <a:srgbClr val="1C726F"/>
                      </a:solidFill>
                      <a:prstDash val="solid"/>
                      <a:round/>
                      <a:headEnd type="none" w="med" len="med"/>
                      <a:tailEnd type="none" w="med" len="med"/>
                    </a:lnT>
                    <a:lnB w="12700" cap="flat" cmpd="sng" algn="ctr">
                      <a:solidFill>
                        <a:srgbClr val="1C726F"/>
                      </a:solidFill>
                      <a:prstDash val="solid"/>
                      <a:round/>
                      <a:headEnd type="none" w="med" len="med"/>
                      <a:tailEnd type="none" w="med" len="med"/>
                    </a:lnB>
                    <a:lnTlToBr w="12700" cmpd="sng">
                      <a:noFill/>
                      <a:prstDash val="solid"/>
                    </a:lnTlToBr>
                    <a:lnBlToTr w="12700" cmpd="sng">
                      <a:noFill/>
                      <a:prstDash val="solid"/>
                    </a:lnBlToTr>
                    <a:solidFill>
                      <a:srgbClr val="FEFAEC">
                        <a:alpha val="34902"/>
                      </a:srgbClr>
                    </a:solidFill>
                  </a:tcPr>
                </a:tc>
                <a:extLst>
                  <a:ext uri="{0D108BD9-81ED-4DB2-BD59-A6C34878D82A}">
                    <a16:rowId xmlns:a16="http://schemas.microsoft.com/office/drawing/2014/main" val="1755617542"/>
                  </a:ext>
                </a:extLst>
              </a:tr>
            </a:tbl>
          </a:graphicData>
        </a:graphic>
      </p:graphicFrame>
    </p:spTree>
    <p:extLst>
      <p:ext uri="{BB962C8B-B14F-4D97-AF65-F5344CB8AC3E}">
        <p14:creationId xmlns:p14="http://schemas.microsoft.com/office/powerpoint/2010/main" val="3021701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0BB6D-498C-1BC3-4AF5-6C1B281315B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0C1958-A22C-84F0-2C23-3CD603486E1E}"/>
              </a:ext>
            </a:extLst>
          </p:cNvPr>
          <p:cNvSpPr>
            <a:spLocks noGrp="1"/>
          </p:cNvSpPr>
          <p:nvPr>
            <p:ph idx="1"/>
          </p:nvPr>
        </p:nvSpPr>
        <p:spPr>
          <a:xfrm>
            <a:off x="838200" y="1988458"/>
            <a:ext cx="10515600" cy="4188506"/>
          </a:xfrm>
        </p:spPr>
        <p:txBody>
          <a:bodyPr>
            <a:normAutofit/>
          </a:bodyPr>
          <a:lstStyle/>
          <a:p>
            <a:pPr marL="0" indent="0" algn="ctr">
              <a:buNone/>
            </a:pPr>
            <a:r>
              <a:rPr lang="en-GB" sz="4400" b="1">
                <a:solidFill>
                  <a:schemeClr val="accent5"/>
                </a:solidFill>
              </a:rPr>
              <a:t>The way forward to the post-2027 rural policy framework</a:t>
            </a:r>
          </a:p>
        </p:txBody>
      </p:sp>
      <p:cxnSp>
        <p:nvCxnSpPr>
          <p:cNvPr id="5" name="Straight Connector 4">
            <a:extLst>
              <a:ext uri="{FF2B5EF4-FFF2-40B4-BE49-F238E27FC236}">
                <a16:creationId xmlns:a16="http://schemas.microsoft.com/office/drawing/2014/main" id="{28C78DB0-39C8-73B3-3EFB-26E31480CEE8}"/>
              </a:ext>
            </a:extLst>
          </p:cNvPr>
          <p:cNvCxnSpPr/>
          <p:nvPr/>
        </p:nvCxnSpPr>
        <p:spPr>
          <a:xfrm>
            <a:off x="4700954" y="3833451"/>
            <a:ext cx="2930769" cy="0"/>
          </a:xfrm>
          <a:prstGeom prst="line">
            <a:avLst/>
          </a:prstGeom>
          <a:ln w="571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749085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1D85-10DD-7AB7-E60F-7336299BF7F4}"/>
              </a:ext>
            </a:extLst>
          </p:cNvPr>
          <p:cNvSpPr>
            <a:spLocks noGrp="1"/>
          </p:cNvSpPr>
          <p:nvPr>
            <p:ph type="title"/>
          </p:nvPr>
        </p:nvSpPr>
        <p:spPr>
          <a:xfrm>
            <a:off x="838201" y="136525"/>
            <a:ext cx="9927538" cy="1295129"/>
          </a:xfrm>
        </p:spPr>
        <p:txBody>
          <a:bodyPr>
            <a:normAutofit/>
          </a:bodyPr>
          <a:lstStyle/>
          <a:p>
            <a:pPr>
              <a:lnSpc>
                <a:spcPct val="150000"/>
              </a:lnSpc>
              <a:spcBef>
                <a:spcPts val="600"/>
              </a:spcBef>
              <a:spcAft>
                <a:spcPts val="1200"/>
              </a:spcAft>
            </a:pPr>
            <a:r>
              <a:rPr lang="en-GB" sz="2700" b="1" i="0">
                <a:solidFill>
                  <a:srgbClr val="1C726F"/>
                </a:solidFill>
                <a:effectLst/>
                <a:latin typeface="+mj-lt"/>
              </a:rPr>
              <a:t>The EU rural vision: key achievements and ways forward</a:t>
            </a:r>
            <a:br>
              <a:rPr lang="en-GB" sz="2700" b="1" i="0">
                <a:solidFill>
                  <a:srgbClr val="1C726F"/>
                </a:solidFill>
                <a:effectLst/>
                <a:latin typeface="+mj-lt"/>
              </a:rPr>
            </a:br>
            <a:r>
              <a:rPr lang="en-GB" sz="2000">
                <a:solidFill>
                  <a:srgbClr val="F7B44B"/>
                </a:solidFill>
              </a:rPr>
              <a:t>European Commission report (March 2024)</a:t>
            </a:r>
            <a:endParaRPr lang="en-GB" sz="2000">
              <a:solidFill>
                <a:srgbClr val="1C726F"/>
              </a:solidFill>
              <a:latin typeface="+mj-lt"/>
            </a:endParaRPr>
          </a:p>
        </p:txBody>
      </p:sp>
      <p:grpSp>
        <p:nvGrpSpPr>
          <p:cNvPr id="13" name="Group 12">
            <a:extLst>
              <a:ext uri="{FF2B5EF4-FFF2-40B4-BE49-F238E27FC236}">
                <a16:creationId xmlns:a16="http://schemas.microsoft.com/office/drawing/2014/main" id="{556DC93A-22F1-C680-9C89-3A3A9DC54489}"/>
              </a:ext>
            </a:extLst>
          </p:cNvPr>
          <p:cNvGrpSpPr/>
          <p:nvPr/>
        </p:nvGrpSpPr>
        <p:grpSpPr>
          <a:xfrm>
            <a:off x="825546" y="6348498"/>
            <a:ext cx="6425766" cy="331696"/>
            <a:chOff x="825546" y="6348498"/>
            <a:chExt cx="6425766" cy="331696"/>
          </a:xfrm>
        </p:grpSpPr>
        <p:sp>
          <p:nvSpPr>
            <p:cNvPr id="11" name="TextBox 10">
              <a:extLst>
                <a:ext uri="{FF2B5EF4-FFF2-40B4-BE49-F238E27FC236}">
                  <a16:creationId xmlns:a16="http://schemas.microsoft.com/office/drawing/2014/main" id="{D64E84EF-D400-7390-295F-4A09EC5F1E3A}"/>
                </a:ext>
              </a:extLst>
            </p:cNvPr>
            <p:cNvSpPr txBox="1"/>
            <p:nvPr/>
          </p:nvSpPr>
          <p:spPr>
            <a:xfrm>
              <a:off x="1157242" y="6383541"/>
              <a:ext cx="6094070" cy="261610"/>
            </a:xfrm>
            <a:prstGeom prst="rect">
              <a:avLst/>
            </a:prstGeom>
            <a:noFill/>
          </p:spPr>
          <p:txBody>
            <a:bodyPr wrap="square">
              <a:spAutoFit/>
            </a:bodyPr>
            <a:lstStyle/>
            <a:p>
              <a:r>
                <a:rPr lang="en-GB" sz="1100">
                  <a:hlinkClick r:id="rId3"/>
                </a:rPr>
                <a:t>https://eur-lex.europa.eu/legal-content/EN/ALL/?uri=comnat:COM_2024_0450_FIN</a:t>
              </a:r>
              <a:r>
                <a:rPr lang="en-GB" sz="1100"/>
                <a:t> </a:t>
              </a:r>
            </a:p>
          </p:txBody>
        </p:sp>
        <p:pic>
          <p:nvPicPr>
            <p:cNvPr id="12" name="Graphic 11" descr="World outline">
              <a:extLst>
                <a:ext uri="{FF2B5EF4-FFF2-40B4-BE49-F238E27FC236}">
                  <a16:creationId xmlns:a16="http://schemas.microsoft.com/office/drawing/2014/main" id="{59A3969C-D634-C81C-C72F-1EAC368D14F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25546" y="6348498"/>
              <a:ext cx="331696" cy="331696"/>
            </a:xfrm>
            <a:prstGeom prst="rect">
              <a:avLst/>
            </a:prstGeom>
          </p:spPr>
        </p:pic>
      </p:grpSp>
      <p:sp>
        <p:nvSpPr>
          <p:cNvPr id="14" name="TextBox 13">
            <a:extLst>
              <a:ext uri="{FF2B5EF4-FFF2-40B4-BE49-F238E27FC236}">
                <a16:creationId xmlns:a16="http://schemas.microsoft.com/office/drawing/2014/main" id="{F97614F3-2AA0-3368-073F-8B28F884C6D4}"/>
              </a:ext>
            </a:extLst>
          </p:cNvPr>
          <p:cNvSpPr txBox="1"/>
          <p:nvPr/>
        </p:nvSpPr>
        <p:spPr>
          <a:xfrm>
            <a:off x="838201" y="2010026"/>
            <a:ext cx="5613686" cy="3416320"/>
          </a:xfrm>
          <a:prstGeom prst="rect">
            <a:avLst/>
          </a:prstGeom>
          <a:noFill/>
        </p:spPr>
        <p:txBody>
          <a:bodyPr wrap="square">
            <a:spAutoFit/>
          </a:bodyPr>
          <a:lstStyle/>
          <a:p>
            <a:pPr marL="285750" indent="-285750">
              <a:spcBef>
                <a:spcPts val="600"/>
              </a:spcBef>
              <a:spcAft>
                <a:spcPts val="600"/>
              </a:spcAft>
              <a:buClr>
                <a:srgbClr val="F7B44B"/>
              </a:buClr>
              <a:buFont typeface="Leelawadee" panose="020B0502040204020203" pitchFamily="34" charset="-34"/>
              <a:buChar char="&gt;"/>
            </a:pPr>
            <a:r>
              <a:rPr lang="en-GB" sz="1600">
                <a:solidFill>
                  <a:srgbClr val="1C726F"/>
                </a:solidFill>
              </a:rPr>
              <a:t>Takes stock of </a:t>
            </a:r>
            <a:r>
              <a:rPr lang="en-GB" sz="1600" b="1">
                <a:solidFill>
                  <a:srgbClr val="1C726F"/>
                </a:solidFill>
              </a:rPr>
              <a:t>actions carried out </a:t>
            </a:r>
            <a:r>
              <a:rPr lang="en-GB" sz="1600">
                <a:solidFill>
                  <a:srgbClr val="1C726F"/>
                </a:solidFill>
              </a:rPr>
              <a:t>since the Commission Communication on the rural vision (Jun 2021)</a:t>
            </a:r>
          </a:p>
          <a:p>
            <a:pPr marL="285750" indent="-285750">
              <a:spcBef>
                <a:spcPts val="600"/>
              </a:spcBef>
              <a:spcAft>
                <a:spcPts val="600"/>
              </a:spcAft>
              <a:buClr>
                <a:srgbClr val="F7B44B"/>
              </a:buClr>
              <a:buFont typeface="Leelawadee" panose="020B0502040204020203" pitchFamily="34" charset="-34"/>
              <a:buChar char="&gt;"/>
            </a:pPr>
            <a:r>
              <a:rPr lang="en-GB" sz="1600">
                <a:solidFill>
                  <a:srgbClr val="1C726F"/>
                </a:solidFill>
              </a:rPr>
              <a:t>Informs a </a:t>
            </a:r>
            <a:r>
              <a:rPr lang="en-GB" sz="1600" b="1">
                <a:solidFill>
                  <a:srgbClr val="1C726F"/>
                </a:solidFill>
              </a:rPr>
              <a:t>reflection on proposals for EU policies </a:t>
            </a:r>
            <a:r>
              <a:rPr lang="en-GB" sz="1600">
                <a:solidFill>
                  <a:srgbClr val="1C726F"/>
                </a:solidFill>
              </a:rPr>
              <a:t>in the post-2027 programming period</a:t>
            </a:r>
          </a:p>
          <a:p>
            <a:pPr marL="285750" indent="-285750">
              <a:spcBef>
                <a:spcPts val="600"/>
              </a:spcBef>
              <a:spcAft>
                <a:spcPts val="600"/>
              </a:spcAft>
              <a:buClr>
                <a:srgbClr val="F7B44B"/>
              </a:buClr>
              <a:buFont typeface="Leelawadee" panose="020B0502040204020203" pitchFamily="34" charset="-34"/>
              <a:buChar char="&gt;"/>
            </a:pPr>
            <a:r>
              <a:rPr lang="en-GB" sz="1600">
                <a:solidFill>
                  <a:srgbClr val="1C726F"/>
                </a:solidFill>
              </a:rPr>
              <a:t>Outlines </a:t>
            </a:r>
            <a:r>
              <a:rPr lang="en-GB" sz="1600" b="1">
                <a:solidFill>
                  <a:srgbClr val="1C726F"/>
                </a:solidFill>
              </a:rPr>
              <a:t>possible ways forward </a:t>
            </a:r>
            <a:r>
              <a:rPr lang="en-GB" sz="1600">
                <a:solidFill>
                  <a:srgbClr val="1C726F"/>
                </a:solidFill>
              </a:rPr>
              <a:t>for the EU Rural Action Plan and the Rural Pact</a:t>
            </a:r>
          </a:p>
          <a:p>
            <a:pPr marL="285750" indent="-285750">
              <a:spcBef>
                <a:spcPts val="600"/>
              </a:spcBef>
              <a:spcAft>
                <a:spcPts val="600"/>
              </a:spcAft>
              <a:buClr>
                <a:srgbClr val="F7B44B"/>
              </a:buClr>
              <a:buFont typeface="Leelawadee" panose="020B0502040204020203" pitchFamily="34" charset="-34"/>
              <a:buChar char="&gt;"/>
            </a:pPr>
            <a:r>
              <a:rPr lang="en-GB" sz="1600">
                <a:solidFill>
                  <a:srgbClr val="1C726F"/>
                </a:solidFill>
              </a:rPr>
              <a:t>Provides an overview of </a:t>
            </a:r>
            <a:r>
              <a:rPr lang="en-GB" sz="1600" b="1">
                <a:solidFill>
                  <a:srgbClr val="1C726F"/>
                </a:solidFill>
              </a:rPr>
              <a:t>new indicators and latest data </a:t>
            </a:r>
            <a:r>
              <a:rPr lang="en-GB" sz="1600">
                <a:solidFill>
                  <a:srgbClr val="1C726F"/>
                </a:solidFill>
              </a:rPr>
              <a:t>on rural areas</a:t>
            </a:r>
          </a:p>
          <a:p>
            <a:pPr marL="285750" indent="-285750">
              <a:spcBef>
                <a:spcPts val="600"/>
              </a:spcBef>
              <a:spcAft>
                <a:spcPts val="600"/>
              </a:spcAft>
              <a:buClr>
                <a:srgbClr val="F7B44B"/>
              </a:buClr>
              <a:buFont typeface="Leelawadee" panose="020B0502040204020203" pitchFamily="34" charset="-34"/>
              <a:buChar char="&gt;"/>
            </a:pPr>
            <a:r>
              <a:rPr lang="en-GB" sz="1600">
                <a:solidFill>
                  <a:srgbClr val="1C726F"/>
                </a:solidFill>
              </a:rPr>
              <a:t>Sets out </a:t>
            </a:r>
            <a:r>
              <a:rPr lang="en-GB" sz="1600" b="1">
                <a:solidFill>
                  <a:srgbClr val="1C726F"/>
                </a:solidFill>
              </a:rPr>
              <a:t>nine questions for reflection </a:t>
            </a:r>
            <a:r>
              <a:rPr lang="en-GB" sz="1600">
                <a:solidFill>
                  <a:srgbClr val="1C726F"/>
                </a:solidFill>
              </a:rPr>
              <a:t>based on prominent topics raised by EU institutions and bodies, and stakeholders to date</a:t>
            </a:r>
          </a:p>
        </p:txBody>
      </p:sp>
      <p:pic>
        <p:nvPicPr>
          <p:cNvPr id="1026" name="Picture 2" descr="Home - European Union">
            <a:extLst>
              <a:ext uri="{FF2B5EF4-FFF2-40B4-BE49-F238E27FC236}">
                <a16:creationId xmlns:a16="http://schemas.microsoft.com/office/drawing/2014/main" id="{DAB631E8-58B5-EA26-3D68-BDEC92824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4956" y="2331779"/>
            <a:ext cx="5023508" cy="2772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363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87C86-58B8-C6FE-7FC5-424D2C0454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02ADAF-9BEC-3A4E-E12A-97EFF1030511}"/>
              </a:ext>
            </a:extLst>
          </p:cNvPr>
          <p:cNvSpPr>
            <a:spLocks noGrp="1"/>
          </p:cNvSpPr>
          <p:nvPr>
            <p:ph type="title"/>
          </p:nvPr>
        </p:nvSpPr>
        <p:spPr/>
        <p:txBody>
          <a:bodyPr>
            <a:normAutofit fontScale="90000"/>
          </a:bodyPr>
          <a:lstStyle/>
          <a:p>
            <a:pPr>
              <a:lnSpc>
                <a:spcPct val="114000"/>
              </a:lnSpc>
              <a:spcBef>
                <a:spcPts val="600"/>
              </a:spcBef>
              <a:tabLst>
                <a:tab pos="1878013" algn="l"/>
              </a:tabLst>
            </a:pPr>
            <a:r>
              <a:rPr lang="en-GB" sz="2700">
                <a:solidFill>
                  <a:srgbClr val="1C726F"/>
                </a:solidFill>
              </a:rPr>
              <a:t>Declaration on the future of rural areas and rural development policy in the EU </a:t>
            </a:r>
            <a:br>
              <a:rPr lang="en-GB" sz="2700">
                <a:solidFill>
                  <a:srgbClr val="1C726F"/>
                </a:solidFill>
              </a:rPr>
            </a:br>
            <a:r>
              <a:rPr lang="en-GB" sz="2000">
                <a:solidFill>
                  <a:srgbClr val="F7B44B"/>
                </a:solidFill>
              </a:rPr>
              <a:t>Rural Pact Coordination Group (Dec 2024)</a:t>
            </a:r>
            <a:endParaRPr lang="en-GB" sz="2200">
              <a:solidFill>
                <a:srgbClr val="F7B44B"/>
              </a:solidFill>
            </a:endParaRPr>
          </a:p>
        </p:txBody>
      </p:sp>
      <p:grpSp>
        <p:nvGrpSpPr>
          <p:cNvPr id="10" name="Group 9">
            <a:extLst>
              <a:ext uri="{FF2B5EF4-FFF2-40B4-BE49-F238E27FC236}">
                <a16:creationId xmlns:a16="http://schemas.microsoft.com/office/drawing/2014/main" id="{0EE5B38F-A4B6-43BB-F29A-379BE634A3AF}"/>
              </a:ext>
            </a:extLst>
          </p:cNvPr>
          <p:cNvGrpSpPr/>
          <p:nvPr/>
        </p:nvGrpSpPr>
        <p:grpSpPr>
          <a:xfrm>
            <a:off x="838201" y="6354838"/>
            <a:ext cx="9133728" cy="331696"/>
            <a:chOff x="3331693" y="6453658"/>
            <a:chExt cx="9133728" cy="331696"/>
          </a:xfrm>
        </p:grpSpPr>
        <p:pic>
          <p:nvPicPr>
            <p:cNvPr id="3" name="Graphic 2" descr="World outline">
              <a:extLst>
                <a:ext uri="{FF2B5EF4-FFF2-40B4-BE49-F238E27FC236}">
                  <a16:creationId xmlns:a16="http://schemas.microsoft.com/office/drawing/2014/main" id="{38CD8123-FD34-7E7B-B793-A1B39435495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331693" y="6453658"/>
              <a:ext cx="331696" cy="331696"/>
            </a:xfrm>
            <a:prstGeom prst="rect">
              <a:avLst/>
            </a:prstGeom>
          </p:spPr>
        </p:pic>
        <p:sp>
          <p:nvSpPr>
            <p:cNvPr id="6" name="TextBox 5">
              <a:extLst>
                <a:ext uri="{FF2B5EF4-FFF2-40B4-BE49-F238E27FC236}">
                  <a16:creationId xmlns:a16="http://schemas.microsoft.com/office/drawing/2014/main" id="{20EAFAF3-2048-9770-C575-EFD327AD14DA}"/>
                </a:ext>
              </a:extLst>
            </p:cNvPr>
            <p:cNvSpPr txBox="1"/>
            <p:nvPr/>
          </p:nvSpPr>
          <p:spPr>
            <a:xfrm>
              <a:off x="3663389" y="6492384"/>
              <a:ext cx="8802032" cy="261610"/>
            </a:xfrm>
            <a:prstGeom prst="rect">
              <a:avLst/>
            </a:prstGeom>
            <a:noFill/>
          </p:spPr>
          <p:txBody>
            <a:bodyPr wrap="square">
              <a:spAutoFit/>
            </a:bodyPr>
            <a:lstStyle/>
            <a:p>
              <a:r>
                <a:rPr lang="en-GB" sz="1100">
                  <a:hlinkClick r:id="rId4"/>
                </a:rPr>
                <a:t>https://ruralpact.rural-vision.europa.eu/publications/rural-pact-coordination-group-rpcg-declaration-future-rural-areas-and-rural_en</a:t>
              </a:r>
              <a:r>
                <a:rPr lang="en-GB" sz="1100"/>
                <a:t> </a:t>
              </a:r>
            </a:p>
          </p:txBody>
        </p:sp>
      </p:grpSp>
      <p:grpSp>
        <p:nvGrpSpPr>
          <p:cNvPr id="12" name="Group 11">
            <a:extLst>
              <a:ext uri="{FF2B5EF4-FFF2-40B4-BE49-F238E27FC236}">
                <a16:creationId xmlns:a16="http://schemas.microsoft.com/office/drawing/2014/main" id="{17669D6C-42BA-8837-4489-EE0243E06C9A}"/>
              </a:ext>
            </a:extLst>
          </p:cNvPr>
          <p:cNvGrpSpPr/>
          <p:nvPr/>
        </p:nvGrpSpPr>
        <p:grpSpPr>
          <a:xfrm>
            <a:off x="1361440" y="2733253"/>
            <a:ext cx="9326879" cy="3511773"/>
            <a:chOff x="631583" y="1904559"/>
            <a:chExt cx="11085609" cy="4194466"/>
          </a:xfrm>
        </p:grpSpPr>
        <p:sp>
          <p:nvSpPr>
            <p:cNvPr id="13" name="AutoShape 25">
              <a:extLst>
                <a:ext uri="{FF2B5EF4-FFF2-40B4-BE49-F238E27FC236}">
                  <a16:creationId xmlns:a16="http://schemas.microsoft.com/office/drawing/2014/main" id="{11935A36-06D6-4450-503F-C5C3467AA5D8}"/>
                </a:ext>
              </a:extLst>
            </p:cNvPr>
            <p:cNvSpPr/>
            <p:nvPr/>
          </p:nvSpPr>
          <p:spPr>
            <a:xfrm flipH="1" flipV="1">
              <a:off x="6268455" y="3452898"/>
              <a:ext cx="1402262" cy="912527"/>
            </a:xfrm>
            <a:prstGeom prst="line">
              <a:avLst/>
            </a:prstGeom>
            <a:ln w="28575" cap="flat">
              <a:solidFill>
                <a:srgbClr val="3C5679"/>
              </a:solidFill>
              <a:prstDash val="sysDash"/>
              <a:headEnd type="none" w="sm" len="sm"/>
              <a:tailEnd type="none" w="sm" len="sm"/>
            </a:ln>
          </p:spPr>
          <p:txBody>
            <a:bodyPr/>
            <a:lstStyle/>
            <a:p>
              <a:endParaRPr lang="en-GB"/>
            </a:p>
          </p:txBody>
        </p:sp>
        <p:sp>
          <p:nvSpPr>
            <p:cNvPr id="14" name="AutoShape 23">
              <a:extLst>
                <a:ext uri="{FF2B5EF4-FFF2-40B4-BE49-F238E27FC236}">
                  <a16:creationId xmlns:a16="http://schemas.microsoft.com/office/drawing/2014/main" id="{FA965585-22F8-8DF4-25E0-61489D35420D}"/>
                </a:ext>
              </a:extLst>
            </p:cNvPr>
            <p:cNvSpPr/>
            <p:nvPr/>
          </p:nvSpPr>
          <p:spPr>
            <a:xfrm flipV="1">
              <a:off x="4457688" y="3366224"/>
              <a:ext cx="1542513" cy="1015905"/>
            </a:xfrm>
            <a:prstGeom prst="line">
              <a:avLst/>
            </a:prstGeom>
            <a:ln w="28575" cap="flat">
              <a:solidFill>
                <a:srgbClr val="3C5679"/>
              </a:solidFill>
              <a:prstDash val="sysDash"/>
              <a:headEnd type="none" w="sm" len="sm"/>
              <a:tailEnd type="none" w="sm" len="sm"/>
            </a:ln>
          </p:spPr>
          <p:txBody>
            <a:bodyPr/>
            <a:lstStyle/>
            <a:p>
              <a:endParaRPr lang="en-GB"/>
            </a:p>
          </p:txBody>
        </p:sp>
        <p:sp>
          <p:nvSpPr>
            <p:cNvPr id="15" name="AutoShape 22">
              <a:extLst>
                <a:ext uri="{FF2B5EF4-FFF2-40B4-BE49-F238E27FC236}">
                  <a16:creationId xmlns:a16="http://schemas.microsoft.com/office/drawing/2014/main" id="{5812F9D9-1A64-8DC0-7112-A038F3CAA80B}"/>
                </a:ext>
              </a:extLst>
            </p:cNvPr>
            <p:cNvSpPr/>
            <p:nvPr/>
          </p:nvSpPr>
          <p:spPr>
            <a:xfrm>
              <a:off x="4237029" y="2605273"/>
              <a:ext cx="1515529" cy="279545"/>
            </a:xfrm>
            <a:prstGeom prst="line">
              <a:avLst/>
            </a:prstGeom>
            <a:ln w="28575" cap="flat">
              <a:solidFill>
                <a:srgbClr val="3C5679"/>
              </a:solidFill>
              <a:prstDash val="sysDash"/>
              <a:headEnd type="none" w="sm" len="sm"/>
              <a:tailEnd type="none" w="sm" len="sm"/>
            </a:ln>
          </p:spPr>
          <p:txBody>
            <a:bodyPr/>
            <a:lstStyle/>
            <a:p>
              <a:endParaRPr lang="en-GB"/>
            </a:p>
          </p:txBody>
        </p:sp>
        <p:sp>
          <p:nvSpPr>
            <p:cNvPr id="16" name="AutoShape 26">
              <a:extLst>
                <a:ext uri="{FF2B5EF4-FFF2-40B4-BE49-F238E27FC236}">
                  <a16:creationId xmlns:a16="http://schemas.microsoft.com/office/drawing/2014/main" id="{FDF0D320-25FA-3150-01FC-3EA146E7B0DD}"/>
                </a:ext>
              </a:extLst>
            </p:cNvPr>
            <p:cNvSpPr/>
            <p:nvPr/>
          </p:nvSpPr>
          <p:spPr>
            <a:xfrm flipH="1">
              <a:off x="6392203" y="2610641"/>
              <a:ext cx="1596266" cy="293711"/>
            </a:xfrm>
            <a:prstGeom prst="line">
              <a:avLst/>
            </a:prstGeom>
            <a:ln w="28575" cap="flat">
              <a:solidFill>
                <a:srgbClr val="3C5679"/>
              </a:solidFill>
              <a:prstDash val="sysDash"/>
              <a:headEnd type="none" w="sm" len="sm"/>
              <a:tailEnd type="none" w="sm" len="sm"/>
            </a:ln>
          </p:spPr>
          <p:txBody>
            <a:bodyPr/>
            <a:lstStyle/>
            <a:p>
              <a:endParaRPr lang="en-GB"/>
            </a:p>
          </p:txBody>
        </p:sp>
        <p:sp>
          <p:nvSpPr>
            <p:cNvPr id="17" name="AutoShape 24">
              <a:extLst>
                <a:ext uri="{FF2B5EF4-FFF2-40B4-BE49-F238E27FC236}">
                  <a16:creationId xmlns:a16="http://schemas.microsoft.com/office/drawing/2014/main" id="{EDA58170-6D85-2710-173D-E5DE4839F054}"/>
                </a:ext>
              </a:extLst>
            </p:cNvPr>
            <p:cNvSpPr/>
            <p:nvPr/>
          </p:nvSpPr>
          <p:spPr>
            <a:xfrm flipH="1" flipV="1">
              <a:off x="6108801" y="3452563"/>
              <a:ext cx="21662" cy="1137225"/>
            </a:xfrm>
            <a:prstGeom prst="line">
              <a:avLst/>
            </a:prstGeom>
            <a:ln w="28575" cap="flat">
              <a:solidFill>
                <a:srgbClr val="3C5679"/>
              </a:solidFill>
              <a:prstDash val="sysDash"/>
              <a:headEnd type="none" w="sm" len="sm"/>
              <a:tailEnd type="none" w="sm" len="sm"/>
            </a:ln>
          </p:spPr>
          <p:txBody>
            <a:bodyPr/>
            <a:lstStyle/>
            <a:p>
              <a:endParaRPr lang="en-GB"/>
            </a:p>
          </p:txBody>
        </p:sp>
        <p:sp>
          <p:nvSpPr>
            <p:cNvPr id="18" name="Freeform 8">
              <a:extLst>
                <a:ext uri="{FF2B5EF4-FFF2-40B4-BE49-F238E27FC236}">
                  <a16:creationId xmlns:a16="http://schemas.microsoft.com/office/drawing/2014/main" id="{D67637EB-7439-F673-52EC-3FB2930F423B}"/>
                </a:ext>
              </a:extLst>
            </p:cNvPr>
            <p:cNvSpPr/>
            <p:nvPr/>
          </p:nvSpPr>
          <p:spPr>
            <a:xfrm>
              <a:off x="3422634" y="2190983"/>
              <a:ext cx="792000" cy="792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5A58"/>
            </a:solidFill>
          </p:spPr>
          <p:txBody>
            <a:bodyPr/>
            <a:lstStyle/>
            <a:p>
              <a:endParaRPr lang="en-GB"/>
            </a:p>
          </p:txBody>
        </p:sp>
        <p:sp>
          <p:nvSpPr>
            <p:cNvPr id="19" name="TextBox 9">
              <a:extLst>
                <a:ext uri="{FF2B5EF4-FFF2-40B4-BE49-F238E27FC236}">
                  <a16:creationId xmlns:a16="http://schemas.microsoft.com/office/drawing/2014/main" id="{41C54088-157E-008D-8C16-BEDB145C10D5}"/>
                </a:ext>
              </a:extLst>
            </p:cNvPr>
            <p:cNvSpPr txBox="1"/>
            <p:nvPr/>
          </p:nvSpPr>
          <p:spPr>
            <a:xfrm>
              <a:off x="3040866" y="2317739"/>
              <a:ext cx="643500" cy="680625"/>
            </a:xfrm>
            <a:prstGeom prst="rect">
              <a:avLst/>
            </a:prstGeom>
          </p:spPr>
          <p:txBody>
            <a:bodyPr lIns="50800" tIns="50800" rIns="50800" bIns="50800" rtlCol="0" anchor="ctr"/>
            <a:lstStyle/>
            <a:p>
              <a:pPr algn="ctr">
                <a:lnSpc>
                  <a:spcPts val="3079"/>
                </a:lnSpc>
              </a:pPr>
              <a:endParaRPr/>
            </a:p>
          </p:txBody>
        </p:sp>
        <p:sp>
          <p:nvSpPr>
            <p:cNvPr id="20" name="Freeform 28">
              <a:extLst>
                <a:ext uri="{FF2B5EF4-FFF2-40B4-BE49-F238E27FC236}">
                  <a16:creationId xmlns:a16="http://schemas.microsoft.com/office/drawing/2014/main" id="{E37DA659-4288-EC0D-E7C6-4409D0A8E00F}"/>
                </a:ext>
              </a:extLst>
            </p:cNvPr>
            <p:cNvSpPr/>
            <p:nvPr/>
          </p:nvSpPr>
          <p:spPr>
            <a:xfrm>
              <a:off x="3620973" y="2389322"/>
              <a:ext cx="395324" cy="395324"/>
            </a:xfrm>
            <a:custGeom>
              <a:avLst/>
              <a:gdLst/>
              <a:ahLst/>
              <a:cxnLst/>
              <a:rect l="l" t="t" r="r" b="b"/>
              <a:pathLst>
                <a:path w="564571" h="564571">
                  <a:moveTo>
                    <a:pt x="0" y="0"/>
                  </a:moveTo>
                  <a:lnTo>
                    <a:pt x="564571" y="0"/>
                  </a:lnTo>
                  <a:lnTo>
                    <a:pt x="564571" y="564571"/>
                  </a:lnTo>
                  <a:lnTo>
                    <a:pt x="0" y="56457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1" name="Freeform 14">
              <a:extLst>
                <a:ext uri="{FF2B5EF4-FFF2-40B4-BE49-F238E27FC236}">
                  <a16:creationId xmlns:a16="http://schemas.microsoft.com/office/drawing/2014/main" id="{24C29513-7140-697C-577A-11ACEBEFFE36}"/>
                </a:ext>
              </a:extLst>
            </p:cNvPr>
            <p:cNvSpPr/>
            <p:nvPr/>
          </p:nvSpPr>
          <p:spPr>
            <a:xfrm>
              <a:off x="3684366" y="4201932"/>
              <a:ext cx="792000" cy="792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endParaRPr lang="en-GB"/>
            </a:p>
          </p:txBody>
        </p:sp>
        <p:sp>
          <p:nvSpPr>
            <p:cNvPr id="22" name="TextBox 15">
              <a:extLst>
                <a:ext uri="{FF2B5EF4-FFF2-40B4-BE49-F238E27FC236}">
                  <a16:creationId xmlns:a16="http://schemas.microsoft.com/office/drawing/2014/main" id="{A0FCA37F-F002-216F-6FBA-FD97E57FF9DF}"/>
                </a:ext>
              </a:extLst>
            </p:cNvPr>
            <p:cNvSpPr txBox="1"/>
            <p:nvPr/>
          </p:nvSpPr>
          <p:spPr>
            <a:xfrm>
              <a:off x="3134747" y="4404536"/>
              <a:ext cx="643500" cy="680625"/>
            </a:xfrm>
            <a:prstGeom prst="rect">
              <a:avLst/>
            </a:prstGeom>
          </p:spPr>
          <p:txBody>
            <a:bodyPr lIns="50800" tIns="50800" rIns="50800" bIns="50800" rtlCol="0" anchor="ctr"/>
            <a:lstStyle/>
            <a:p>
              <a:pPr algn="ctr">
                <a:lnSpc>
                  <a:spcPts val="3079"/>
                </a:lnSpc>
              </a:pPr>
              <a:endParaRPr/>
            </a:p>
          </p:txBody>
        </p:sp>
        <p:sp>
          <p:nvSpPr>
            <p:cNvPr id="23" name="Freeform 29">
              <a:extLst>
                <a:ext uri="{FF2B5EF4-FFF2-40B4-BE49-F238E27FC236}">
                  <a16:creationId xmlns:a16="http://schemas.microsoft.com/office/drawing/2014/main" id="{340A1170-34AC-46A9-8319-1C033F902D9E}"/>
                </a:ext>
              </a:extLst>
            </p:cNvPr>
            <p:cNvSpPr/>
            <p:nvPr/>
          </p:nvSpPr>
          <p:spPr>
            <a:xfrm>
              <a:off x="3888383" y="4405949"/>
              <a:ext cx="383967" cy="383967"/>
            </a:xfrm>
            <a:custGeom>
              <a:avLst/>
              <a:gdLst/>
              <a:ahLst/>
              <a:cxnLst/>
              <a:rect l="l" t="t" r="r" b="b"/>
              <a:pathLst>
                <a:path w="548353" h="548353">
                  <a:moveTo>
                    <a:pt x="0" y="0"/>
                  </a:moveTo>
                  <a:lnTo>
                    <a:pt x="548353" y="0"/>
                  </a:lnTo>
                  <a:lnTo>
                    <a:pt x="548353" y="548353"/>
                  </a:lnTo>
                  <a:lnTo>
                    <a:pt x="0" y="54835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4" name="Freeform 17">
              <a:extLst>
                <a:ext uri="{FF2B5EF4-FFF2-40B4-BE49-F238E27FC236}">
                  <a16:creationId xmlns:a16="http://schemas.microsoft.com/office/drawing/2014/main" id="{FE8A9811-EB49-87CA-08BD-41C223E90360}"/>
                </a:ext>
              </a:extLst>
            </p:cNvPr>
            <p:cNvSpPr/>
            <p:nvPr/>
          </p:nvSpPr>
          <p:spPr>
            <a:xfrm>
              <a:off x="5773155" y="4631210"/>
              <a:ext cx="792000" cy="792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726F">
                <a:alpha val="74118"/>
              </a:srgbClr>
            </a:solidFill>
          </p:spPr>
          <p:txBody>
            <a:bodyPr/>
            <a:lstStyle/>
            <a:p>
              <a:endParaRPr lang="en-GB"/>
            </a:p>
          </p:txBody>
        </p:sp>
        <p:sp>
          <p:nvSpPr>
            <p:cNvPr id="25" name="TextBox 18">
              <a:extLst>
                <a:ext uri="{FF2B5EF4-FFF2-40B4-BE49-F238E27FC236}">
                  <a16:creationId xmlns:a16="http://schemas.microsoft.com/office/drawing/2014/main" id="{422C23C2-0DD3-BDAF-EBAC-F1B35D7F4E3E}"/>
                </a:ext>
              </a:extLst>
            </p:cNvPr>
            <p:cNvSpPr txBox="1"/>
            <p:nvPr/>
          </p:nvSpPr>
          <p:spPr>
            <a:xfrm>
              <a:off x="5767387" y="5047498"/>
              <a:ext cx="643500" cy="680625"/>
            </a:xfrm>
            <a:prstGeom prst="rect">
              <a:avLst/>
            </a:prstGeom>
          </p:spPr>
          <p:txBody>
            <a:bodyPr lIns="50800" tIns="50800" rIns="50800" bIns="50800" rtlCol="0" anchor="ctr"/>
            <a:lstStyle/>
            <a:p>
              <a:pPr algn="ctr">
                <a:lnSpc>
                  <a:spcPts val="3079"/>
                </a:lnSpc>
              </a:pPr>
              <a:endParaRPr/>
            </a:p>
          </p:txBody>
        </p:sp>
        <p:sp>
          <p:nvSpPr>
            <p:cNvPr id="26" name="Freeform 30">
              <a:extLst>
                <a:ext uri="{FF2B5EF4-FFF2-40B4-BE49-F238E27FC236}">
                  <a16:creationId xmlns:a16="http://schemas.microsoft.com/office/drawing/2014/main" id="{E0CB3E7B-ABAA-7DC4-338E-14963116F6DD}"/>
                </a:ext>
              </a:extLst>
            </p:cNvPr>
            <p:cNvSpPr>
              <a:spLocks noChangeAspect="1"/>
            </p:cNvSpPr>
            <p:nvPr/>
          </p:nvSpPr>
          <p:spPr>
            <a:xfrm>
              <a:off x="5972470" y="4858552"/>
              <a:ext cx="393370" cy="337315"/>
            </a:xfrm>
            <a:custGeom>
              <a:avLst/>
              <a:gdLst/>
              <a:ahLst/>
              <a:cxnLst/>
              <a:rect l="l" t="t" r="r" b="b"/>
              <a:pathLst>
                <a:path w="561781" h="481728">
                  <a:moveTo>
                    <a:pt x="0" y="0"/>
                  </a:moveTo>
                  <a:lnTo>
                    <a:pt x="561782" y="0"/>
                  </a:lnTo>
                  <a:lnTo>
                    <a:pt x="561782" y="481728"/>
                  </a:lnTo>
                  <a:lnTo>
                    <a:pt x="0" y="48172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7" name="Freeform 20">
              <a:extLst>
                <a:ext uri="{FF2B5EF4-FFF2-40B4-BE49-F238E27FC236}">
                  <a16:creationId xmlns:a16="http://schemas.microsoft.com/office/drawing/2014/main" id="{BB0E4EFE-1E5C-1BA0-2495-FCF40E57EC85}"/>
                </a:ext>
              </a:extLst>
            </p:cNvPr>
            <p:cNvSpPr/>
            <p:nvPr/>
          </p:nvSpPr>
          <p:spPr>
            <a:xfrm>
              <a:off x="7627990" y="4193788"/>
              <a:ext cx="792000" cy="792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726F">
                <a:alpha val="50196"/>
              </a:srgbClr>
            </a:solidFill>
          </p:spPr>
          <p:txBody>
            <a:bodyPr/>
            <a:lstStyle/>
            <a:p>
              <a:endParaRPr lang="en-GB"/>
            </a:p>
          </p:txBody>
        </p:sp>
        <p:sp>
          <p:nvSpPr>
            <p:cNvPr id="28" name="TextBox 21">
              <a:extLst>
                <a:ext uri="{FF2B5EF4-FFF2-40B4-BE49-F238E27FC236}">
                  <a16:creationId xmlns:a16="http://schemas.microsoft.com/office/drawing/2014/main" id="{7B801627-1A63-18C7-9277-8C2099424791}"/>
                </a:ext>
              </a:extLst>
            </p:cNvPr>
            <p:cNvSpPr txBox="1"/>
            <p:nvPr/>
          </p:nvSpPr>
          <p:spPr>
            <a:xfrm>
              <a:off x="8015041" y="4294026"/>
              <a:ext cx="643500" cy="680625"/>
            </a:xfrm>
            <a:prstGeom prst="rect">
              <a:avLst/>
            </a:prstGeom>
          </p:spPr>
          <p:txBody>
            <a:bodyPr lIns="50800" tIns="50800" rIns="50800" bIns="50800" rtlCol="0" anchor="ctr"/>
            <a:lstStyle/>
            <a:p>
              <a:pPr algn="ctr">
                <a:lnSpc>
                  <a:spcPts val="3079"/>
                </a:lnSpc>
              </a:pPr>
              <a:endParaRPr/>
            </a:p>
          </p:txBody>
        </p:sp>
        <p:sp>
          <p:nvSpPr>
            <p:cNvPr id="29" name="Freeform 31">
              <a:extLst>
                <a:ext uri="{FF2B5EF4-FFF2-40B4-BE49-F238E27FC236}">
                  <a16:creationId xmlns:a16="http://schemas.microsoft.com/office/drawing/2014/main" id="{AA28BECB-AE66-18CB-3035-EABE2B71BD49}"/>
                </a:ext>
              </a:extLst>
            </p:cNvPr>
            <p:cNvSpPr/>
            <p:nvPr/>
          </p:nvSpPr>
          <p:spPr>
            <a:xfrm>
              <a:off x="7819153" y="4399546"/>
              <a:ext cx="409674" cy="380485"/>
            </a:xfrm>
            <a:custGeom>
              <a:avLst/>
              <a:gdLst/>
              <a:ahLst/>
              <a:cxnLst/>
              <a:rect l="l" t="t" r="r" b="b"/>
              <a:pathLst>
                <a:path w="585065" h="543379">
                  <a:moveTo>
                    <a:pt x="0" y="0"/>
                  </a:moveTo>
                  <a:lnTo>
                    <a:pt x="585065" y="0"/>
                  </a:lnTo>
                  <a:lnTo>
                    <a:pt x="585065" y="543379"/>
                  </a:lnTo>
                  <a:lnTo>
                    <a:pt x="0" y="54337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0" name="Freeform 11">
              <a:extLst>
                <a:ext uri="{FF2B5EF4-FFF2-40B4-BE49-F238E27FC236}">
                  <a16:creationId xmlns:a16="http://schemas.microsoft.com/office/drawing/2014/main" id="{630EE7F7-8B6E-7A5A-495F-F74BC9A59B8F}"/>
                </a:ext>
              </a:extLst>
            </p:cNvPr>
            <p:cNvSpPr/>
            <p:nvPr/>
          </p:nvSpPr>
          <p:spPr>
            <a:xfrm>
              <a:off x="8015041" y="2219592"/>
              <a:ext cx="792000" cy="792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726F">
                <a:alpha val="25882"/>
              </a:srgbClr>
            </a:solidFill>
          </p:spPr>
          <p:txBody>
            <a:bodyPr/>
            <a:lstStyle/>
            <a:p>
              <a:endParaRPr lang="en-GB"/>
            </a:p>
          </p:txBody>
        </p:sp>
        <p:sp>
          <p:nvSpPr>
            <p:cNvPr id="31" name="TextBox 12">
              <a:extLst>
                <a:ext uri="{FF2B5EF4-FFF2-40B4-BE49-F238E27FC236}">
                  <a16:creationId xmlns:a16="http://schemas.microsoft.com/office/drawing/2014/main" id="{C6852BC7-C975-A16A-CB3F-82D709AD9FDD}"/>
                </a:ext>
              </a:extLst>
            </p:cNvPr>
            <p:cNvSpPr txBox="1"/>
            <p:nvPr/>
          </p:nvSpPr>
          <p:spPr>
            <a:xfrm>
              <a:off x="8516465" y="2243489"/>
              <a:ext cx="643500" cy="680625"/>
            </a:xfrm>
            <a:prstGeom prst="rect">
              <a:avLst/>
            </a:prstGeom>
          </p:spPr>
          <p:txBody>
            <a:bodyPr lIns="50800" tIns="50800" rIns="50800" bIns="50800" rtlCol="0" anchor="ctr"/>
            <a:lstStyle/>
            <a:p>
              <a:pPr algn="ctr">
                <a:lnSpc>
                  <a:spcPts val="3079"/>
                </a:lnSpc>
              </a:pPr>
              <a:endParaRPr/>
            </a:p>
          </p:txBody>
        </p:sp>
        <p:sp>
          <p:nvSpPr>
            <p:cNvPr id="32" name="Freeform 32">
              <a:extLst>
                <a:ext uri="{FF2B5EF4-FFF2-40B4-BE49-F238E27FC236}">
                  <a16:creationId xmlns:a16="http://schemas.microsoft.com/office/drawing/2014/main" id="{D20485C1-BE67-3A89-99A1-2C336AEA43EE}"/>
                </a:ext>
              </a:extLst>
            </p:cNvPr>
            <p:cNvSpPr/>
            <p:nvPr/>
          </p:nvSpPr>
          <p:spPr>
            <a:xfrm>
              <a:off x="8188761" y="2440824"/>
              <a:ext cx="444561" cy="349536"/>
            </a:xfrm>
            <a:custGeom>
              <a:avLst/>
              <a:gdLst/>
              <a:ahLst/>
              <a:cxnLst/>
              <a:rect l="l" t="t" r="r" b="b"/>
              <a:pathLst>
                <a:path w="634888" h="499181">
                  <a:moveTo>
                    <a:pt x="0" y="0"/>
                  </a:moveTo>
                  <a:lnTo>
                    <a:pt x="634888" y="0"/>
                  </a:lnTo>
                  <a:lnTo>
                    <a:pt x="634888" y="499181"/>
                  </a:lnTo>
                  <a:lnTo>
                    <a:pt x="0" y="499181"/>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sp>
          <p:nvSpPr>
            <p:cNvPr id="33" name="TextBox 36">
              <a:extLst>
                <a:ext uri="{FF2B5EF4-FFF2-40B4-BE49-F238E27FC236}">
                  <a16:creationId xmlns:a16="http://schemas.microsoft.com/office/drawing/2014/main" id="{798DA2AE-6A89-5F93-FF5A-053049A31BE3}"/>
                </a:ext>
              </a:extLst>
            </p:cNvPr>
            <p:cNvSpPr txBox="1"/>
            <p:nvPr/>
          </p:nvSpPr>
          <p:spPr>
            <a:xfrm>
              <a:off x="800645" y="2217925"/>
              <a:ext cx="2488640" cy="771978"/>
            </a:xfrm>
            <a:prstGeom prst="rect">
              <a:avLst/>
            </a:prstGeom>
          </p:spPr>
          <p:txBody>
            <a:bodyPr wrap="square" lIns="0" tIns="0" rIns="0" bIns="0" rtlCol="0" anchor="t">
              <a:spAutoFit/>
            </a:bodyPr>
            <a:lstStyle/>
            <a:p>
              <a:pPr algn="ctr"/>
              <a:r>
                <a:rPr lang="en-GB" sz="1400">
                  <a:solidFill>
                    <a:srgbClr val="1C726F"/>
                  </a:solidFill>
                </a:rPr>
                <a:t>Asserts the </a:t>
              </a:r>
              <a:r>
                <a:rPr lang="en-GB" sz="1400" b="1">
                  <a:solidFill>
                    <a:srgbClr val="1C726F"/>
                  </a:solidFill>
                </a:rPr>
                <a:t>importance of EU rural areas</a:t>
              </a:r>
              <a:r>
                <a:rPr lang="en-GB" sz="1400">
                  <a:solidFill>
                    <a:srgbClr val="1C726F"/>
                  </a:solidFill>
                </a:rPr>
                <a:t> for the whole society</a:t>
              </a:r>
            </a:p>
          </p:txBody>
        </p:sp>
        <p:pic>
          <p:nvPicPr>
            <p:cNvPr id="34" name="Picture 33">
              <a:extLst>
                <a:ext uri="{FF2B5EF4-FFF2-40B4-BE49-F238E27FC236}">
                  <a16:creationId xmlns:a16="http://schemas.microsoft.com/office/drawing/2014/main" id="{738E52FD-1DF7-1D3D-8526-932B604D8C2F}"/>
                </a:ext>
              </a:extLst>
            </p:cNvPr>
            <p:cNvPicPr>
              <a:picLocks noChangeAspect="1"/>
            </p:cNvPicPr>
            <p:nvPr/>
          </p:nvPicPr>
          <p:blipFill>
            <a:blip r:embed="rId10"/>
            <a:stretch>
              <a:fillRect/>
            </a:stretch>
          </p:blipFill>
          <p:spPr>
            <a:xfrm>
              <a:off x="5368609" y="1904559"/>
              <a:ext cx="1463220" cy="2074812"/>
            </a:xfrm>
            <a:prstGeom prst="rect">
              <a:avLst/>
            </a:prstGeom>
            <a:solidFill>
              <a:srgbClr val="1C726F"/>
            </a:solidFill>
            <a:ln>
              <a:solidFill>
                <a:schemeClr val="bg1">
                  <a:lumMod val="85000"/>
                </a:schemeClr>
              </a:solidFill>
            </a:ln>
          </p:spPr>
        </p:pic>
        <p:sp>
          <p:nvSpPr>
            <p:cNvPr id="35" name="TextBox 36">
              <a:extLst>
                <a:ext uri="{FF2B5EF4-FFF2-40B4-BE49-F238E27FC236}">
                  <a16:creationId xmlns:a16="http://schemas.microsoft.com/office/drawing/2014/main" id="{99A3704D-F140-E811-720D-129B7480F252}"/>
                </a:ext>
              </a:extLst>
            </p:cNvPr>
            <p:cNvSpPr txBox="1"/>
            <p:nvPr/>
          </p:nvSpPr>
          <p:spPr>
            <a:xfrm>
              <a:off x="631583" y="4561941"/>
              <a:ext cx="2902865" cy="771978"/>
            </a:xfrm>
            <a:prstGeom prst="rect">
              <a:avLst/>
            </a:prstGeom>
          </p:spPr>
          <p:txBody>
            <a:bodyPr wrap="square" lIns="0" tIns="0" rIns="0" bIns="0" rtlCol="0" anchor="t">
              <a:spAutoFit/>
            </a:bodyPr>
            <a:lstStyle/>
            <a:p>
              <a:pPr algn="ctr"/>
              <a:r>
                <a:rPr lang="en-GB" sz="1400">
                  <a:solidFill>
                    <a:srgbClr val="1C726F"/>
                  </a:solidFill>
                </a:rPr>
                <a:t>Acknowledges </a:t>
              </a:r>
              <a:r>
                <a:rPr lang="en-GB" sz="1400" b="1">
                  <a:solidFill>
                    <a:srgbClr val="1C726F"/>
                  </a:solidFill>
                </a:rPr>
                <a:t>key challenges and opportunities </a:t>
              </a:r>
              <a:r>
                <a:rPr lang="en-GB" sz="1400">
                  <a:solidFill>
                    <a:srgbClr val="1C726F"/>
                  </a:solidFill>
                </a:rPr>
                <a:t>for targeted responses</a:t>
              </a:r>
            </a:p>
          </p:txBody>
        </p:sp>
        <p:sp>
          <p:nvSpPr>
            <p:cNvPr id="36" name="TextBox 36">
              <a:extLst>
                <a:ext uri="{FF2B5EF4-FFF2-40B4-BE49-F238E27FC236}">
                  <a16:creationId xmlns:a16="http://schemas.microsoft.com/office/drawing/2014/main" id="{EF870C7A-B622-AE5A-63EC-71450F8849A0}"/>
                </a:ext>
              </a:extLst>
            </p:cNvPr>
            <p:cNvSpPr txBox="1"/>
            <p:nvPr/>
          </p:nvSpPr>
          <p:spPr>
            <a:xfrm>
              <a:off x="4124631" y="5584373"/>
              <a:ext cx="4053534" cy="514652"/>
            </a:xfrm>
            <a:prstGeom prst="rect">
              <a:avLst/>
            </a:prstGeom>
          </p:spPr>
          <p:txBody>
            <a:bodyPr wrap="square" lIns="0" tIns="0" rIns="0" bIns="0" rtlCol="0" anchor="t">
              <a:spAutoFit/>
            </a:bodyPr>
            <a:lstStyle/>
            <a:p>
              <a:pPr algn="ctr"/>
              <a:r>
                <a:rPr lang="en-GB" sz="1400">
                  <a:solidFill>
                    <a:srgbClr val="1C726F"/>
                  </a:solidFill>
                </a:rPr>
                <a:t>Calls for </a:t>
              </a:r>
              <a:r>
                <a:rPr lang="en-GB" sz="1400" b="1">
                  <a:solidFill>
                    <a:srgbClr val="1C726F"/>
                  </a:solidFill>
                </a:rPr>
                <a:t>specific policy responses </a:t>
              </a:r>
              <a:r>
                <a:rPr lang="en-GB" sz="1400">
                  <a:solidFill>
                    <a:srgbClr val="1C726F"/>
                  </a:solidFill>
                </a:rPr>
                <a:t>to challenges and opportunities in rural areas </a:t>
              </a:r>
            </a:p>
          </p:txBody>
        </p:sp>
        <p:sp>
          <p:nvSpPr>
            <p:cNvPr id="37" name="TextBox 36">
              <a:extLst>
                <a:ext uri="{FF2B5EF4-FFF2-40B4-BE49-F238E27FC236}">
                  <a16:creationId xmlns:a16="http://schemas.microsoft.com/office/drawing/2014/main" id="{0722A894-5A6B-804B-2378-55976F54C56D}"/>
                </a:ext>
              </a:extLst>
            </p:cNvPr>
            <p:cNvSpPr txBox="1"/>
            <p:nvPr/>
          </p:nvSpPr>
          <p:spPr>
            <a:xfrm>
              <a:off x="8560061" y="4333944"/>
              <a:ext cx="2262279" cy="771978"/>
            </a:xfrm>
            <a:prstGeom prst="rect">
              <a:avLst/>
            </a:prstGeom>
          </p:spPr>
          <p:txBody>
            <a:bodyPr wrap="square" lIns="0" tIns="0" rIns="0" bIns="0" rtlCol="0" anchor="t">
              <a:spAutoFit/>
            </a:bodyPr>
            <a:lstStyle/>
            <a:p>
              <a:pPr algn="ctr"/>
              <a:r>
                <a:rPr lang="en-GB" sz="1400">
                  <a:solidFill>
                    <a:srgbClr val="1C726F"/>
                  </a:solidFill>
                </a:rPr>
                <a:t>Calls for strengthening </a:t>
              </a:r>
              <a:r>
                <a:rPr lang="en-GB" sz="1400" b="1">
                  <a:solidFill>
                    <a:srgbClr val="1C726F"/>
                  </a:solidFill>
                </a:rPr>
                <a:t>governance structures and capacities</a:t>
              </a:r>
            </a:p>
          </p:txBody>
        </p:sp>
        <p:sp>
          <p:nvSpPr>
            <p:cNvPr id="38" name="TextBox 36">
              <a:extLst>
                <a:ext uri="{FF2B5EF4-FFF2-40B4-BE49-F238E27FC236}">
                  <a16:creationId xmlns:a16="http://schemas.microsoft.com/office/drawing/2014/main" id="{16A9EFA5-0E46-6DEA-07E0-3489761AAE4C}"/>
                </a:ext>
              </a:extLst>
            </p:cNvPr>
            <p:cNvSpPr txBox="1"/>
            <p:nvPr/>
          </p:nvSpPr>
          <p:spPr>
            <a:xfrm>
              <a:off x="8980761" y="2261964"/>
              <a:ext cx="2736431" cy="771978"/>
            </a:xfrm>
            <a:prstGeom prst="rect">
              <a:avLst/>
            </a:prstGeom>
          </p:spPr>
          <p:txBody>
            <a:bodyPr wrap="square" lIns="0" tIns="0" rIns="0" bIns="0" rtlCol="0" anchor="t">
              <a:spAutoFit/>
            </a:bodyPr>
            <a:lstStyle/>
            <a:p>
              <a:pPr algn="ctr"/>
              <a:r>
                <a:rPr lang="en-GB" sz="1400">
                  <a:solidFill>
                    <a:srgbClr val="1C726F"/>
                  </a:solidFill>
                </a:rPr>
                <a:t>Specifies the </a:t>
              </a:r>
              <a:r>
                <a:rPr lang="en-GB" sz="1400" b="1">
                  <a:solidFill>
                    <a:srgbClr val="1C726F"/>
                  </a:solidFill>
                </a:rPr>
                <a:t>conditions to put in place </a:t>
              </a:r>
              <a:r>
                <a:rPr lang="en-GB" sz="1400">
                  <a:solidFill>
                    <a:srgbClr val="1C726F"/>
                  </a:solidFill>
                </a:rPr>
                <a:t>for the recommendations to work</a:t>
              </a:r>
            </a:p>
          </p:txBody>
        </p:sp>
      </p:grpSp>
      <p:sp>
        <p:nvSpPr>
          <p:cNvPr id="7" name="TextBox 6">
            <a:extLst>
              <a:ext uri="{FF2B5EF4-FFF2-40B4-BE49-F238E27FC236}">
                <a16:creationId xmlns:a16="http://schemas.microsoft.com/office/drawing/2014/main" id="{C425A185-8010-0617-0967-E65ECEE21A2D}"/>
              </a:ext>
            </a:extLst>
          </p:cNvPr>
          <p:cNvSpPr txBox="1"/>
          <p:nvPr/>
        </p:nvSpPr>
        <p:spPr>
          <a:xfrm>
            <a:off x="838201" y="1454878"/>
            <a:ext cx="10896435" cy="984885"/>
          </a:xfrm>
          <a:prstGeom prst="rect">
            <a:avLst/>
          </a:prstGeom>
          <a:noFill/>
        </p:spPr>
        <p:txBody>
          <a:bodyPr wrap="square">
            <a:spAutoFit/>
          </a:bodyPr>
          <a:lstStyle/>
          <a:p>
            <a:pPr marL="285750" indent="-285750">
              <a:spcBef>
                <a:spcPts val="300"/>
              </a:spcBef>
              <a:spcAft>
                <a:spcPts val="300"/>
              </a:spcAft>
              <a:buClr>
                <a:srgbClr val="F7B44B"/>
              </a:buClr>
              <a:buFont typeface="Leelawadee" panose="020B0502040204020203" pitchFamily="34" charset="-34"/>
              <a:buChar char="&gt;"/>
            </a:pPr>
            <a:r>
              <a:rPr lang="en-GB" sz="1600">
                <a:solidFill>
                  <a:srgbClr val="1C726F"/>
                </a:solidFill>
              </a:rPr>
              <a:t>Strategic proposal for the post-2027 rural policy framework</a:t>
            </a:r>
          </a:p>
          <a:p>
            <a:pPr marL="285750" indent="-285750">
              <a:spcBef>
                <a:spcPts val="300"/>
              </a:spcBef>
              <a:spcAft>
                <a:spcPts val="300"/>
              </a:spcAft>
              <a:buClr>
                <a:srgbClr val="F7B44B"/>
              </a:buClr>
              <a:buFont typeface="Leelawadee" panose="020B0502040204020203" pitchFamily="34" charset="-34"/>
              <a:buChar char="&gt;"/>
            </a:pPr>
            <a:r>
              <a:rPr lang="en-GB" sz="1600">
                <a:solidFill>
                  <a:srgbClr val="1C726F"/>
                </a:solidFill>
              </a:rPr>
              <a:t>Collective response to the questions in the EC report on ‘the EU rural vision: key achievements and ways forward’</a:t>
            </a:r>
          </a:p>
          <a:p>
            <a:pPr marL="285750" indent="-285750">
              <a:spcBef>
                <a:spcPts val="300"/>
              </a:spcBef>
              <a:spcAft>
                <a:spcPts val="300"/>
              </a:spcAft>
              <a:buClr>
                <a:srgbClr val="F7B44B"/>
              </a:buClr>
              <a:buFont typeface="Leelawadee" panose="020B0502040204020203" pitchFamily="34" charset="-34"/>
              <a:buChar char="&gt;"/>
            </a:pPr>
            <a:r>
              <a:rPr lang="en-GB" sz="1600">
                <a:solidFill>
                  <a:srgbClr val="1C726F"/>
                </a:solidFill>
              </a:rPr>
              <a:t>Available in 24 EU languages</a:t>
            </a:r>
          </a:p>
        </p:txBody>
      </p:sp>
    </p:spTree>
    <p:extLst>
      <p:ext uri="{BB962C8B-B14F-4D97-AF65-F5344CB8AC3E}">
        <p14:creationId xmlns:p14="http://schemas.microsoft.com/office/powerpoint/2010/main" val="3175626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9F79CB-C092-8096-67A4-1587613A72BF}"/>
              </a:ext>
            </a:extLst>
          </p:cNvPr>
          <p:cNvSpPr>
            <a:spLocks noGrp="1"/>
          </p:cNvSpPr>
          <p:nvPr>
            <p:ph type="title"/>
          </p:nvPr>
        </p:nvSpPr>
        <p:spPr>
          <a:xfrm>
            <a:off x="838201" y="136525"/>
            <a:ext cx="9927538" cy="1201259"/>
          </a:xfrm>
        </p:spPr>
        <p:txBody>
          <a:bodyPr>
            <a:normAutofit/>
          </a:bodyPr>
          <a:lstStyle/>
          <a:p>
            <a:pPr>
              <a:lnSpc>
                <a:spcPct val="150000"/>
              </a:lnSpc>
              <a:spcBef>
                <a:spcPts val="600"/>
              </a:spcBef>
              <a:spcAft>
                <a:spcPts val="600"/>
              </a:spcAft>
            </a:pPr>
            <a:r>
              <a:rPr lang="en-GB" sz="2700" b="1" i="0">
                <a:solidFill>
                  <a:srgbClr val="1C726F"/>
                </a:solidFill>
                <a:effectLst/>
                <a:latin typeface="+mj-lt"/>
              </a:rPr>
              <a:t>The road to the next Multiannual </a:t>
            </a:r>
            <a:r>
              <a:rPr lang="en-GB" sz="2700">
                <a:solidFill>
                  <a:srgbClr val="1C726F"/>
                </a:solidFill>
                <a:latin typeface="+mj-lt"/>
              </a:rPr>
              <a:t>F</a:t>
            </a:r>
            <a:r>
              <a:rPr lang="en-GB" sz="2700" b="1" i="0">
                <a:solidFill>
                  <a:srgbClr val="1C726F"/>
                </a:solidFill>
                <a:effectLst/>
                <a:latin typeface="+mj-lt"/>
              </a:rPr>
              <a:t>inancial </a:t>
            </a:r>
            <a:r>
              <a:rPr lang="en-GB" sz="2700">
                <a:solidFill>
                  <a:srgbClr val="1C726F"/>
                </a:solidFill>
                <a:latin typeface="+mj-lt"/>
              </a:rPr>
              <a:t>F</a:t>
            </a:r>
            <a:r>
              <a:rPr lang="en-GB" sz="2700" b="1" i="0">
                <a:solidFill>
                  <a:srgbClr val="1C726F"/>
                </a:solidFill>
                <a:effectLst/>
                <a:latin typeface="+mj-lt"/>
              </a:rPr>
              <a:t>ramework</a:t>
            </a:r>
            <a:br>
              <a:rPr lang="en-GB" sz="2700" b="1" i="0">
                <a:solidFill>
                  <a:srgbClr val="1C726F"/>
                </a:solidFill>
                <a:effectLst/>
                <a:latin typeface="+mj-lt"/>
              </a:rPr>
            </a:br>
            <a:r>
              <a:rPr lang="en-GB" sz="2000">
                <a:solidFill>
                  <a:srgbClr val="F7B44B"/>
                </a:solidFill>
              </a:rPr>
              <a:t>European Commission Communication (Feb 2025)</a:t>
            </a:r>
            <a:endParaRPr lang="en-GB" sz="2000">
              <a:solidFill>
                <a:srgbClr val="1C726F"/>
              </a:solidFill>
              <a:latin typeface="+mj-lt"/>
            </a:endParaRPr>
          </a:p>
        </p:txBody>
      </p:sp>
      <p:sp>
        <p:nvSpPr>
          <p:cNvPr id="5" name="TextBox 4">
            <a:extLst>
              <a:ext uri="{FF2B5EF4-FFF2-40B4-BE49-F238E27FC236}">
                <a16:creationId xmlns:a16="http://schemas.microsoft.com/office/drawing/2014/main" id="{CE9BBBF3-D478-248B-3014-5015009B5105}"/>
              </a:ext>
            </a:extLst>
          </p:cNvPr>
          <p:cNvSpPr txBox="1"/>
          <p:nvPr/>
        </p:nvSpPr>
        <p:spPr>
          <a:xfrm>
            <a:off x="838201" y="1882704"/>
            <a:ext cx="5613686" cy="3816429"/>
          </a:xfrm>
          <a:prstGeom prst="rect">
            <a:avLst/>
          </a:prstGeom>
          <a:noFill/>
        </p:spPr>
        <p:txBody>
          <a:bodyPr wrap="square" lIns="91440" tIns="45720" rIns="91440" bIns="45720" anchor="t">
            <a:spAutoFit/>
          </a:bodyPr>
          <a:lstStyle/>
          <a:p>
            <a:pPr marL="285750" indent="-285750">
              <a:spcBef>
                <a:spcPts val="600"/>
              </a:spcBef>
              <a:spcAft>
                <a:spcPts val="600"/>
              </a:spcAft>
              <a:buClr>
                <a:srgbClr val="F7B44B"/>
              </a:buClr>
              <a:buFont typeface="Leelawadee" panose="020B0502040204020203" pitchFamily="34" charset="-34"/>
              <a:buChar char="&gt;"/>
            </a:pPr>
            <a:r>
              <a:rPr lang="en-GB" sz="1600" b="1">
                <a:solidFill>
                  <a:srgbClr val="1C726F"/>
                </a:solidFill>
              </a:rPr>
              <a:t>Groundwork for reflections </a:t>
            </a:r>
            <a:r>
              <a:rPr lang="en-GB" sz="1600">
                <a:solidFill>
                  <a:srgbClr val="1C726F"/>
                </a:solidFill>
              </a:rPr>
              <a:t>on how to adapt the EU's long-term budget to evolving needs and priorities</a:t>
            </a:r>
          </a:p>
          <a:p>
            <a:pPr marL="285750" indent="-285750">
              <a:spcBef>
                <a:spcPts val="600"/>
              </a:spcBef>
              <a:spcAft>
                <a:spcPts val="600"/>
              </a:spcAft>
              <a:buClr>
                <a:srgbClr val="F7B44B"/>
              </a:buClr>
              <a:buFont typeface="Leelawadee" panose="020B0502040204020203" pitchFamily="34" charset="-34"/>
              <a:buChar char="&gt;"/>
            </a:pPr>
            <a:r>
              <a:rPr lang="en-GB" sz="1600">
                <a:solidFill>
                  <a:srgbClr val="1C726F"/>
                </a:solidFill>
              </a:rPr>
              <a:t>Outlines the key </a:t>
            </a:r>
            <a:r>
              <a:rPr lang="en-GB" sz="1600" b="1">
                <a:solidFill>
                  <a:srgbClr val="1C726F"/>
                </a:solidFill>
              </a:rPr>
              <a:t>policy and budgetary challenges</a:t>
            </a:r>
            <a:endParaRPr lang="en-GB" sz="1600" b="1">
              <a:solidFill>
                <a:srgbClr val="1C726F"/>
              </a:solidFill>
              <a:cs typeface="Leelawadee"/>
            </a:endParaRPr>
          </a:p>
          <a:p>
            <a:pPr marL="285750" indent="-285750">
              <a:spcBef>
                <a:spcPts val="600"/>
              </a:spcBef>
              <a:spcAft>
                <a:spcPts val="600"/>
              </a:spcAft>
              <a:buClr>
                <a:srgbClr val="F7B44B"/>
              </a:buClr>
              <a:buFont typeface="Leelawadee" panose="020B0502040204020203" pitchFamily="34" charset="-34"/>
              <a:buChar char="&gt;"/>
            </a:pPr>
            <a:r>
              <a:rPr lang="en-GB" sz="1600">
                <a:solidFill>
                  <a:srgbClr val="1C726F"/>
                </a:solidFill>
              </a:rPr>
              <a:t>Sets out a </a:t>
            </a:r>
            <a:r>
              <a:rPr lang="en-GB" sz="1600" b="1">
                <a:solidFill>
                  <a:srgbClr val="1C726F"/>
                </a:solidFill>
              </a:rPr>
              <a:t>new approach </a:t>
            </a:r>
            <a:r>
              <a:rPr lang="en-GB" sz="1600">
                <a:solidFill>
                  <a:srgbClr val="1C726F"/>
                </a:solidFill>
              </a:rPr>
              <a:t>towards making the EU budget simpler, more impactful, and more focused</a:t>
            </a:r>
            <a:endParaRPr lang="en-GB" sz="1600">
              <a:solidFill>
                <a:srgbClr val="1C726F"/>
              </a:solidFill>
              <a:cs typeface="Leelawadee"/>
            </a:endParaRPr>
          </a:p>
          <a:p>
            <a:pPr marL="285750" indent="-285750">
              <a:spcBef>
                <a:spcPts val="600"/>
              </a:spcBef>
              <a:spcAft>
                <a:spcPts val="600"/>
              </a:spcAft>
              <a:buClr>
                <a:srgbClr val="F7B44B"/>
              </a:buClr>
              <a:buFont typeface="Leelawadee" panose="020B0502040204020203" pitchFamily="34" charset="-34"/>
              <a:buChar char="&gt;"/>
            </a:pPr>
            <a:r>
              <a:rPr lang="en-GB" sz="1600" b="1">
                <a:solidFill>
                  <a:srgbClr val="1C726F"/>
                </a:solidFill>
              </a:rPr>
              <a:t>Plan for each country with key reforms and investments</a:t>
            </a:r>
            <a:r>
              <a:rPr lang="en-GB" sz="1600">
                <a:solidFill>
                  <a:srgbClr val="1C726F"/>
                </a:solidFill>
              </a:rPr>
              <a:t>, designed and implemented in partnership with national, regional, and local authorities</a:t>
            </a:r>
            <a:endParaRPr lang="en-GB" sz="1600">
              <a:solidFill>
                <a:srgbClr val="1C726F"/>
              </a:solidFill>
              <a:cs typeface="Leelawadee"/>
            </a:endParaRPr>
          </a:p>
          <a:p>
            <a:pPr marL="285750" indent="-285750">
              <a:spcBef>
                <a:spcPts val="600"/>
              </a:spcBef>
              <a:spcAft>
                <a:spcPts val="600"/>
              </a:spcAft>
              <a:buClr>
                <a:srgbClr val="F7B44B"/>
              </a:buClr>
              <a:buFont typeface="Leelawadee" panose="020B0502040204020203" pitchFamily="34" charset="-34"/>
              <a:buChar char="&gt;"/>
            </a:pPr>
            <a:r>
              <a:rPr lang="en-GB" sz="1600">
                <a:solidFill>
                  <a:srgbClr val="1C726F"/>
                </a:solidFill>
              </a:rPr>
              <a:t>Launches a series of </a:t>
            </a:r>
            <a:r>
              <a:rPr lang="en-GB" sz="1600" b="1">
                <a:solidFill>
                  <a:srgbClr val="1C726F"/>
                </a:solidFill>
              </a:rPr>
              <a:t>public consultations </a:t>
            </a:r>
            <a:r>
              <a:rPr lang="en-GB" sz="1600">
                <a:solidFill>
                  <a:srgbClr val="1C726F"/>
                </a:solidFill>
              </a:rPr>
              <a:t>open until 6 May 2025</a:t>
            </a:r>
            <a:endParaRPr lang="en-GB" sz="1600">
              <a:solidFill>
                <a:srgbClr val="1C726F"/>
              </a:solidFill>
              <a:cs typeface="Leelawadee"/>
            </a:endParaRPr>
          </a:p>
          <a:p>
            <a:pPr marL="285750" indent="-285750">
              <a:spcBef>
                <a:spcPts val="600"/>
              </a:spcBef>
              <a:spcAft>
                <a:spcPts val="600"/>
              </a:spcAft>
              <a:buClr>
                <a:srgbClr val="F7B44B"/>
              </a:buClr>
              <a:buFont typeface="Leelawadee" panose="020B0502040204020203" pitchFamily="34" charset="-34"/>
              <a:buChar char="&gt;"/>
            </a:pPr>
            <a:r>
              <a:rPr lang="en-GB" sz="1600">
                <a:solidFill>
                  <a:srgbClr val="1C726F"/>
                </a:solidFill>
              </a:rPr>
              <a:t>European Commission’s </a:t>
            </a:r>
            <a:r>
              <a:rPr lang="en-GB" sz="1600" b="1">
                <a:solidFill>
                  <a:srgbClr val="1C726F"/>
                </a:solidFill>
              </a:rPr>
              <a:t>formal proposal </a:t>
            </a:r>
            <a:r>
              <a:rPr lang="en-GB" sz="1600">
                <a:solidFill>
                  <a:srgbClr val="1C726F"/>
                </a:solidFill>
              </a:rPr>
              <a:t>on the EU’s long-term budget was presented in July 2025</a:t>
            </a:r>
            <a:endParaRPr lang="en-GB" sz="1600">
              <a:solidFill>
                <a:srgbClr val="1C726F"/>
              </a:solidFill>
              <a:cs typeface="Leelawadee"/>
            </a:endParaRPr>
          </a:p>
        </p:txBody>
      </p:sp>
      <p:pic>
        <p:nvPicPr>
          <p:cNvPr id="2050" name="Picture 2" descr="You can now take part in shaping the EU's next long-term budget | European  Cluster Collaboration Platform">
            <a:extLst>
              <a:ext uri="{FF2B5EF4-FFF2-40B4-BE49-F238E27FC236}">
                <a16:creationId xmlns:a16="http://schemas.microsoft.com/office/drawing/2014/main" id="{71717D78-54A6-D2BE-93DF-3DA3F05D303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081" b="3482"/>
          <a:stretch/>
        </p:blipFill>
        <p:spPr bwMode="auto">
          <a:xfrm>
            <a:off x="6666628" y="2326507"/>
            <a:ext cx="4985219" cy="293268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EBCD8F0-30FD-8ABE-708F-856C52BE091A}"/>
              </a:ext>
            </a:extLst>
          </p:cNvPr>
          <p:cNvGrpSpPr/>
          <p:nvPr/>
        </p:nvGrpSpPr>
        <p:grpSpPr>
          <a:xfrm>
            <a:off x="838201" y="6354838"/>
            <a:ext cx="6425766" cy="331696"/>
            <a:chOff x="838201" y="6354838"/>
            <a:chExt cx="6425766" cy="331696"/>
          </a:xfrm>
        </p:grpSpPr>
        <p:sp>
          <p:nvSpPr>
            <p:cNvPr id="9" name="TextBox 8">
              <a:extLst>
                <a:ext uri="{FF2B5EF4-FFF2-40B4-BE49-F238E27FC236}">
                  <a16:creationId xmlns:a16="http://schemas.microsoft.com/office/drawing/2014/main" id="{2E4E695E-A870-98FF-94F4-ECD0B92054FA}"/>
                </a:ext>
              </a:extLst>
            </p:cNvPr>
            <p:cNvSpPr txBox="1"/>
            <p:nvPr/>
          </p:nvSpPr>
          <p:spPr>
            <a:xfrm>
              <a:off x="1169897" y="6389881"/>
              <a:ext cx="6094070" cy="261610"/>
            </a:xfrm>
            <a:prstGeom prst="rect">
              <a:avLst/>
            </a:prstGeom>
            <a:noFill/>
          </p:spPr>
          <p:txBody>
            <a:bodyPr wrap="square">
              <a:spAutoFit/>
            </a:bodyPr>
            <a:lstStyle/>
            <a:p>
              <a:r>
                <a:rPr lang="en-GB" sz="1100">
                  <a:hlinkClick r:id="rId4"/>
                </a:rPr>
                <a:t>https://ec.europa.eu/transparency/documents-register/detail?ref=COM(2025)46&amp;lang=en</a:t>
              </a:r>
              <a:r>
                <a:rPr lang="en-GB" sz="1100"/>
                <a:t> </a:t>
              </a:r>
            </a:p>
          </p:txBody>
        </p:sp>
        <p:pic>
          <p:nvPicPr>
            <p:cNvPr id="10" name="Graphic 9" descr="World outline">
              <a:extLst>
                <a:ext uri="{FF2B5EF4-FFF2-40B4-BE49-F238E27FC236}">
                  <a16:creationId xmlns:a16="http://schemas.microsoft.com/office/drawing/2014/main" id="{52883C7A-4A6B-531F-FEEF-270C88DB5FE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38201" y="6354838"/>
              <a:ext cx="331696" cy="331696"/>
            </a:xfrm>
            <a:prstGeom prst="rect">
              <a:avLst/>
            </a:prstGeom>
          </p:spPr>
        </p:pic>
      </p:grpSp>
    </p:spTree>
    <p:extLst>
      <p:ext uri="{BB962C8B-B14F-4D97-AF65-F5344CB8AC3E}">
        <p14:creationId xmlns:p14="http://schemas.microsoft.com/office/powerpoint/2010/main" val="4247863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D717B-5E72-D9B1-03FB-BDA989B96C5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A163263-865A-FE07-5662-264608B20D4C}"/>
              </a:ext>
            </a:extLst>
          </p:cNvPr>
          <p:cNvSpPr txBox="1">
            <a:spLocks/>
          </p:cNvSpPr>
          <p:nvPr/>
        </p:nvSpPr>
        <p:spPr>
          <a:xfrm>
            <a:off x="838201" y="136525"/>
            <a:ext cx="9135139" cy="12012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lumMod val="50000"/>
                  </a:schemeClr>
                </a:solidFill>
                <a:latin typeface="Leelawadee" panose="020B0502040204020203" pitchFamily="34" charset="-34"/>
                <a:ea typeface="+mj-ea"/>
                <a:cs typeface="Leelawadee" panose="020B0502040204020203" pitchFamily="34" charset="-34"/>
              </a:defRPr>
            </a:lvl1pPr>
          </a:lstStyle>
          <a:p>
            <a:pPr>
              <a:lnSpc>
                <a:spcPct val="150000"/>
              </a:lnSpc>
              <a:spcBef>
                <a:spcPts val="600"/>
              </a:spcBef>
              <a:tabLst>
                <a:tab pos="1878013" algn="l"/>
              </a:tabLst>
            </a:pPr>
            <a:r>
              <a:rPr lang="en-GB" sz="2700">
                <a:solidFill>
                  <a:srgbClr val="1C726F"/>
                </a:solidFill>
              </a:rPr>
              <a:t>Vision for agriculture and food (Feb 2025) </a:t>
            </a:r>
          </a:p>
          <a:p>
            <a:pPr>
              <a:lnSpc>
                <a:spcPct val="100000"/>
              </a:lnSpc>
              <a:spcBef>
                <a:spcPts val="600"/>
              </a:spcBef>
              <a:tabLst>
                <a:tab pos="1878013" algn="l"/>
              </a:tabLst>
            </a:pPr>
            <a:r>
              <a:rPr lang="en-GB" sz="2000">
                <a:solidFill>
                  <a:srgbClr val="F7B44B"/>
                </a:solidFill>
              </a:rPr>
              <a:t>Working in synergies with the rural vision 2040</a:t>
            </a:r>
          </a:p>
        </p:txBody>
      </p:sp>
      <p:grpSp>
        <p:nvGrpSpPr>
          <p:cNvPr id="4" name="Group 3">
            <a:extLst>
              <a:ext uri="{FF2B5EF4-FFF2-40B4-BE49-F238E27FC236}">
                <a16:creationId xmlns:a16="http://schemas.microsoft.com/office/drawing/2014/main" id="{009659AA-7B61-643A-F137-06DFA3FCDB4F}"/>
              </a:ext>
            </a:extLst>
          </p:cNvPr>
          <p:cNvGrpSpPr/>
          <p:nvPr/>
        </p:nvGrpSpPr>
        <p:grpSpPr>
          <a:xfrm>
            <a:off x="1007296" y="1789927"/>
            <a:ext cx="3630059" cy="340565"/>
            <a:chOff x="1007296" y="1789927"/>
            <a:chExt cx="3630059" cy="340565"/>
          </a:xfrm>
        </p:grpSpPr>
        <p:cxnSp>
          <p:nvCxnSpPr>
            <p:cNvPr id="21" name="Straight Connector 20">
              <a:extLst>
                <a:ext uri="{FF2B5EF4-FFF2-40B4-BE49-F238E27FC236}">
                  <a16:creationId xmlns:a16="http://schemas.microsoft.com/office/drawing/2014/main" id="{DE662622-C5A0-C4B5-205D-B53EFBD5766C}"/>
                </a:ext>
              </a:extLst>
            </p:cNvPr>
            <p:cNvCxnSpPr>
              <a:cxnSpLocks/>
            </p:cNvCxnSpPr>
            <p:nvPr/>
          </p:nvCxnSpPr>
          <p:spPr>
            <a:xfrm>
              <a:off x="1007341" y="2130492"/>
              <a:ext cx="1951759"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22" name="TextBox 13">
              <a:extLst>
                <a:ext uri="{FF2B5EF4-FFF2-40B4-BE49-F238E27FC236}">
                  <a16:creationId xmlns:a16="http://schemas.microsoft.com/office/drawing/2014/main" id="{86FEB8A6-2F05-D849-7E2F-149346622671}"/>
                </a:ext>
              </a:extLst>
            </p:cNvPr>
            <p:cNvSpPr txBox="1"/>
            <p:nvPr/>
          </p:nvSpPr>
          <p:spPr>
            <a:xfrm>
              <a:off x="1007296" y="1789927"/>
              <a:ext cx="3630059" cy="276999"/>
            </a:xfrm>
            <a:prstGeom prst="rect">
              <a:avLst/>
            </a:prstGeom>
          </p:spPr>
          <p:txBody>
            <a:bodyPr wrap="square" lIns="0" tIns="0" rIns="0" bIns="0" rtlCol="0" anchor="t">
              <a:spAutoFit/>
            </a:bodyPr>
            <a:lstStyle/>
            <a:p>
              <a:pPr>
                <a:spcBef>
                  <a:spcPct val="0"/>
                </a:spcBef>
              </a:pPr>
              <a:r>
                <a:rPr lang="en-US" b="1">
                  <a:solidFill>
                    <a:srgbClr val="1C726F"/>
                  </a:solidFill>
                  <a:latin typeface="+mj-lt"/>
                  <a:ea typeface="Barlow Medium"/>
                  <a:cs typeface="Barlow Medium"/>
                  <a:sym typeface="Barlow Medium"/>
                </a:rPr>
                <a:t>Four priority areas</a:t>
              </a:r>
            </a:p>
          </p:txBody>
        </p:sp>
      </p:grpSp>
      <p:sp>
        <p:nvSpPr>
          <p:cNvPr id="25" name="TextBox 12">
            <a:extLst>
              <a:ext uri="{FF2B5EF4-FFF2-40B4-BE49-F238E27FC236}">
                <a16:creationId xmlns:a16="http://schemas.microsoft.com/office/drawing/2014/main" id="{8AB460AE-408F-518C-620B-68EFDF1EBE0A}"/>
              </a:ext>
            </a:extLst>
          </p:cNvPr>
          <p:cNvSpPr txBox="1">
            <a:spLocks/>
          </p:cNvSpPr>
          <p:nvPr/>
        </p:nvSpPr>
        <p:spPr>
          <a:xfrm>
            <a:off x="838200" y="2411584"/>
            <a:ext cx="5516880" cy="3164777"/>
          </a:xfrm>
          <a:prstGeom prst="rect">
            <a:avLst/>
          </a:prstGeom>
        </p:spPr>
        <p:txBody>
          <a:bodyPr wrap="square" lIns="0" tIns="0" rIns="0" bIns="0" rtlCol="0" anchor="t">
            <a:spAutoFit/>
          </a:bodyPr>
          <a:lstStyle/>
          <a:p>
            <a:pPr marL="447675" indent="-285750">
              <a:lnSpc>
                <a:spcPct val="114000"/>
              </a:lnSpc>
              <a:spcBef>
                <a:spcPts val="300"/>
              </a:spcBef>
              <a:spcAft>
                <a:spcPts val="600"/>
              </a:spcAft>
              <a:buClr>
                <a:srgbClr val="F7B44B"/>
              </a:buClr>
              <a:buFont typeface="Leelawadee" panose="020B0502040204020203" pitchFamily="34" charset="-34"/>
              <a:buChar char="&gt;"/>
            </a:pPr>
            <a:r>
              <a:rPr lang="en-GB">
                <a:solidFill>
                  <a:srgbClr val="1C726F"/>
                </a:solidFill>
                <a:latin typeface="+mj-lt"/>
                <a:sym typeface="Barlow Semi-Bold"/>
              </a:rPr>
              <a:t>An attractive agri-food sector that ensures a fair standard of living</a:t>
            </a:r>
          </a:p>
          <a:p>
            <a:pPr marL="447675" indent="-285750">
              <a:lnSpc>
                <a:spcPct val="114000"/>
              </a:lnSpc>
              <a:spcBef>
                <a:spcPts val="300"/>
              </a:spcBef>
              <a:spcAft>
                <a:spcPts val="600"/>
              </a:spcAft>
              <a:buClr>
                <a:srgbClr val="F7B44B"/>
              </a:buClr>
              <a:buFont typeface="Leelawadee" panose="020B0502040204020203" pitchFamily="34" charset="-34"/>
              <a:buChar char="&gt;"/>
            </a:pPr>
            <a:r>
              <a:rPr lang="en-GB">
                <a:solidFill>
                  <a:srgbClr val="1C726F"/>
                </a:solidFill>
                <a:latin typeface="+mj-lt"/>
                <a:sym typeface="Barlow Semi-Bold"/>
              </a:rPr>
              <a:t>A competitive and resilient sector in the face of global challenges</a:t>
            </a:r>
          </a:p>
          <a:p>
            <a:pPr marL="447675" indent="-285750">
              <a:lnSpc>
                <a:spcPct val="114000"/>
              </a:lnSpc>
              <a:spcBef>
                <a:spcPts val="300"/>
              </a:spcBef>
              <a:spcAft>
                <a:spcPts val="600"/>
              </a:spcAft>
              <a:buClr>
                <a:srgbClr val="F7B44B"/>
              </a:buClr>
              <a:buFont typeface="Leelawadee" panose="020B0502040204020203" pitchFamily="34" charset="-34"/>
              <a:buChar char="&gt;"/>
            </a:pPr>
            <a:r>
              <a:rPr lang="en-GB">
                <a:solidFill>
                  <a:srgbClr val="1C726F"/>
                </a:solidFill>
                <a:latin typeface="+mj-lt"/>
                <a:sym typeface="Barlow Semi-Bold"/>
              </a:rPr>
              <a:t>A future-proof sector that works hand-in-hand with nature</a:t>
            </a:r>
          </a:p>
          <a:p>
            <a:pPr marL="447675" indent="-285750">
              <a:lnSpc>
                <a:spcPct val="114000"/>
              </a:lnSpc>
              <a:spcBef>
                <a:spcPts val="300"/>
              </a:spcBef>
              <a:spcAft>
                <a:spcPts val="600"/>
              </a:spcAft>
              <a:buClr>
                <a:srgbClr val="F7B44B"/>
              </a:buClr>
              <a:buFont typeface="Leelawadee" panose="020B0502040204020203" pitchFamily="34" charset="-34"/>
              <a:buChar char="&gt;"/>
            </a:pPr>
            <a:r>
              <a:rPr lang="en-GB">
                <a:solidFill>
                  <a:srgbClr val="1C726F"/>
                </a:solidFill>
                <a:latin typeface="+mj-lt"/>
                <a:sym typeface="Barlow Semi-Bold"/>
              </a:rPr>
              <a:t>Valuing food and </a:t>
            </a:r>
            <a:r>
              <a:rPr lang="en-GB" b="1">
                <a:solidFill>
                  <a:srgbClr val="1C726F"/>
                </a:solidFill>
                <a:latin typeface="+mj-lt"/>
                <a:sym typeface="Barlow Semi-Bold"/>
              </a:rPr>
              <a:t>fostering fair living and working condition in vibrant and well-connected rural and coastal areas</a:t>
            </a:r>
            <a:endParaRPr lang="en-US" b="1">
              <a:solidFill>
                <a:schemeClr val="accent6"/>
              </a:solidFill>
              <a:latin typeface="+mj-lt"/>
              <a:ea typeface="Barlow Semi-Bold"/>
              <a:cs typeface="Barlow Semi-Bold"/>
              <a:sym typeface="Barlow Semi-Bold"/>
            </a:endParaRPr>
          </a:p>
        </p:txBody>
      </p:sp>
      <p:grpSp>
        <p:nvGrpSpPr>
          <p:cNvPr id="46" name="Group 45">
            <a:extLst>
              <a:ext uri="{FF2B5EF4-FFF2-40B4-BE49-F238E27FC236}">
                <a16:creationId xmlns:a16="http://schemas.microsoft.com/office/drawing/2014/main" id="{911C5B1F-C30C-BFE6-AC01-8BA809033D04}"/>
              </a:ext>
            </a:extLst>
          </p:cNvPr>
          <p:cNvGrpSpPr/>
          <p:nvPr/>
        </p:nvGrpSpPr>
        <p:grpSpPr>
          <a:xfrm>
            <a:off x="838201" y="6389779"/>
            <a:ext cx="6892149" cy="331696"/>
            <a:chOff x="838201" y="6389779"/>
            <a:chExt cx="6892149" cy="331696"/>
          </a:xfrm>
        </p:grpSpPr>
        <p:pic>
          <p:nvPicPr>
            <p:cNvPr id="41" name="Graphic 40" descr="World outline">
              <a:extLst>
                <a:ext uri="{FF2B5EF4-FFF2-40B4-BE49-F238E27FC236}">
                  <a16:creationId xmlns:a16="http://schemas.microsoft.com/office/drawing/2014/main" id="{EA7E8272-56A0-0F48-6C3C-B3510415016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8201" y="6389779"/>
              <a:ext cx="331696" cy="331696"/>
            </a:xfrm>
            <a:prstGeom prst="rect">
              <a:avLst/>
            </a:prstGeom>
          </p:spPr>
        </p:pic>
        <p:sp>
          <p:nvSpPr>
            <p:cNvPr id="45" name="TextBox 44">
              <a:extLst>
                <a:ext uri="{FF2B5EF4-FFF2-40B4-BE49-F238E27FC236}">
                  <a16:creationId xmlns:a16="http://schemas.microsoft.com/office/drawing/2014/main" id="{E7F70C54-921E-6203-3E51-0DE98538FD1C}"/>
                </a:ext>
              </a:extLst>
            </p:cNvPr>
            <p:cNvSpPr txBox="1"/>
            <p:nvPr/>
          </p:nvSpPr>
          <p:spPr>
            <a:xfrm>
              <a:off x="1169897" y="6407487"/>
              <a:ext cx="6560453" cy="261610"/>
            </a:xfrm>
            <a:prstGeom prst="rect">
              <a:avLst/>
            </a:prstGeom>
            <a:noFill/>
          </p:spPr>
          <p:txBody>
            <a:bodyPr wrap="square">
              <a:spAutoFit/>
            </a:bodyPr>
            <a:lstStyle/>
            <a:p>
              <a:r>
                <a:rPr lang="en-GB" sz="1100">
                  <a:hlinkClick r:id="rId4"/>
                </a:rPr>
                <a:t>https://agriculture.ec.europa.eu/overview-vision-agriculture-food/vision-agriculture-and-food_en</a:t>
              </a:r>
              <a:r>
                <a:rPr lang="en-GB" sz="1100"/>
                <a:t> </a:t>
              </a:r>
            </a:p>
          </p:txBody>
        </p:sp>
      </p:grpSp>
      <p:pic>
        <p:nvPicPr>
          <p:cNvPr id="10" name="Picture 9" descr="A person in a field of plants&#10;&#10;Description automatically generated">
            <a:extLst>
              <a:ext uri="{FF2B5EF4-FFF2-40B4-BE49-F238E27FC236}">
                <a16:creationId xmlns:a16="http://schemas.microsoft.com/office/drawing/2014/main" id="{2ADCC8D2-CC1F-E51E-6EA5-A35163DB0EB9}"/>
              </a:ext>
            </a:extLst>
          </p:cNvPr>
          <p:cNvPicPr>
            <a:picLocks noChangeAspect="1"/>
          </p:cNvPicPr>
          <p:nvPr/>
        </p:nvPicPr>
        <p:blipFill>
          <a:blip r:embed="rId5" cstate="print">
            <a:extLst>
              <a:ext uri="{28A0092B-C50C-407E-A947-70E740481C1C}">
                <a14:useLocalDpi xmlns:a14="http://schemas.microsoft.com/office/drawing/2010/main" val="0"/>
              </a:ext>
            </a:extLst>
          </a:blip>
          <a:srcRect l="2685" r="5468" b="16457"/>
          <a:stretch/>
        </p:blipFill>
        <p:spPr>
          <a:xfrm>
            <a:off x="6934596" y="3215640"/>
            <a:ext cx="4638610" cy="2360721"/>
          </a:xfrm>
          <a:prstGeom prst="rect">
            <a:avLst/>
          </a:prstGeom>
        </p:spPr>
      </p:pic>
      <p:grpSp>
        <p:nvGrpSpPr>
          <p:cNvPr id="2" name="Group 1">
            <a:extLst>
              <a:ext uri="{FF2B5EF4-FFF2-40B4-BE49-F238E27FC236}">
                <a16:creationId xmlns:a16="http://schemas.microsoft.com/office/drawing/2014/main" id="{E8E90D07-90B7-86C3-9F88-70A62402C6CC}"/>
              </a:ext>
            </a:extLst>
          </p:cNvPr>
          <p:cNvGrpSpPr/>
          <p:nvPr/>
        </p:nvGrpSpPr>
        <p:grpSpPr>
          <a:xfrm>
            <a:off x="7978416" y="1606932"/>
            <a:ext cx="3594790" cy="1498918"/>
            <a:chOff x="2041922" y="4763625"/>
            <a:chExt cx="3594790" cy="1498918"/>
          </a:xfrm>
        </p:grpSpPr>
        <p:sp>
          <p:nvSpPr>
            <p:cNvPr id="8" name="TextBox 7">
              <a:extLst>
                <a:ext uri="{FF2B5EF4-FFF2-40B4-BE49-F238E27FC236}">
                  <a16:creationId xmlns:a16="http://schemas.microsoft.com/office/drawing/2014/main" id="{68E33D7C-BE59-BF15-87BD-4A74C2A6378C}"/>
                </a:ext>
              </a:extLst>
            </p:cNvPr>
            <p:cNvSpPr txBox="1"/>
            <p:nvPr/>
          </p:nvSpPr>
          <p:spPr>
            <a:xfrm>
              <a:off x="2041922" y="5487933"/>
              <a:ext cx="2095872" cy="738664"/>
            </a:xfrm>
            <a:prstGeom prst="rect">
              <a:avLst/>
            </a:prstGeom>
            <a:noFill/>
          </p:spPr>
          <p:txBody>
            <a:bodyPr wrap="square" lIns="91440" tIns="45720" rIns="91440" bIns="45720" rtlCol="0" anchor="t">
              <a:spAutoFit/>
            </a:bodyPr>
            <a:lstStyle/>
            <a:p>
              <a:pPr algn="r"/>
              <a:r>
                <a:rPr lang="en-GB" sz="1400" b="1">
                  <a:solidFill>
                    <a:schemeClr val="accent5"/>
                  </a:solidFill>
                </a:rPr>
                <a:t>Commissioner </a:t>
              </a:r>
            </a:p>
            <a:p>
              <a:pPr algn="r"/>
              <a:r>
                <a:rPr lang="en-GB" sz="1400" b="1">
                  <a:solidFill>
                    <a:schemeClr val="accent5"/>
                  </a:solidFill>
                </a:rPr>
                <a:t> Agriculture &amp; Food </a:t>
              </a:r>
              <a:endParaRPr lang="en-US" sz="1400">
                <a:solidFill>
                  <a:schemeClr val="accent5"/>
                </a:solidFill>
              </a:endParaRPr>
            </a:p>
            <a:p>
              <a:pPr algn="r"/>
              <a:r>
                <a:rPr lang="en-GB" sz="1400" b="1">
                  <a:solidFill>
                    <a:schemeClr val="accent6"/>
                  </a:solidFill>
                </a:rPr>
                <a:t>Christophe Hansen</a:t>
              </a:r>
            </a:p>
          </p:txBody>
        </p:sp>
        <p:pic>
          <p:nvPicPr>
            <p:cNvPr id="9" name="Picture 6">
              <a:extLst>
                <a:ext uri="{FF2B5EF4-FFF2-40B4-BE49-F238E27FC236}">
                  <a16:creationId xmlns:a16="http://schemas.microsoft.com/office/drawing/2014/main" id="{1079089D-6754-65E5-45C0-DE643E7412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397" b="397"/>
            <a:stretch/>
          </p:blipFill>
          <p:spPr bwMode="auto">
            <a:xfrm>
              <a:off x="4137794" y="4763625"/>
              <a:ext cx="1498918" cy="149891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4818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AC1B5F2-13E0-E6A1-7C12-BEED6F91D6BE}"/>
              </a:ext>
            </a:extLst>
          </p:cNvPr>
          <p:cNvSpPr>
            <a:spLocks noGrp="1"/>
          </p:cNvSpPr>
          <p:nvPr>
            <p:ph idx="1"/>
          </p:nvPr>
        </p:nvSpPr>
        <p:spPr>
          <a:xfrm>
            <a:off x="838200" y="2181826"/>
            <a:ext cx="6248399" cy="3489768"/>
          </a:xfrm>
        </p:spPr>
        <p:txBody>
          <a:bodyPr vert="horz" lIns="91440" tIns="45720" rIns="91440" bIns="45720" rtlCol="0" anchor="t">
            <a:noAutofit/>
          </a:bodyPr>
          <a:lstStyle/>
          <a:p>
            <a:pPr>
              <a:spcBef>
                <a:spcPts val="300"/>
              </a:spcBef>
              <a:buClr>
                <a:srgbClr val="F7B44B"/>
              </a:buClr>
              <a:buFont typeface="Leelawadee" panose="020B0502040204020203" pitchFamily="34" charset="-34"/>
              <a:buChar char="&gt;"/>
            </a:pPr>
            <a:r>
              <a:rPr lang="en-US" sz="1800">
                <a:solidFill>
                  <a:srgbClr val="1C726F"/>
                </a:solidFill>
                <a:latin typeface="Leelawadee"/>
                <a:cs typeface="Leelawadee"/>
              </a:rPr>
              <a:t>Enhance</a:t>
            </a:r>
            <a:r>
              <a:rPr lang="en-US" sz="1800" b="1">
                <a:solidFill>
                  <a:srgbClr val="1C726F"/>
                </a:solidFill>
                <a:latin typeface="Leelawadee"/>
                <a:cs typeface="Leelawadee"/>
              </a:rPr>
              <a:t> synergies and complementarities</a:t>
            </a:r>
            <a:endParaRPr lang="en-US" sz="1800">
              <a:solidFill>
                <a:srgbClr val="1C726F"/>
              </a:solidFill>
              <a:latin typeface="Leelawadee"/>
              <a:cs typeface="Leelawadee"/>
            </a:endParaRPr>
          </a:p>
          <a:p>
            <a:pPr>
              <a:spcBef>
                <a:spcPts val="300"/>
              </a:spcBef>
              <a:buClr>
                <a:srgbClr val="F7B44B"/>
              </a:buClr>
              <a:buFont typeface="Leelawadee" panose="020B0502040204020203" pitchFamily="34" charset="-34"/>
              <a:buChar char="&gt;"/>
            </a:pPr>
            <a:r>
              <a:rPr lang="en-US" sz="1800" b="1">
                <a:solidFill>
                  <a:srgbClr val="1C726F"/>
                </a:solidFill>
                <a:latin typeface="Leelawadee"/>
                <a:cs typeface="Leelawadee"/>
              </a:rPr>
              <a:t>EU Rural Action Plan update in 2026</a:t>
            </a:r>
            <a:endParaRPr lang="en-US" sz="1800" b="1">
              <a:solidFill>
                <a:srgbClr val="1C726F"/>
              </a:solidFill>
            </a:endParaRPr>
          </a:p>
          <a:p>
            <a:pPr>
              <a:spcBef>
                <a:spcPts val="300"/>
              </a:spcBef>
              <a:buClr>
                <a:srgbClr val="F7B44B"/>
              </a:buClr>
              <a:buFont typeface="Leelawadee" panose="020B0502040204020203" pitchFamily="34" charset="-34"/>
              <a:buChar char="&gt;"/>
            </a:pPr>
            <a:r>
              <a:rPr lang="en-US" sz="1800">
                <a:solidFill>
                  <a:srgbClr val="1C726F"/>
                </a:solidFill>
                <a:latin typeface="Leelawadee"/>
                <a:cs typeface="Leelawadee"/>
              </a:rPr>
              <a:t>Strengthen the </a:t>
            </a:r>
            <a:r>
              <a:rPr lang="en-US" sz="1800" b="1">
                <a:solidFill>
                  <a:srgbClr val="1C726F"/>
                </a:solidFill>
                <a:latin typeface="Leelawadee"/>
                <a:cs typeface="Leelawadee"/>
              </a:rPr>
              <a:t>Rural Pact </a:t>
            </a:r>
          </a:p>
          <a:p>
            <a:pPr>
              <a:spcBef>
                <a:spcPts val="300"/>
              </a:spcBef>
              <a:buClr>
                <a:srgbClr val="F7B44B"/>
              </a:buClr>
              <a:buFont typeface="Leelawadee" panose="020B0502040204020203" pitchFamily="34" charset="-34"/>
              <a:buChar char="&gt;"/>
            </a:pPr>
            <a:r>
              <a:rPr lang="en-US" sz="1800">
                <a:solidFill>
                  <a:srgbClr val="1C726F"/>
                </a:solidFill>
                <a:latin typeface="Leelawadee"/>
                <a:cs typeface="Leelawadee"/>
              </a:rPr>
              <a:t>Further </a:t>
            </a:r>
            <a:r>
              <a:rPr lang="en-US" sz="1800" err="1">
                <a:solidFill>
                  <a:srgbClr val="1C726F"/>
                </a:solidFill>
                <a:latin typeface="Leelawadee"/>
                <a:cs typeface="Leelawadee"/>
              </a:rPr>
              <a:t>operationalise</a:t>
            </a:r>
            <a:r>
              <a:rPr lang="en-US" sz="1800">
                <a:solidFill>
                  <a:srgbClr val="1C726F"/>
                </a:solidFill>
                <a:latin typeface="Leelawadee"/>
                <a:cs typeface="Leelawadee"/>
              </a:rPr>
              <a:t> the </a:t>
            </a:r>
            <a:r>
              <a:rPr lang="en-US" sz="1800" b="1">
                <a:solidFill>
                  <a:srgbClr val="1C726F"/>
                </a:solidFill>
                <a:latin typeface="Leelawadee"/>
                <a:cs typeface="Leelawadee"/>
              </a:rPr>
              <a:t>rural proofing </a:t>
            </a:r>
            <a:r>
              <a:rPr lang="en-US" sz="1800">
                <a:solidFill>
                  <a:srgbClr val="1C726F"/>
                </a:solidFill>
                <a:latin typeface="Leelawadee"/>
                <a:cs typeface="Leelawadee"/>
              </a:rPr>
              <a:t>principle</a:t>
            </a:r>
          </a:p>
          <a:p>
            <a:pPr>
              <a:spcBef>
                <a:spcPts val="300"/>
              </a:spcBef>
              <a:buClr>
                <a:srgbClr val="F7B44B"/>
              </a:buClr>
              <a:buFont typeface="Leelawadee" panose="020B0502040204020203" pitchFamily="34" charset="-34"/>
              <a:buChar char="&gt;"/>
            </a:pPr>
            <a:r>
              <a:rPr lang="en-US" sz="1800">
                <a:solidFill>
                  <a:srgbClr val="1C726F"/>
                </a:solidFill>
                <a:latin typeface="Leelawadee"/>
                <a:cs typeface="Leelawadee"/>
              </a:rPr>
              <a:t>Strengthen </a:t>
            </a:r>
            <a:r>
              <a:rPr lang="en-US" sz="1800" b="1">
                <a:solidFill>
                  <a:srgbClr val="1C726F"/>
                </a:solidFill>
                <a:latin typeface="Leelawadee"/>
                <a:cs typeface="Leelawadee"/>
              </a:rPr>
              <a:t>participatory, local development tools</a:t>
            </a:r>
            <a:r>
              <a:rPr lang="en-US" sz="1800">
                <a:solidFill>
                  <a:srgbClr val="1C726F"/>
                </a:solidFill>
                <a:latin typeface="Leelawadee"/>
                <a:cs typeface="Leelawadee"/>
              </a:rPr>
              <a:t>, such as </a:t>
            </a:r>
            <a:r>
              <a:rPr lang="en-US" sz="1800" b="1">
                <a:solidFill>
                  <a:srgbClr val="1C726F"/>
                </a:solidFill>
                <a:latin typeface="Leelawadee"/>
                <a:cs typeface="Leelawadee"/>
              </a:rPr>
              <a:t>LEADER/CLLD </a:t>
            </a:r>
            <a:r>
              <a:rPr lang="en-US" sz="1800">
                <a:solidFill>
                  <a:srgbClr val="1C726F"/>
                </a:solidFill>
                <a:latin typeface="Leelawadee"/>
                <a:cs typeface="Leelawadee"/>
              </a:rPr>
              <a:t>and</a:t>
            </a:r>
            <a:r>
              <a:rPr lang="en-US" sz="1800" b="1">
                <a:solidFill>
                  <a:srgbClr val="1C726F"/>
                </a:solidFill>
                <a:latin typeface="Leelawadee"/>
                <a:cs typeface="Leelawadee"/>
              </a:rPr>
              <a:t> Smart Villages</a:t>
            </a:r>
          </a:p>
          <a:p>
            <a:pPr>
              <a:spcBef>
                <a:spcPts val="300"/>
              </a:spcBef>
              <a:buClr>
                <a:srgbClr val="F7B44B"/>
              </a:buClr>
              <a:buFont typeface="Leelawadee" panose="020B0502040204020203" pitchFamily="34" charset="-34"/>
              <a:buChar char="&gt;"/>
            </a:pPr>
            <a:r>
              <a:rPr lang="en-US" sz="1800">
                <a:solidFill>
                  <a:srgbClr val="1C726F"/>
                </a:solidFill>
                <a:latin typeface="Leelawadee"/>
                <a:cs typeface="Leelawadee"/>
              </a:rPr>
              <a:t>Further develop the concept of </a:t>
            </a:r>
            <a:r>
              <a:rPr lang="en-US" sz="1800" b="1">
                <a:solidFill>
                  <a:srgbClr val="1C726F"/>
                </a:solidFill>
                <a:latin typeface="Leelawadee"/>
                <a:cs typeface="Leelawadee"/>
              </a:rPr>
              <a:t>functional rural areas</a:t>
            </a:r>
          </a:p>
          <a:p>
            <a:pPr>
              <a:spcBef>
                <a:spcPts val="300"/>
              </a:spcBef>
              <a:buClr>
                <a:srgbClr val="F7B44B"/>
              </a:buClr>
              <a:buFont typeface="Leelawadee" panose="020B0502040204020203" pitchFamily="34" charset="-34"/>
              <a:buChar char="&gt;"/>
            </a:pPr>
            <a:r>
              <a:rPr lang="en-US" sz="1800">
                <a:solidFill>
                  <a:srgbClr val="1C726F"/>
                </a:solidFill>
                <a:latin typeface="Leelawadee"/>
                <a:cs typeface="Leelawadee"/>
              </a:rPr>
              <a:t>Address the targeted spread of </a:t>
            </a:r>
            <a:r>
              <a:rPr lang="en-US" sz="1800" b="1">
                <a:solidFill>
                  <a:srgbClr val="1C726F"/>
                </a:solidFill>
                <a:latin typeface="Leelawadee"/>
                <a:cs typeface="Leelawadee"/>
              </a:rPr>
              <a:t>disinformation in rural areas</a:t>
            </a:r>
          </a:p>
        </p:txBody>
      </p:sp>
      <p:grpSp>
        <p:nvGrpSpPr>
          <p:cNvPr id="6" name="Group 5">
            <a:extLst>
              <a:ext uri="{FF2B5EF4-FFF2-40B4-BE49-F238E27FC236}">
                <a16:creationId xmlns:a16="http://schemas.microsoft.com/office/drawing/2014/main" id="{FDB628D3-1F03-A905-5A7D-4642D5D2032E}"/>
              </a:ext>
            </a:extLst>
          </p:cNvPr>
          <p:cNvGrpSpPr/>
          <p:nvPr/>
        </p:nvGrpSpPr>
        <p:grpSpPr>
          <a:xfrm>
            <a:off x="978267" y="1623051"/>
            <a:ext cx="3630059" cy="396249"/>
            <a:chOff x="978267" y="1623051"/>
            <a:chExt cx="3630059" cy="396249"/>
          </a:xfrm>
        </p:grpSpPr>
        <p:cxnSp>
          <p:nvCxnSpPr>
            <p:cNvPr id="3" name="Straight Connector 2">
              <a:extLst>
                <a:ext uri="{FF2B5EF4-FFF2-40B4-BE49-F238E27FC236}">
                  <a16:creationId xmlns:a16="http://schemas.microsoft.com/office/drawing/2014/main" id="{79E055B6-A801-9CE6-D1D7-F84C5E4BC36B}"/>
                </a:ext>
              </a:extLst>
            </p:cNvPr>
            <p:cNvCxnSpPr>
              <a:cxnSpLocks/>
            </p:cNvCxnSpPr>
            <p:nvPr/>
          </p:nvCxnSpPr>
          <p:spPr>
            <a:xfrm>
              <a:off x="978312" y="2019300"/>
              <a:ext cx="2222088"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4" name="TextBox 13">
              <a:extLst>
                <a:ext uri="{FF2B5EF4-FFF2-40B4-BE49-F238E27FC236}">
                  <a16:creationId xmlns:a16="http://schemas.microsoft.com/office/drawing/2014/main" id="{58A89863-B03C-2A36-FEAF-6039084F23D7}"/>
                </a:ext>
              </a:extLst>
            </p:cNvPr>
            <p:cNvSpPr txBox="1"/>
            <p:nvPr/>
          </p:nvSpPr>
          <p:spPr>
            <a:xfrm>
              <a:off x="978267" y="1623051"/>
              <a:ext cx="3630059" cy="322290"/>
            </a:xfrm>
            <a:prstGeom prst="rect">
              <a:avLst/>
            </a:prstGeom>
          </p:spPr>
          <p:txBody>
            <a:bodyPr wrap="square" lIns="0" tIns="0" rIns="0" bIns="0" rtlCol="0" anchor="t">
              <a:spAutoFit/>
            </a:bodyPr>
            <a:lstStyle/>
            <a:p>
              <a:pPr>
                <a:spcBef>
                  <a:spcPct val="0"/>
                </a:spcBef>
              </a:pPr>
              <a:r>
                <a:rPr lang="en-US" b="1">
                  <a:solidFill>
                    <a:srgbClr val="1C726F"/>
                  </a:solidFill>
                  <a:latin typeface="+mj-lt"/>
                  <a:ea typeface="Barlow Medium"/>
                  <a:cs typeface="Barlow Medium"/>
                  <a:sym typeface="Barlow Medium"/>
                </a:rPr>
                <a:t>Specific rural actions</a:t>
              </a:r>
            </a:p>
          </p:txBody>
        </p:sp>
      </p:grpSp>
      <p:sp>
        <p:nvSpPr>
          <p:cNvPr id="10" name="Title 1">
            <a:extLst>
              <a:ext uri="{FF2B5EF4-FFF2-40B4-BE49-F238E27FC236}">
                <a16:creationId xmlns:a16="http://schemas.microsoft.com/office/drawing/2014/main" id="{899085B3-F82F-B8F9-C246-F387B78D3809}"/>
              </a:ext>
            </a:extLst>
          </p:cNvPr>
          <p:cNvSpPr txBox="1">
            <a:spLocks/>
          </p:cNvSpPr>
          <p:nvPr/>
        </p:nvSpPr>
        <p:spPr>
          <a:xfrm>
            <a:off x="838201" y="136525"/>
            <a:ext cx="9135139" cy="12012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lumMod val="50000"/>
                  </a:schemeClr>
                </a:solidFill>
                <a:latin typeface="Leelawadee" panose="020B0502040204020203" pitchFamily="34" charset="-34"/>
                <a:ea typeface="+mj-ea"/>
                <a:cs typeface="Leelawadee" panose="020B0502040204020203" pitchFamily="34" charset="-34"/>
              </a:defRPr>
            </a:lvl1pPr>
          </a:lstStyle>
          <a:p>
            <a:pPr>
              <a:lnSpc>
                <a:spcPct val="150000"/>
              </a:lnSpc>
              <a:spcBef>
                <a:spcPts val="600"/>
              </a:spcBef>
              <a:tabLst>
                <a:tab pos="1878013" algn="l"/>
              </a:tabLst>
            </a:pPr>
            <a:r>
              <a:rPr lang="en-GB" sz="2700">
                <a:solidFill>
                  <a:srgbClr val="1C726F"/>
                </a:solidFill>
              </a:rPr>
              <a:t>Vision for agriculture and food (Feb 2025) </a:t>
            </a:r>
          </a:p>
          <a:p>
            <a:pPr>
              <a:lnSpc>
                <a:spcPct val="100000"/>
              </a:lnSpc>
              <a:spcBef>
                <a:spcPts val="600"/>
              </a:spcBef>
              <a:tabLst>
                <a:tab pos="1878013" algn="l"/>
              </a:tabLst>
            </a:pPr>
            <a:r>
              <a:rPr lang="en-GB" sz="2000">
                <a:solidFill>
                  <a:srgbClr val="F7B44B"/>
                </a:solidFill>
              </a:rPr>
              <a:t>Working in synergy with the rural vision 2040</a:t>
            </a:r>
          </a:p>
        </p:txBody>
      </p:sp>
      <p:pic>
        <p:nvPicPr>
          <p:cNvPr id="1026" name="Picture 2" descr="Vision for Agriculture Food - European Commission">
            <a:extLst>
              <a:ext uri="{FF2B5EF4-FFF2-40B4-BE49-F238E27FC236}">
                <a16:creationId xmlns:a16="http://schemas.microsoft.com/office/drawing/2014/main" id="{0CA2AA36-29C8-1B16-99FD-6BCF5221EF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41"/>
          <a:stretch/>
        </p:blipFill>
        <p:spPr bwMode="auto">
          <a:xfrm>
            <a:off x="7186800" y="3154680"/>
            <a:ext cx="4166999" cy="251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019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9BA7C-1484-2BD8-8B4B-B93E50E370D1}"/>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B923225-C271-D5ED-E09C-D73410512DC5}"/>
              </a:ext>
            </a:extLst>
          </p:cNvPr>
          <p:cNvSpPr>
            <a:spLocks noGrp="1"/>
          </p:cNvSpPr>
          <p:nvPr>
            <p:ph idx="1"/>
          </p:nvPr>
        </p:nvSpPr>
        <p:spPr>
          <a:xfrm>
            <a:off x="838200" y="1819564"/>
            <a:ext cx="6248399" cy="4111336"/>
          </a:xfrm>
        </p:spPr>
        <p:txBody>
          <a:bodyPr vert="horz" lIns="91440" tIns="45720" rIns="91440" bIns="45720" rtlCol="0" anchor="t">
            <a:noAutofit/>
          </a:bodyPr>
          <a:lstStyle/>
          <a:p>
            <a:pPr marL="0" indent="0">
              <a:spcBef>
                <a:spcPts val="300"/>
              </a:spcBef>
              <a:buClr>
                <a:srgbClr val="F7B44B"/>
              </a:buClr>
              <a:buNone/>
            </a:pPr>
            <a:endParaRPr lang="en-US" sz="1800" b="1">
              <a:solidFill>
                <a:srgbClr val="1C726F"/>
              </a:solidFill>
            </a:endParaRPr>
          </a:p>
          <a:p>
            <a:pPr>
              <a:spcBef>
                <a:spcPts val="300"/>
              </a:spcBef>
              <a:buClr>
                <a:srgbClr val="F7B44B"/>
              </a:buClr>
              <a:buFont typeface="Leelawadee" panose="020B0502040204020203" pitchFamily="34" charset="-34"/>
              <a:buChar char="&gt;"/>
            </a:pPr>
            <a:r>
              <a:rPr lang="en-US" sz="1800" b="1">
                <a:solidFill>
                  <a:srgbClr val="1C726F"/>
                </a:solidFill>
                <a:latin typeface="Leelawadee"/>
                <a:cs typeface="Leelawadee"/>
              </a:rPr>
              <a:t>Enhance rural living conditions</a:t>
            </a:r>
            <a:r>
              <a:rPr lang="en-US" sz="1800">
                <a:solidFill>
                  <a:srgbClr val="1C726F"/>
                </a:solidFill>
                <a:latin typeface="Leelawadee"/>
                <a:cs typeface="Leelawadee"/>
              </a:rPr>
              <a:t>, including broadband, transport, healthcare, and childcare</a:t>
            </a:r>
            <a:endParaRPr lang="en-US" sz="1800">
              <a:solidFill>
                <a:srgbClr val="1C726F"/>
              </a:solidFill>
            </a:endParaRPr>
          </a:p>
          <a:p>
            <a:pPr>
              <a:spcBef>
                <a:spcPts val="300"/>
              </a:spcBef>
              <a:buClr>
                <a:srgbClr val="F7B44B"/>
              </a:buClr>
              <a:buFont typeface="Leelawadee" panose="020B0502040204020203" pitchFamily="34" charset="-34"/>
              <a:buChar char="&gt;"/>
            </a:pPr>
            <a:r>
              <a:rPr lang="en-US" sz="1800">
                <a:solidFill>
                  <a:srgbClr val="1C726F"/>
                </a:solidFill>
                <a:latin typeface="Leelawadee"/>
                <a:cs typeface="Leelawadee"/>
              </a:rPr>
              <a:t>Promote </a:t>
            </a:r>
            <a:r>
              <a:rPr lang="en-US" sz="1800" b="1">
                <a:solidFill>
                  <a:srgbClr val="1C726F"/>
                </a:solidFill>
                <a:latin typeface="Leelawadee"/>
                <a:cs typeface="Leelawadee"/>
              </a:rPr>
              <a:t>rural economic diversification</a:t>
            </a:r>
            <a:r>
              <a:rPr lang="en-US" sz="1800">
                <a:solidFill>
                  <a:srgbClr val="1C726F"/>
                </a:solidFill>
                <a:latin typeface="Leelawadee"/>
                <a:cs typeface="Leelawadee"/>
              </a:rPr>
              <a:t> through </a:t>
            </a:r>
            <a:r>
              <a:rPr lang="en-US" sz="1800" err="1">
                <a:solidFill>
                  <a:srgbClr val="1C726F"/>
                </a:solidFill>
                <a:latin typeface="Leelawadee"/>
                <a:cs typeface="Leelawadee"/>
              </a:rPr>
              <a:t>agri</a:t>
            </a:r>
            <a:r>
              <a:rPr lang="en-US" sz="1800">
                <a:solidFill>
                  <a:srgbClr val="1C726F"/>
                </a:solidFill>
                <a:latin typeface="Leelawadee"/>
                <a:cs typeface="Leelawadee"/>
              </a:rPr>
              <a:t>-tourism, bioeconomy, and non-farm entrepreneurship</a:t>
            </a:r>
            <a:endParaRPr lang="en-US" sz="1800">
              <a:solidFill>
                <a:srgbClr val="1C726F"/>
              </a:solidFill>
            </a:endParaRPr>
          </a:p>
          <a:p>
            <a:pPr>
              <a:lnSpc>
                <a:spcPct val="113999"/>
              </a:lnSpc>
              <a:spcBef>
                <a:spcPts val="300"/>
              </a:spcBef>
              <a:buClr>
                <a:srgbClr val="F7B44B"/>
              </a:buClr>
              <a:buFont typeface="Leelawadee" panose="020B0502040204020203" pitchFamily="34" charset="-34"/>
              <a:buChar char="&gt;"/>
            </a:pPr>
            <a:r>
              <a:rPr lang="en-GB" sz="1800">
                <a:solidFill>
                  <a:srgbClr val="1C726F"/>
                </a:solidFill>
                <a:latin typeface="Leelawadee"/>
                <a:cs typeface="Leelawadee"/>
              </a:rPr>
              <a:t>Support</a:t>
            </a:r>
            <a:r>
              <a:rPr lang="en-GB" sz="1800" b="1">
                <a:solidFill>
                  <a:srgbClr val="1C726F"/>
                </a:solidFill>
                <a:latin typeface="Leelawadee"/>
                <a:cs typeface="Leelawadee"/>
              </a:rPr>
              <a:t> local rural development and networking through LEADER/Community-led Local Development (CLLD)</a:t>
            </a:r>
            <a:r>
              <a:rPr lang="en-GB" sz="1800">
                <a:solidFill>
                  <a:srgbClr val="1C726F"/>
                </a:solidFill>
                <a:latin typeface="Leelawadee"/>
                <a:cs typeface="Leelawadee"/>
              </a:rPr>
              <a:t>, promoting youth and women’s involvement and reducing rural isolation. </a:t>
            </a:r>
            <a:endParaRPr lang="en-US" sz="1800">
              <a:solidFill>
                <a:srgbClr val="1C726F"/>
              </a:solidFill>
              <a:latin typeface="Leelawadee"/>
              <a:cs typeface="Leelawadee"/>
            </a:endParaRPr>
          </a:p>
          <a:p>
            <a:pPr>
              <a:lnSpc>
                <a:spcPct val="113999"/>
              </a:lnSpc>
              <a:spcBef>
                <a:spcPts val="300"/>
              </a:spcBef>
              <a:buClr>
                <a:srgbClr val="F7B44B"/>
              </a:buClr>
              <a:buFont typeface="Leelawadee" panose="020B0502040204020203" pitchFamily="34" charset="-34"/>
              <a:buChar char="&gt;"/>
            </a:pPr>
            <a:r>
              <a:rPr lang="en-US" sz="1800">
                <a:solidFill>
                  <a:srgbClr val="1C726F"/>
                </a:solidFill>
                <a:latin typeface="Leelawadee"/>
                <a:cs typeface="Leelawadee"/>
              </a:rPr>
              <a:t>Establish</a:t>
            </a:r>
            <a:r>
              <a:rPr lang="en-US" sz="1800" b="1">
                <a:solidFill>
                  <a:srgbClr val="1C726F"/>
                </a:solidFill>
                <a:latin typeface="Leelawadee"/>
                <a:cs typeface="Leelawadee"/>
              </a:rPr>
              <a:t> Rural Youth Ambassadors</a:t>
            </a:r>
            <a:r>
              <a:rPr lang="en-US" sz="1800">
                <a:solidFill>
                  <a:srgbClr val="1C726F"/>
                </a:solidFill>
                <a:latin typeface="Leelawadee"/>
                <a:cs typeface="Leelawadee"/>
              </a:rPr>
              <a:t> to engage young people and strengthen rural identity</a:t>
            </a:r>
          </a:p>
          <a:p>
            <a:pPr>
              <a:spcBef>
                <a:spcPts val="300"/>
              </a:spcBef>
              <a:buClr>
                <a:srgbClr val="F7B44B"/>
              </a:buClr>
              <a:buFont typeface="Leelawadee" panose="020B0502040204020203" pitchFamily="34" charset="-34"/>
              <a:buChar char="&gt;"/>
            </a:pPr>
            <a:endParaRPr lang="en-US" sz="1800">
              <a:solidFill>
                <a:srgbClr val="1C726F"/>
              </a:solidFill>
            </a:endParaRPr>
          </a:p>
        </p:txBody>
      </p:sp>
      <p:grpSp>
        <p:nvGrpSpPr>
          <p:cNvPr id="6" name="Group 5">
            <a:extLst>
              <a:ext uri="{FF2B5EF4-FFF2-40B4-BE49-F238E27FC236}">
                <a16:creationId xmlns:a16="http://schemas.microsoft.com/office/drawing/2014/main" id="{45A64738-F255-D112-F371-4FA84771531F}"/>
              </a:ext>
            </a:extLst>
          </p:cNvPr>
          <p:cNvGrpSpPr/>
          <p:nvPr/>
        </p:nvGrpSpPr>
        <p:grpSpPr>
          <a:xfrm>
            <a:off x="978267" y="1623051"/>
            <a:ext cx="3630059" cy="396249"/>
            <a:chOff x="978267" y="1623051"/>
            <a:chExt cx="3630059" cy="396249"/>
          </a:xfrm>
        </p:grpSpPr>
        <p:cxnSp>
          <p:nvCxnSpPr>
            <p:cNvPr id="3" name="Straight Connector 2">
              <a:extLst>
                <a:ext uri="{FF2B5EF4-FFF2-40B4-BE49-F238E27FC236}">
                  <a16:creationId xmlns:a16="http://schemas.microsoft.com/office/drawing/2014/main" id="{F5832B6A-24BA-3098-8FD1-0A4BD5977882}"/>
                </a:ext>
              </a:extLst>
            </p:cNvPr>
            <p:cNvCxnSpPr>
              <a:cxnSpLocks/>
            </p:cNvCxnSpPr>
            <p:nvPr/>
          </p:nvCxnSpPr>
          <p:spPr>
            <a:xfrm>
              <a:off x="978312" y="2019300"/>
              <a:ext cx="2222088"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4" name="TextBox 13">
              <a:extLst>
                <a:ext uri="{FF2B5EF4-FFF2-40B4-BE49-F238E27FC236}">
                  <a16:creationId xmlns:a16="http://schemas.microsoft.com/office/drawing/2014/main" id="{63ED7E57-0F8F-9521-A1F9-2894F7AD2DCE}"/>
                </a:ext>
              </a:extLst>
            </p:cNvPr>
            <p:cNvSpPr txBox="1"/>
            <p:nvPr/>
          </p:nvSpPr>
          <p:spPr>
            <a:xfrm>
              <a:off x="978267" y="1623051"/>
              <a:ext cx="3630059" cy="322290"/>
            </a:xfrm>
            <a:prstGeom prst="rect">
              <a:avLst/>
            </a:prstGeom>
          </p:spPr>
          <p:txBody>
            <a:bodyPr wrap="square" lIns="0" tIns="0" rIns="0" bIns="0" rtlCol="0" anchor="t">
              <a:spAutoFit/>
            </a:bodyPr>
            <a:lstStyle/>
            <a:p>
              <a:pPr>
                <a:spcBef>
                  <a:spcPct val="0"/>
                </a:spcBef>
              </a:pPr>
              <a:r>
                <a:rPr lang="en-US" b="1">
                  <a:solidFill>
                    <a:srgbClr val="1C726F"/>
                  </a:solidFill>
                  <a:latin typeface="+mj-lt"/>
                  <a:ea typeface="Barlow Medium"/>
                  <a:cs typeface="Barlow Medium"/>
                  <a:sym typeface="Barlow Medium"/>
                </a:rPr>
                <a:t>Specific rural actions</a:t>
              </a:r>
            </a:p>
          </p:txBody>
        </p:sp>
      </p:grpSp>
      <p:sp>
        <p:nvSpPr>
          <p:cNvPr id="10" name="Title 1">
            <a:extLst>
              <a:ext uri="{FF2B5EF4-FFF2-40B4-BE49-F238E27FC236}">
                <a16:creationId xmlns:a16="http://schemas.microsoft.com/office/drawing/2014/main" id="{BC53C57E-0B73-0B1A-3282-DF18CA0D02B2}"/>
              </a:ext>
            </a:extLst>
          </p:cNvPr>
          <p:cNvSpPr txBox="1">
            <a:spLocks/>
          </p:cNvSpPr>
          <p:nvPr/>
        </p:nvSpPr>
        <p:spPr>
          <a:xfrm>
            <a:off x="838201" y="136525"/>
            <a:ext cx="9135139" cy="120125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b="1" kern="1200">
                <a:solidFill>
                  <a:schemeClr val="tx2">
                    <a:lumMod val="50000"/>
                  </a:schemeClr>
                </a:solidFill>
                <a:latin typeface="Leelawadee" panose="020B0502040204020203" pitchFamily="34" charset="-34"/>
                <a:ea typeface="+mj-ea"/>
                <a:cs typeface="Leelawadee" panose="020B0502040204020203" pitchFamily="34" charset="-34"/>
              </a:defRPr>
            </a:lvl1pPr>
          </a:lstStyle>
          <a:p>
            <a:pPr>
              <a:lnSpc>
                <a:spcPct val="150000"/>
              </a:lnSpc>
              <a:spcBef>
                <a:spcPts val="600"/>
              </a:spcBef>
              <a:tabLst>
                <a:tab pos="1878013" algn="l"/>
              </a:tabLst>
            </a:pPr>
            <a:r>
              <a:rPr lang="en-GB" sz="2700">
                <a:solidFill>
                  <a:srgbClr val="1C726F"/>
                </a:solidFill>
                <a:latin typeface="Leelawadee"/>
                <a:cs typeface="Leelawadee"/>
              </a:rPr>
              <a:t>Strategy for generational renewal in agriculture (Oct 2025) </a:t>
            </a:r>
            <a:endParaRPr lang="en-US">
              <a:latin typeface="Leelawadee"/>
              <a:cs typeface="Leelawadee"/>
            </a:endParaRPr>
          </a:p>
          <a:p>
            <a:pPr>
              <a:lnSpc>
                <a:spcPct val="100000"/>
              </a:lnSpc>
              <a:spcBef>
                <a:spcPts val="600"/>
              </a:spcBef>
              <a:tabLst>
                <a:tab pos="1878013" algn="l"/>
              </a:tabLst>
            </a:pPr>
            <a:r>
              <a:rPr lang="en-GB" sz="2000">
                <a:solidFill>
                  <a:srgbClr val="F7B44B"/>
                </a:solidFill>
                <a:latin typeface="Leelawadee"/>
                <a:cs typeface="Leelawadee"/>
              </a:rPr>
              <a:t>Revitalising rural communities through a new generation of farmers</a:t>
            </a:r>
            <a:endParaRPr lang="en-GB"/>
          </a:p>
        </p:txBody>
      </p:sp>
      <p:pic>
        <p:nvPicPr>
          <p:cNvPr id="2" name="Picture 1" descr="A person pointing at something&#10;&#10;AI-generated content may be incorrect.">
            <a:extLst>
              <a:ext uri="{FF2B5EF4-FFF2-40B4-BE49-F238E27FC236}">
                <a16:creationId xmlns:a16="http://schemas.microsoft.com/office/drawing/2014/main" id="{F8C1F2ED-74DA-63AD-DF71-9BA084B4957F}"/>
              </a:ext>
            </a:extLst>
          </p:cNvPr>
          <p:cNvPicPr>
            <a:picLocks noChangeAspect="1"/>
          </p:cNvPicPr>
          <p:nvPr/>
        </p:nvPicPr>
        <p:blipFill>
          <a:blip r:embed="rId3"/>
          <a:stretch>
            <a:fillRect/>
          </a:stretch>
        </p:blipFill>
        <p:spPr>
          <a:xfrm>
            <a:off x="7235253" y="2789420"/>
            <a:ext cx="4567003" cy="3003029"/>
          </a:xfrm>
          <a:prstGeom prst="rect">
            <a:avLst/>
          </a:prstGeom>
        </p:spPr>
      </p:pic>
    </p:spTree>
    <p:extLst>
      <p:ext uri="{BB962C8B-B14F-4D97-AF65-F5344CB8AC3E}">
        <p14:creationId xmlns:p14="http://schemas.microsoft.com/office/powerpoint/2010/main" val="369688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F077A8-D6E2-3C50-69E5-41D70305B306}"/>
              </a:ext>
            </a:extLst>
          </p:cNvPr>
          <p:cNvSpPr>
            <a:spLocks noGrp="1"/>
          </p:cNvSpPr>
          <p:nvPr>
            <p:ph idx="1"/>
          </p:nvPr>
        </p:nvSpPr>
        <p:spPr>
          <a:xfrm>
            <a:off x="838200" y="2536722"/>
            <a:ext cx="10515600" cy="3640241"/>
          </a:xfrm>
        </p:spPr>
        <p:txBody>
          <a:bodyPr>
            <a:normAutofit/>
          </a:bodyPr>
          <a:lstStyle/>
          <a:p>
            <a:pPr marL="0" indent="0" algn="ctr">
              <a:buNone/>
            </a:pPr>
            <a:r>
              <a:rPr lang="en-GB" sz="4000" b="1">
                <a:solidFill>
                  <a:schemeClr val="accent5"/>
                </a:solidFill>
              </a:rPr>
              <a:t>The long-term vision for EU’s rural areas</a:t>
            </a:r>
          </a:p>
        </p:txBody>
      </p:sp>
      <p:cxnSp>
        <p:nvCxnSpPr>
          <p:cNvPr id="5" name="Straight Connector 4">
            <a:extLst>
              <a:ext uri="{FF2B5EF4-FFF2-40B4-BE49-F238E27FC236}">
                <a16:creationId xmlns:a16="http://schemas.microsoft.com/office/drawing/2014/main" id="{AB85436C-7EB2-A614-45F1-B2854447D6B3}"/>
              </a:ext>
            </a:extLst>
          </p:cNvPr>
          <p:cNvCxnSpPr/>
          <p:nvPr/>
        </p:nvCxnSpPr>
        <p:spPr>
          <a:xfrm>
            <a:off x="4722888" y="3693147"/>
            <a:ext cx="2930769" cy="0"/>
          </a:xfrm>
          <a:prstGeom prst="line">
            <a:avLst/>
          </a:prstGeom>
          <a:ln w="57150"/>
        </p:spPr>
        <p:style>
          <a:lnRef idx="1">
            <a:schemeClr val="accent6"/>
          </a:lnRef>
          <a:fillRef idx="0">
            <a:schemeClr val="accent6"/>
          </a:fillRef>
          <a:effectRef idx="0">
            <a:schemeClr val="accent6"/>
          </a:effectRef>
          <a:fontRef idx="minor">
            <a:schemeClr val="tx1"/>
          </a:fontRef>
        </p:style>
      </p:cxnSp>
      <p:pic>
        <p:nvPicPr>
          <p:cNvPr id="2" name="Picture 1" descr="A blue and green circles with white circles and buildings&#10;&#10;Description automatically generated">
            <a:extLst>
              <a:ext uri="{FF2B5EF4-FFF2-40B4-BE49-F238E27FC236}">
                <a16:creationId xmlns:a16="http://schemas.microsoft.com/office/drawing/2014/main" id="{C886D155-097D-F981-F235-7AADC38E2B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5125" y="1247829"/>
            <a:ext cx="2941749" cy="653613"/>
          </a:xfrm>
          <a:prstGeom prst="rect">
            <a:avLst/>
          </a:prstGeom>
        </p:spPr>
      </p:pic>
    </p:spTree>
    <p:extLst>
      <p:ext uri="{BB962C8B-B14F-4D97-AF65-F5344CB8AC3E}">
        <p14:creationId xmlns:p14="http://schemas.microsoft.com/office/powerpoint/2010/main" val="685809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64B83-1BDC-6BCB-FCB1-CEC9A5C7C8C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9D59624-E409-DF49-D39E-A6AEAA65E695}"/>
              </a:ext>
            </a:extLst>
          </p:cNvPr>
          <p:cNvSpPr txBox="1">
            <a:spLocks/>
          </p:cNvSpPr>
          <p:nvPr/>
        </p:nvSpPr>
        <p:spPr>
          <a:xfrm>
            <a:off x="838201" y="136525"/>
            <a:ext cx="9135139" cy="12012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2">
                    <a:lumMod val="50000"/>
                  </a:schemeClr>
                </a:solidFill>
                <a:latin typeface="Leelawadee" panose="020B0502040204020203" pitchFamily="34" charset="-34"/>
                <a:ea typeface="+mj-ea"/>
                <a:cs typeface="Leelawadee" panose="020B0502040204020203" pitchFamily="34" charset="-34"/>
              </a:defRPr>
            </a:lvl1pPr>
          </a:lstStyle>
          <a:p>
            <a:pPr>
              <a:lnSpc>
                <a:spcPct val="150000"/>
              </a:lnSpc>
              <a:spcBef>
                <a:spcPts val="600"/>
              </a:spcBef>
              <a:tabLst>
                <a:tab pos="1878013" algn="l"/>
              </a:tabLst>
            </a:pPr>
            <a:r>
              <a:rPr lang="en-GB" sz="2500">
                <a:solidFill>
                  <a:srgbClr val="1C726F"/>
                </a:solidFill>
                <a:latin typeface="Leelawadee"/>
                <a:cs typeface="Leelawadee"/>
              </a:rPr>
              <a:t>Strategy for generational renewal in agriculture (Oct 2025) </a:t>
            </a:r>
            <a:endParaRPr lang="en-US" sz="2500" b="0">
              <a:solidFill>
                <a:srgbClr val="000000"/>
              </a:solidFill>
            </a:endParaRPr>
          </a:p>
          <a:p>
            <a:pPr>
              <a:lnSpc>
                <a:spcPct val="100000"/>
              </a:lnSpc>
              <a:spcBef>
                <a:spcPts val="600"/>
              </a:spcBef>
              <a:tabLst>
                <a:tab pos="1878013" algn="l"/>
              </a:tabLst>
            </a:pPr>
            <a:r>
              <a:rPr lang="en-GB" sz="1900">
                <a:solidFill>
                  <a:srgbClr val="F7B44B"/>
                </a:solidFill>
                <a:latin typeface="Leelawadee"/>
                <a:cs typeface="Leelawadee"/>
              </a:rPr>
              <a:t>Revitalising rural communities through new generation of farmers</a:t>
            </a:r>
            <a:endParaRPr lang="en-GB"/>
          </a:p>
        </p:txBody>
      </p:sp>
      <p:grpSp>
        <p:nvGrpSpPr>
          <p:cNvPr id="4" name="Group 3">
            <a:extLst>
              <a:ext uri="{FF2B5EF4-FFF2-40B4-BE49-F238E27FC236}">
                <a16:creationId xmlns:a16="http://schemas.microsoft.com/office/drawing/2014/main" id="{83E6EA55-B259-783F-49F3-8D7199561C70}"/>
              </a:ext>
            </a:extLst>
          </p:cNvPr>
          <p:cNvGrpSpPr/>
          <p:nvPr/>
        </p:nvGrpSpPr>
        <p:grpSpPr>
          <a:xfrm>
            <a:off x="1007296" y="1602550"/>
            <a:ext cx="3630059" cy="365549"/>
            <a:chOff x="1007296" y="1764943"/>
            <a:chExt cx="3630059" cy="365549"/>
          </a:xfrm>
        </p:grpSpPr>
        <p:cxnSp>
          <p:nvCxnSpPr>
            <p:cNvPr id="21" name="Straight Connector 20">
              <a:extLst>
                <a:ext uri="{FF2B5EF4-FFF2-40B4-BE49-F238E27FC236}">
                  <a16:creationId xmlns:a16="http://schemas.microsoft.com/office/drawing/2014/main" id="{EA51EFD6-6F01-23F7-2899-BDC4307D1500}"/>
                </a:ext>
              </a:extLst>
            </p:cNvPr>
            <p:cNvCxnSpPr>
              <a:cxnSpLocks/>
            </p:cNvCxnSpPr>
            <p:nvPr/>
          </p:nvCxnSpPr>
          <p:spPr>
            <a:xfrm>
              <a:off x="1007341" y="2130492"/>
              <a:ext cx="1951759"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22" name="TextBox 13">
              <a:extLst>
                <a:ext uri="{FF2B5EF4-FFF2-40B4-BE49-F238E27FC236}">
                  <a16:creationId xmlns:a16="http://schemas.microsoft.com/office/drawing/2014/main" id="{BC24709F-64E9-0216-2EBD-BDAA21E1A155}"/>
                </a:ext>
              </a:extLst>
            </p:cNvPr>
            <p:cNvSpPr txBox="1"/>
            <p:nvPr/>
          </p:nvSpPr>
          <p:spPr>
            <a:xfrm>
              <a:off x="1007296" y="1764943"/>
              <a:ext cx="3630059" cy="276999"/>
            </a:xfrm>
            <a:prstGeom prst="rect">
              <a:avLst/>
            </a:prstGeom>
          </p:spPr>
          <p:txBody>
            <a:bodyPr wrap="square" lIns="0" tIns="0" rIns="0" bIns="0" rtlCol="0" anchor="t">
              <a:spAutoFit/>
            </a:bodyPr>
            <a:lstStyle/>
            <a:p>
              <a:pPr>
                <a:spcBef>
                  <a:spcPct val="0"/>
                </a:spcBef>
              </a:pPr>
              <a:r>
                <a:rPr lang="en-US" b="1">
                  <a:solidFill>
                    <a:srgbClr val="1C726F"/>
                  </a:solidFill>
                  <a:latin typeface="+mj-lt"/>
                  <a:ea typeface="Barlow Medium"/>
                  <a:cs typeface="Barlow Medium"/>
                  <a:sym typeface="Barlow Medium"/>
                </a:rPr>
                <a:t>Five priority areas</a:t>
              </a:r>
            </a:p>
          </p:txBody>
        </p:sp>
      </p:grpSp>
      <p:sp>
        <p:nvSpPr>
          <p:cNvPr id="25" name="TextBox 12">
            <a:extLst>
              <a:ext uri="{FF2B5EF4-FFF2-40B4-BE49-F238E27FC236}">
                <a16:creationId xmlns:a16="http://schemas.microsoft.com/office/drawing/2014/main" id="{1F4E8776-6F52-7A7A-9243-8BA76CB42962}"/>
              </a:ext>
            </a:extLst>
          </p:cNvPr>
          <p:cNvSpPr txBox="1">
            <a:spLocks/>
          </p:cNvSpPr>
          <p:nvPr/>
        </p:nvSpPr>
        <p:spPr>
          <a:xfrm>
            <a:off x="550889" y="2361616"/>
            <a:ext cx="5991568" cy="2764026"/>
          </a:xfrm>
          <a:prstGeom prst="rect">
            <a:avLst/>
          </a:prstGeom>
        </p:spPr>
        <p:txBody>
          <a:bodyPr wrap="square" lIns="0" tIns="0" rIns="0" bIns="0" rtlCol="0" anchor="t">
            <a:spAutoFit/>
          </a:bodyPr>
          <a:lstStyle/>
          <a:p>
            <a:pPr marL="447675" indent="-285750">
              <a:lnSpc>
                <a:spcPct val="114000"/>
              </a:lnSpc>
              <a:spcBef>
                <a:spcPts val="300"/>
              </a:spcBef>
              <a:spcAft>
                <a:spcPts val="600"/>
              </a:spcAft>
              <a:buClr>
                <a:srgbClr val="F7B44B"/>
              </a:buClr>
              <a:buFont typeface="Leelawadee" panose="020B0502040204020203" pitchFamily="34" charset="-34"/>
              <a:buChar char="&gt;"/>
            </a:pPr>
            <a:r>
              <a:rPr lang="en-GB">
                <a:solidFill>
                  <a:srgbClr val="1C726F"/>
                </a:solidFill>
                <a:ea typeface="+mn-lt"/>
                <a:cs typeface="+mn-lt"/>
                <a:sym typeface="Barlow Semi-Bold"/>
              </a:rPr>
              <a:t>Access to credit </a:t>
            </a:r>
            <a:r>
              <a:rPr lang="en-GB">
                <a:solidFill>
                  <a:srgbClr val="1C726F"/>
                </a:solidFill>
                <a:ea typeface="+mn-lt"/>
                <a:cs typeface="+mn-lt"/>
              </a:rPr>
              <a:t>and finance; </a:t>
            </a:r>
            <a:endParaRPr lang="en-US">
              <a:solidFill>
                <a:srgbClr val="000000"/>
              </a:solidFill>
              <a:ea typeface="+mn-lt"/>
              <a:cs typeface="+mn-lt"/>
            </a:endParaRPr>
          </a:p>
          <a:p>
            <a:pPr marL="447675" indent="-285750">
              <a:lnSpc>
                <a:spcPct val="113999"/>
              </a:lnSpc>
              <a:spcBef>
                <a:spcPts val="300"/>
              </a:spcBef>
              <a:spcAft>
                <a:spcPts val="600"/>
              </a:spcAft>
              <a:buClr>
                <a:srgbClr val="F7B44B"/>
              </a:buClr>
              <a:buFont typeface="Leelawadee" panose="020B0502040204020203" pitchFamily="34" charset="-34"/>
              <a:buChar char="&gt;"/>
            </a:pPr>
            <a:r>
              <a:rPr lang="en-GB">
                <a:solidFill>
                  <a:srgbClr val="1C726F"/>
                </a:solidFill>
                <a:ea typeface="+mn-lt"/>
                <a:cs typeface="+mn-lt"/>
              </a:rPr>
              <a:t>Success to knowledge </a:t>
            </a:r>
            <a:r>
              <a:rPr lang="en-GB">
                <a:solidFill>
                  <a:srgbClr val="1C726F"/>
                </a:solidFill>
                <a:ea typeface="+mn-lt"/>
                <a:cs typeface="+mn-lt"/>
                <a:sym typeface="Barlow Semi-Bold"/>
              </a:rPr>
              <a:t>and skills; </a:t>
            </a:r>
            <a:endParaRPr lang="en-US">
              <a:solidFill>
                <a:srgbClr val="000000"/>
              </a:solidFill>
              <a:ea typeface="+mn-lt"/>
              <a:cs typeface="+mn-lt"/>
              <a:sym typeface="Barlow Semi-Bold"/>
            </a:endParaRPr>
          </a:p>
          <a:p>
            <a:pPr marL="447675" indent="-285750">
              <a:lnSpc>
                <a:spcPct val="113999"/>
              </a:lnSpc>
              <a:spcBef>
                <a:spcPts val="300"/>
              </a:spcBef>
              <a:spcAft>
                <a:spcPts val="600"/>
              </a:spcAft>
              <a:buClr>
                <a:srgbClr val="F7B44B"/>
              </a:buClr>
              <a:buFont typeface="Leelawadee" panose="020B0502040204020203" pitchFamily="34" charset="-34"/>
              <a:buChar char="&gt;"/>
            </a:pPr>
            <a:r>
              <a:rPr lang="en-GB">
                <a:solidFill>
                  <a:srgbClr val="1C726F"/>
                </a:solidFill>
                <a:ea typeface="+mn-lt"/>
                <a:cs typeface="+mn-lt"/>
                <a:sym typeface="Barlow Semi-Bold"/>
              </a:rPr>
              <a:t>Access to land; </a:t>
            </a:r>
            <a:endParaRPr lang="en-US">
              <a:solidFill>
                <a:srgbClr val="000000"/>
              </a:solidFill>
              <a:ea typeface="+mn-lt"/>
              <a:cs typeface="+mn-lt"/>
              <a:sym typeface="Barlow Semi-Bold"/>
            </a:endParaRPr>
          </a:p>
          <a:p>
            <a:pPr marL="447675" indent="-285750">
              <a:lnSpc>
                <a:spcPct val="113999"/>
              </a:lnSpc>
              <a:spcBef>
                <a:spcPts val="300"/>
              </a:spcBef>
              <a:spcAft>
                <a:spcPts val="600"/>
              </a:spcAft>
              <a:buClr>
                <a:srgbClr val="F7B44B"/>
              </a:buClr>
              <a:buFont typeface="Leelawadee" panose="020B0502040204020203" pitchFamily="34" charset="-34"/>
              <a:buChar char="&gt;"/>
            </a:pPr>
            <a:r>
              <a:rPr lang="en-GB">
                <a:solidFill>
                  <a:srgbClr val="1C726F"/>
                </a:solidFill>
                <a:ea typeface="+mn-lt"/>
                <a:cs typeface="+mn-lt"/>
                <a:sym typeface="Barlow Semi-Bold"/>
              </a:rPr>
              <a:t>Resilience, fair living conditions and access to income opportunities;</a:t>
            </a:r>
            <a:endParaRPr lang="en-US">
              <a:solidFill>
                <a:srgbClr val="000000"/>
              </a:solidFill>
              <a:ea typeface="+mn-lt"/>
              <a:cs typeface="+mn-lt"/>
            </a:endParaRPr>
          </a:p>
          <a:p>
            <a:pPr marL="447675" indent="-285750">
              <a:lnSpc>
                <a:spcPct val="113999"/>
              </a:lnSpc>
              <a:spcBef>
                <a:spcPts val="300"/>
              </a:spcBef>
              <a:spcAft>
                <a:spcPts val="600"/>
              </a:spcAft>
              <a:buClr>
                <a:srgbClr val="F7B44B"/>
              </a:buClr>
              <a:buFont typeface="Leelawadee" panose="020B0502040204020203" pitchFamily="34" charset="-34"/>
              <a:buChar char="&gt;"/>
            </a:pPr>
            <a:r>
              <a:rPr lang="en-GB">
                <a:solidFill>
                  <a:srgbClr val="1C726F"/>
                </a:solidFill>
                <a:ea typeface="+mn-lt"/>
                <a:cs typeface="+mn-lt"/>
                <a:sym typeface="Barlow Semi-Bold"/>
              </a:rPr>
              <a:t>Succession and retirement.</a:t>
            </a:r>
            <a:endParaRPr lang="en-US">
              <a:ea typeface="+mn-lt"/>
              <a:cs typeface="+mn-lt"/>
            </a:endParaRPr>
          </a:p>
          <a:p>
            <a:pPr marL="447675" indent="-285750">
              <a:lnSpc>
                <a:spcPct val="113999"/>
              </a:lnSpc>
              <a:spcBef>
                <a:spcPts val="300"/>
              </a:spcBef>
              <a:spcAft>
                <a:spcPts val="600"/>
              </a:spcAft>
              <a:buClr>
                <a:srgbClr val="F7B44B"/>
              </a:buClr>
              <a:buFont typeface="Leelawadee" panose="020B0502040204020203" pitchFamily="34" charset="-34"/>
              <a:buChar char="&gt;"/>
            </a:pPr>
            <a:endParaRPr lang="en-GB">
              <a:solidFill>
                <a:srgbClr val="1C726F"/>
              </a:solidFill>
              <a:highlight>
                <a:srgbClr val="FFFF00"/>
              </a:highlight>
              <a:latin typeface="+mj-lt"/>
              <a:ea typeface="Barlow Semi-Bold"/>
              <a:cs typeface="Leelawadee"/>
            </a:endParaRPr>
          </a:p>
        </p:txBody>
      </p:sp>
      <p:grpSp>
        <p:nvGrpSpPr>
          <p:cNvPr id="46" name="Group 45">
            <a:extLst>
              <a:ext uri="{FF2B5EF4-FFF2-40B4-BE49-F238E27FC236}">
                <a16:creationId xmlns:a16="http://schemas.microsoft.com/office/drawing/2014/main" id="{0683D9DB-987C-08C7-E628-424116C6DF38}"/>
              </a:ext>
            </a:extLst>
          </p:cNvPr>
          <p:cNvGrpSpPr/>
          <p:nvPr/>
        </p:nvGrpSpPr>
        <p:grpSpPr>
          <a:xfrm>
            <a:off x="838201" y="6389779"/>
            <a:ext cx="6892149" cy="331696"/>
            <a:chOff x="838201" y="6389779"/>
            <a:chExt cx="6892149" cy="331696"/>
          </a:xfrm>
        </p:grpSpPr>
        <p:pic>
          <p:nvPicPr>
            <p:cNvPr id="41" name="Graphic 40" descr="World outline">
              <a:extLst>
                <a:ext uri="{FF2B5EF4-FFF2-40B4-BE49-F238E27FC236}">
                  <a16:creationId xmlns:a16="http://schemas.microsoft.com/office/drawing/2014/main" id="{4C4D39D6-9942-7C52-0746-A0E500220F5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8201" y="6389779"/>
              <a:ext cx="331696" cy="331696"/>
            </a:xfrm>
            <a:prstGeom prst="rect">
              <a:avLst/>
            </a:prstGeom>
          </p:spPr>
        </p:pic>
        <p:sp>
          <p:nvSpPr>
            <p:cNvPr id="45" name="TextBox 44">
              <a:extLst>
                <a:ext uri="{FF2B5EF4-FFF2-40B4-BE49-F238E27FC236}">
                  <a16:creationId xmlns:a16="http://schemas.microsoft.com/office/drawing/2014/main" id="{DE4BDE07-2ED7-BDC1-C599-DB4742EA1C31}"/>
                </a:ext>
              </a:extLst>
            </p:cNvPr>
            <p:cNvSpPr txBox="1"/>
            <p:nvPr/>
          </p:nvSpPr>
          <p:spPr>
            <a:xfrm>
              <a:off x="1169897" y="6407487"/>
              <a:ext cx="6560453" cy="261610"/>
            </a:xfrm>
            <a:prstGeom prst="rect">
              <a:avLst/>
            </a:prstGeom>
            <a:noFill/>
          </p:spPr>
          <p:txBody>
            <a:bodyPr wrap="square" lIns="91440" tIns="45720" rIns="91440" bIns="45720" anchor="t">
              <a:spAutoFit/>
            </a:bodyPr>
            <a:lstStyle/>
            <a:p>
              <a:r>
                <a:rPr lang="en-GB" sz="1100">
                  <a:ea typeface="+mn-lt"/>
                  <a:cs typeface="+mn-lt"/>
                  <a:hlinkClick r:id="rId4"/>
                </a:rPr>
                <a:t>https://agriculture.ec.europa.eu/overview-vision-agriculture-food/generational-renewal_en</a:t>
              </a:r>
              <a:r>
                <a:rPr lang="en-GB" sz="1100">
                  <a:ea typeface="+mn-lt"/>
                  <a:cs typeface="+mn-lt"/>
                </a:rPr>
                <a:t> </a:t>
              </a:r>
              <a:endParaRPr lang="en-US">
                <a:ea typeface="+mn-lt"/>
                <a:cs typeface="+mn-lt"/>
              </a:endParaRPr>
            </a:p>
          </p:txBody>
        </p:sp>
      </p:grpSp>
      <p:grpSp>
        <p:nvGrpSpPr>
          <p:cNvPr id="2" name="Group 1">
            <a:extLst>
              <a:ext uri="{FF2B5EF4-FFF2-40B4-BE49-F238E27FC236}">
                <a16:creationId xmlns:a16="http://schemas.microsoft.com/office/drawing/2014/main" id="{716D51A5-19F1-56DC-A175-0747CBCD3940}"/>
              </a:ext>
            </a:extLst>
          </p:cNvPr>
          <p:cNvGrpSpPr/>
          <p:nvPr/>
        </p:nvGrpSpPr>
        <p:grpSpPr>
          <a:xfrm>
            <a:off x="7978416" y="1606932"/>
            <a:ext cx="3594790" cy="1498918"/>
            <a:chOff x="2041922" y="4763625"/>
            <a:chExt cx="3594790" cy="1498918"/>
          </a:xfrm>
        </p:grpSpPr>
        <p:sp>
          <p:nvSpPr>
            <p:cNvPr id="8" name="TextBox 7">
              <a:extLst>
                <a:ext uri="{FF2B5EF4-FFF2-40B4-BE49-F238E27FC236}">
                  <a16:creationId xmlns:a16="http://schemas.microsoft.com/office/drawing/2014/main" id="{BFA21E6D-AA4E-987C-B761-88E6199ED125}"/>
                </a:ext>
              </a:extLst>
            </p:cNvPr>
            <p:cNvSpPr txBox="1"/>
            <p:nvPr/>
          </p:nvSpPr>
          <p:spPr>
            <a:xfrm>
              <a:off x="2041922" y="5487933"/>
              <a:ext cx="2095872" cy="738664"/>
            </a:xfrm>
            <a:prstGeom prst="rect">
              <a:avLst/>
            </a:prstGeom>
            <a:noFill/>
          </p:spPr>
          <p:txBody>
            <a:bodyPr wrap="square" lIns="91440" tIns="45720" rIns="91440" bIns="45720" rtlCol="0" anchor="t">
              <a:spAutoFit/>
            </a:bodyPr>
            <a:lstStyle/>
            <a:p>
              <a:pPr algn="r"/>
              <a:r>
                <a:rPr lang="en-GB" sz="1400" b="1">
                  <a:solidFill>
                    <a:schemeClr val="accent5"/>
                  </a:solidFill>
                </a:rPr>
                <a:t>Commissioner for </a:t>
              </a:r>
            </a:p>
            <a:p>
              <a:pPr algn="r"/>
              <a:r>
                <a:rPr lang="en-GB" sz="1400" b="1">
                  <a:solidFill>
                    <a:schemeClr val="accent5"/>
                  </a:solidFill>
                </a:rPr>
                <a:t> Agriculture &amp; Food </a:t>
              </a:r>
              <a:endParaRPr lang="en-US" sz="1400">
                <a:solidFill>
                  <a:schemeClr val="accent5"/>
                </a:solidFill>
              </a:endParaRPr>
            </a:p>
            <a:p>
              <a:pPr algn="r"/>
              <a:r>
                <a:rPr lang="en-GB" sz="1400" b="1">
                  <a:solidFill>
                    <a:schemeClr val="accent6"/>
                  </a:solidFill>
                </a:rPr>
                <a:t>Christophe Hansen</a:t>
              </a:r>
            </a:p>
          </p:txBody>
        </p:sp>
        <p:pic>
          <p:nvPicPr>
            <p:cNvPr id="9" name="Picture 6">
              <a:extLst>
                <a:ext uri="{FF2B5EF4-FFF2-40B4-BE49-F238E27FC236}">
                  <a16:creationId xmlns:a16="http://schemas.microsoft.com/office/drawing/2014/main" id="{DA8828CA-4C0F-8730-EF4F-A0B949C704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97" b="397"/>
            <a:stretch/>
          </p:blipFill>
          <p:spPr bwMode="auto">
            <a:xfrm>
              <a:off x="4137794" y="4763625"/>
              <a:ext cx="1498918" cy="149891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grpSp>
      <p:pic>
        <p:nvPicPr>
          <p:cNvPr id="5" name="Picture 4" descr="Services and quality of life: making rural areas places to live and work -  Agriculture and rural development">
            <a:extLst>
              <a:ext uri="{FF2B5EF4-FFF2-40B4-BE49-F238E27FC236}">
                <a16:creationId xmlns:a16="http://schemas.microsoft.com/office/drawing/2014/main" id="{527DF989-4764-7012-BA12-BC6E2B53B61A}"/>
              </a:ext>
            </a:extLst>
          </p:cNvPr>
          <p:cNvPicPr>
            <a:picLocks noChangeAspect="1"/>
          </p:cNvPicPr>
          <p:nvPr/>
        </p:nvPicPr>
        <p:blipFill>
          <a:blip r:embed="rId6"/>
          <a:stretch>
            <a:fillRect/>
          </a:stretch>
        </p:blipFill>
        <p:spPr>
          <a:xfrm>
            <a:off x="6835515" y="3251616"/>
            <a:ext cx="4517036" cy="3028013"/>
          </a:xfrm>
          <a:prstGeom prst="rect">
            <a:avLst/>
          </a:prstGeom>
        </p:spPr>
      </p:pic>
    </p:spTree>
    <p:extLst>
      <p:ext uri="{BB962C8B-B14F-4D97-AF65-F5344CB8AC3E}">
        <p14:creationId xmlns:p14="http://schemas.microsoft.com/office/powerpoint/2010/main" val="3648253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9BA7C-1484-2BD8-8B4B-B93E50E370D1}"/>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B923225-C271-D5ED-E09C-D73410512DC5}"/>
              </a:ext>
            </a:extLst>
          </p:cNvPr>
          <p:cNvSpPr>
            <a:spLocks noGrp="1"/>
          </p:cNvSpPr>
          <p:nvPr>
            <p:ph idx="1"/>
          </p:nvPr>
        </p:nvSpPr>
        <p:spPr>
          <a:xfrm>
            <a:off x="838200" y="1819564"/>
            <a:ext cx="6248399" cy="4111336"/>
          </a:xfrm>
        </p:spPr>
        <p:txBody>
          <a:bodyPr vert="horz" lIns="91440" tIns="45720" rIns="91440" bIns="45720" rtlCol="0" anchor="t">
            <a:noAutofit/>
          </a:bodyPr>
          <a:lstStyle/>
          <a:p>
            <a:pPr marL="0" indent="0">
              <a:spcBef>
                <a:spcPts val="300"/>
              </a:spcBef>
              <a:buClr>
                <a:srgbClr val="F7B44B"/>
              </a:buClr>
              <a:buNone/>
            </a:pPr>
            <a:endParaRPr lang="en-US" sz="1800" b="1">
              <a:solidFill>
                <a:srgbClr val="1C726F"/>
              </a:solidFill>
              <a:highlight>
                <a:srgbClr val="FFFF00"/>
              </a:highlight>
            </a:endParaRPr>
          </a:p>
          <a:p>
            <a:pPr>
              <a:spcBef>
                <a:spcPts val="300"/>
              </a:spcBef>
              <a:buClr>
                <a:srgbClr val="F7B44B"/>
              </a:buClr>
              <a:buFont typeface="Leelawadee" panose="020B0502040204020203" pitchFamily="34" charset="-34"/>
              <a:buChar char="&gt;"/>
            </a:pPr>
            <a:r>
              <a:rPr lang="en-US" sz="1800" b="1">
                <a:solidFill>
                  <a:srgbClr val="1C726F"/>
                </a:solidFill>
                <a:latin typeface="Leelawadee"/>
                <a:cs typeface="Leelawadee"/>
              </a:rPr>
              <a:t>Enhance rural living conditions</a:t>
            </a:r>
            <a:r>
              <a:rPr lang="en-US" sz="1800">
                <a:solidFill>
                  <a:srgbClr val="1C726F"/>
                </a:solidFill>
                <a:latin typeface="Leelawadee"/>
                <a:cs typeface="Leelawadee"/>
              </a:rPr>
              <a:t>, including broadband, transport, healthcare, and childcare</a:t>
            </a:r>
            <a:endParaRPr lang="en-US" sz="1800">
              <a:solidFill>
                <a:srgbClr val="1C726F"/>
              </a:solidFill>
            </a:endParaRPr>
          </a:p>
          <a:p>
            <a:pPr>
              <a:spcBef>
                <a:spcPts val="300"/>
              </a:spcBef>
              <a:buClr>
                <a:srgbClr val="F7B44B"/>
              </a:buClr>
              <a:buFont typeface="Leelawadee" panose="020B0502040204020203" pitchFamily="34" charset="-34"/>
              <a:buChar char="&gt;"/>
            </a:pPr>
            <a:r>
              <a:rPr lang="en-US" sz="1800">
                <a:solidFill>
                  <a:srgbClr val="1C726F"/>
                </a:solidFill>
                <a:latin typeface="Leelawadee"/>
                <a:cs typeface="Leelawadee"/>
              </a:rPr>
              <a:t>Promote </a:t>
            </a:r>
            <a:r>
              <a:rPr lang="en-US" sz="1800" b="1">
                <a:solidFill>
                  <a:srgbClr val="1C726F"/>
                </a:solidFill>
                <a:latin typeface="Leelawadee"/>
                <a:cs typeface="Leelawadee"/>
              </a:rPr>
              <a:t>rural economic diversification</a:t>
            </a:r>
            <a:r>
              <a:rPr lang="en-US" sz="1800">
                <a:solidFill>
                  <a:srgbClr val="1C726F"/>
                </a:solidFill>
                <a:latin typeface="Leelawadee"/>
                <a:cs typeface="Leelawadee"/>
              </a:rPr>
              <a:t> through </a:t>
            </a:r>
            <a:r>
              <a:rPr lang="en-US" sz="1800" err="1">
                <a:solidFill>
                  <a:srgbClr val="1C726F"/>
                </a:solidFill>
                <a:latin typeface="Leelawadee"/>
                <a:cs typeface="Leelawadee"/>
              </a:rPr>
              <a:t>agri</a:t>
            </a:r>
            <a:r>
              <a:rPr lang="en-US" sz="1800">
                <a:solidFill>
                  <a:srgbClr val="1C726F"/>
                </a:solidFill>
                <a:latin typeface="Leelawadee"/>
                <a:cs typeface="Leelawadee"/>
              </a:rPr>
              <a:t>-tourism, bioeconomy, and non-farm entrepreneurship</a:t>
            </a:r>
            <a:endParaRPr lang="en-US" sz="1800">
              <a:solidFill>
                <a:srgbClr val="1C726F"/>
              </a:solidFill>
            </a:endParaRPr>
          </a:p>
          <a:p>
            <a:pPr>
              <a:lnSpc>
                <a:spcPct val="113999"/>
              </a:lnSpc>
              <a:spcBef>
                <a:spcPts val="300"/>
              </a:spcBef>
              <a:buClr>
                <a:srgbClr val="F7B44B"/>
              </a:buClr>
              <a:buFont typeface="Leelawadee" panose="020B0502040204020203" pitchFamily="34" charset="-34"/>
              <a:buChar char="&gt;"/>
            </a:pPr>
            <a:r>
              <a:rPr lang="en-GB" sz="1800">
                <a:solidFill>
                  <a:srgbClr val="1C726F"/>
                </a:solidFill>
                <a:latin typeface="Leelawadee"/>
                <a:cs typeface="Leelawadee"/>
              </a:rPr>
              <a:t>Support</a:t>
            </a:r>
            <a:r>
              <a:rPr lang="en-GB" sz="1800" b="1">
                <a:solidFill>
                  <a:srgbClr val="1C726F"/>
                </a:solidFill>
                <a:latin typeface="Leelawadee"/>
                <a:cs typeface="Leelawadee"/>
              </a:rPr>
              <a:t> local rural development and networking through LEADER/Community-led Local Development (CLLD)</a:t>
            </a:r>
            <a:r>
              <a:rPr lang="en-GB" sz="1800">
                <a:solidFill>
                  <a:srgbClr val="1C726F"/>
                </a:solidFill>
                <a:latin typeface="Leelawadee"/>
                <a:cs typeface="Leelawadee"/>
              </a:rPr>
              <a:t>, promoting youth and women’s involvement and reducing rural isolation. </a:t>
            </a:r>
            <a:endParaRPr lang="en-US" sz="1800">
              <a:solidFill>
                <a:srgbClr val="1C726F"/>
              </a:solidFill>
              <a:latin typeface="Leelawadee"/>
              <a:cs typeface="Leelawadee"/>
            </a:endParaRPr>
          </a:p>
          <a:p>
            <a:pPr>
              <a:lnSpc>
                <a:spcPct val="113999"/>
              </a:lnSpc>
              <a:spcBef>
                <a:spcPts val="300"/>
              </a:spcBef>
              <a:buClr>
                <a:srgbClr val="F7B44B"/>
              </a:buClr>
              <a:buFont typeface="Leelawadee" panose="020B0502040204020203" pitchFamily="34" charset="-34"/>
              <a:buChar char="&gt;"/>
            </a:pPr>
            <a:r>
              <a:rPr lang="en-US" sz="1800">
                <a:solidFill>
                  <a:srgbClr val="1C726F"/>
                </a:solidFill>
                <a:latin typeface="Leelawadee"/>
                <a:cs typeface="Leelawadee"/>
              </a:rPr>
              <a:t>Establish</a:t>
            </a:r>
            <a:r>
              <a:rPr lang="en-US" sz="1800" b="1">
                <a:solidFill>
                  <a:srgbClr val="1C726F"/>
                </a:solidFill>
                <a:latin typeface="Leelawadee"/>
                <a:cs typeface="Leelawadee"/>
              </a:rPr>
              <a:t> Rural Youth Ambassadors</a:t>
            </a:r>
            <a:r>
              <a:rPr lang="en-US" sz="1800">
                <a:solidFill>
                  <a:srgbClr val="1C726F"/>
                </a:solidFill>
                <a:latin typeface="Leelawadee"/>
                <a:cs typeface="Leelawadee"/>
              </a:rPr>
              <a:t> to engage young people and strengthen rural identity</a:t>
            </a:r>
          </a:p>
          <a:p>
            <a:pPr>
              <a:spcBef>
                <a:spcPts val="300"/>
              </a:spcBef>
              <a:buClr>
                <a:srgbClr val="F7B44B"/>
              </a:buClr>
              <a:buFont typeface="Leelawadee" panose="020B0502040204020203" pitchFamily="34" charset="-34"/>
              <a:buChar char="&gt;"/>
            </a:pPr>
            <a:endParaRPr lang="en-US" sz="1800">
              <a:solidFill>
                <a:srgbClr val="1C726F"/>
              </a:solidFill>
              <a:highlight>
                <a:srgbClr val="FFFF00"/>
              </a:highlight>
            </a:endParaRPr>
          </a:p>
        </p:txBody>
      </p:sp>
      <p:grpSp>
        <p:nvGrpSpPr>
          <p:cNvPr id="6" name="Group 5">
            <a:extLst>
              <a:ext uri="{FF2B5EF4-FFF2-40B4-BE49-F238E27FC236}">
                <a16:creationId xmlns:a16="http://schemas.microsoft.com/office/drawing/2014/main" id="{45A64738-F255-D112-F371-4FA84771531F}"/>
              </a:ext>
            </a:extLst>
          </p:cNvPr>
          <p:cNvGrpSpPr/>
          <p:nvPr/>
        </p:nvGrpSpPr>
        <p:grpSpPr>
          <a:xfrm>
            <a:off x="978267" y="1623051"/>
            <a:ext cx="3630059" cy="396249"/>
            <a:chOff x="978267" y="1623051"/>
            <a:chExt cx="3630059" cy="396249"/>
          </a:xfrm>
        </p:grpSpPr>
        <p:cxnSp>
          <p:nvCxnSpPr>
            <p:cNvPr id="3" name="Straight Connector 2">
              <a:extLst>
                <a:ext uri="{FF2B5EF4-FFF2-40B4-BE49-F238E27FC236}">
                  <a16:creationId xmlns:a16="http://schemas.microsoft.com/office/drawing/2014/main" id="{F5832B6A-24BA-3098-8FD1-0A4BD5977882}"/>
                </a:ext>
              </a:extLst>
            </p:cNvPr>
            <p:cNvCxnSpPr>
              <a:cxnSpLocks/>
            </p:cNvCxnSpPr>
            <p:nvPr/>
          </p:nvCxnSpPr>
          <p:spPr>
            <a:xfrm>
              <a:off x="978312" y="2019300"/>
              <a:ext cx="2222088"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4" name="TextBox 13">
              <a:extLst>
                <a:ext uri="{FF2B5EF4-FFF2-40B4-BE49-F238E27FC236}">
                  <a16:creationId xmlns:a16="http://schemas.microsoft.com/office/drawing/2014/main" id="{63ED7E57-0F8F-9521-A1F9-2894F7AD2DCE}"/>
                </a:ext>
              </a:extLst>
            </p:cNvPr>
            <p:cNvSpPr txBox="1"/>
            <p:nvPr/>
          </p:nvSpPr>
          <p:spPr>
            <a:xfrm>
              <a:off x="978267" y="1623051"/>
              <a:ext cx="3630059" cy="322290"/>
            </a:xfrm>
            <a:prstGeom prst="rect">
              <a:avLst/>
            </a:prstGeom>
          </p:spPr>
          <p:txBody>
            <a:bodyPr wrap="square" lIns="0" tIns="0" rIns="0" bIns="0" rtlCol="0" anchor="t">
              <a:spAutoFit/>
            </a:bodyPr>
            <a:lstStyle/>
            <a:p>
              <a:pPr>
                <a:spcBef>
                  <a:spcPct val="0"/>
                </a:spcBef>
              </a:pPr>
              <a:r>
                <a:rPr lang="en-US" b="1">
                  <a:solidFill>
                    <a:srgbClr val="1C726F"/>
                  </a:solidFill>
                  <a:latin typeface="+mj-lt"/>
                  <a:ea typeface="Barlow Medium"/>
                  <a:cs typeface="Barlow Medium"/>
                  <a:sym typeface="Barlow Medium"/>
                </a:rPr>
                <a:t>Specific rural actions</a:t>
              </a:r>
            </a:p>
          </p:txBody>
        </p:sp>
      </p:grpSp>
      <p:sp>
        <p:nvSpPr>
          <p:cNvPr id="10" name="Title 1">
            <a:extLst>
              <a:ext uri="{FF2B5EF4-FFF2-40B4-BE49-F238E27FC236}">
                <a16:creationId xmlns:a16="http://schemas.microsoft.com/office/drawing/2014/main" id="{BC53C57E-0B73-0B1A-3282-DF18CA0D02B2}"/>
              </a:ext>
            </a:extLst>
          </p:cNvPr>
          <p:cNvSpPr txBox="1">
            <a:spLocks/>
          </p:cNvSpPr>
          <p:nvPr/>
        </p:nvSpPr>
        <p:spPr>
          <a:xfrm>
            <a:off x="838201" y="136525"/>
            <a:ext cx="9135139" cy="120125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b="1" kern="1200">
                <a:solidFill>
                  <a:schemeClr val="tx2">
                    <a:lumMod val="50000"/>
                  </a:schemeClr>
                </a:solidFill>
                <a:latin typeface="Leelawadee" panose="020B0502040204020203" pitchFamily="34" charset="-34"/>
                <a:ea typeface="+mj-ea"/>
                <a:cs typeface="Leelawadee" panose="020B0502040204020203" pitchFamily="34" charset="-34"/>
              </a:defRPr>
            </a:lvl1pPr>
          </a:lstStyle>
          <a:p>
            <a:pPr>
              <a:lnSpc>
                <a:spcPct val="150000"/>
              </a:lnSpc>
              <a:spcBef>
                <a:spcPts val="600"/>
              </a:spcBef>
              <a:tabLst>
                <a:tab pos="1878013" algn="l"/>
              </a:tabLst>
            </a:pPr>
            <a:r>
              <a:rPr lang="en-GB" sz="2700">
                <a:solidFill>
                  <a:srgbClr val="1C726F"/>
                </a:solidFill>
                <a:latin typeface="Leelawadee"/>
                <a:cs typeface="Leelawadee"/>
              </a:rPr>
              <a:t>Strategy for generational renewal in agriculture (Oct 2025) </a:t>
            </a:r>
            <a:endParaRPr lang="en-US">
              <a:latin typeface="Leelawadee"/>
              <a:cs typeface="Leelawadee"/>
            </a:endParaRPr>
          </a:p>
          <a:p>
            <a:pPr>
              <a:lnSpc>
                <a:spcPct val="100000"/>
              </a:lnSpc>
              <a:spcBef>
                <a:spcPts val="600"/>
              </a:spcBef>
              <a:tabLst>
                <a:tab pos="1878013" algn="l"/>
              </a:tabLst>
            </a:pPr>
            <a:r>
              <a:rPr lang="en-GB" sz="2000">
                <a:solidFill>
                  <a:srgbClr val="F7B44B"/>
                </a:solidFill>
                <a:latin typeface="Leelawadee"/>
                <a:cs typeface="Leelawadee"/>
              </a:rPr>
              <a:t>Revitalising rural communities through a new generation of farmers</a:t>
            </a:r>
            <a:endParaRPr lang="en-GB"/>
          </a:p>
        </p:txBody>
      </p:sp>
      <p:pic>
        <p:nvPicPr>
          <p:cNvPr id="2" name="Picture 1" descr="A person pointing at something&#10;&#10;AI-generated content may be incorrect.">
            <a:extLst>
              <a:ext uri="{FF2B5EF4-FFF2-40B4-BE49-F238E27FC236}">
                <a16:creationId xmlns:a16="http://schemas.microsoft.com/office/drawing/2014/main" id="{F8C1F2ED-74DA-63AD-DF71-9BA084B4957F}"/>
              </a:ext>
            </a:extLst>
          </p:cNvPr>
          <p:cNvPicPr>
            <a:picLocks noChangeAspect="1"/>
          </p:cNvPicPr>
          <p:nvPr/>
        </p:nvPicPr>
        <p:blipFill>
          <a:blip r:embed="rId3"/>
          <a:stretch>
            <a:fillRect/>
          </a:stretch>
        </p:blipFill>
        <p:spPr>
          <a:xfrm>
            <a:off x="7235253" y="2789420"/>
            <a:ext cx="4567003" cy="3003029"/>
          </a:xfrm>
          <a:prstGeom prst="rect">
            <a:avLst/>
          </a:prstGeom>
        </p:spPr>
      </p:pic>
    </p:spTree>
    <p:extLst>
      <p:ext uri="{BB962C8B-B14F-4D97-AF65-F5344CB8AC3E}">
        <p14:creationId xmlns:p14="http://schemas.microsoft.com/office/powerpoint/2010/main" val="1043260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22F037-4DCC-DA6D-C30B-9F29EADC1B5B}"/>
              </a:ext>
            </a:extLst>
          </p:cNvPr>
          <p:cNvSpPr>
            <a:spLocks noGrp="1"/>
          </p:cNvSpPr>
          <p:nvPr>
            <p:ph type="title"/>
          </p:nvPr>
        </p:nvSpPr>
        <p:spPr>
          <a:xfrm>
            <a:off x="4232334" y="1368669"/>
            <a:ext cx="4294560" cy="973000"/>
          </a:xfrm>
        </p:spPr>
        <p:txBody>
          <a:bodyPr/>
          <a:lstStyle/>
          <a:p>
            <a:endParaRPr lang="en-GB"/>
          </a:p>
        </p:txBody>
      </p:sp>
    </p:spTree>
    <p:extLst>
      <p:ext uri="{BB962C8B-B14F-4D97-AF65-F5344CB8AC3E}">
        <p14:creationId xmlns:p14="http://schemas.microsoft.com/office/powerpoint/2010/main" val="276353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5F38-E5AD-1AC9-6874-2C809402837F}"/>
              </a:ext>
            </a:extLst>
          </p:cNvPr>
          <p:cNvSpPr>
            <a:spLocks noGrp="1"/>
          </p:cNvSpPr>
          <p:nvPr>
            <p:ph type="title"/>
          </p:nvPr>
        </p:nvSpPr>
        <p:spPr/>
        <p:txBody>
          <a:bodyPr>
            <a:normAutofit/>
          </a:bodyPr>
          <a:lstStyle/>
          <a:p>
            <a:pPr>
              <a:lnSpc>
                <a:spcPct val="100000"/>
              </a:lnSpc>
            </a:pPr>
            <a:r>
              <a:rPr lang="en-GB" sz="2400">
                <a:solidFill>
                  <a:srgbClr val="1C726F"/>
                </a:solidFill>
              </a:rPr>
              <a:t>The long-term vision for EU’s rural areas - Towards stronger, connected, resilient and prosperous rural areas by 2040</a:t>
            </a:r>
          </a:p>
        </p:txBody>
      </p:sp>
      <p:grpSp>
        <p:nvGrpSpPr>
          <p:cNvPr id="9" name="Group 8">
            <a:extLst>
              <a:ext uri="{FF2B5EF4-FFF2-40B4-BE49-F238E27FC236}">
                <a16:creationId xmlns:a16="http://schemas.microsoft.com/office/drawing/2014/main" id="{547CE717-D803-2BB8-274D-82FC814C7C28}"/>
              </a:ext>
            </a:extLst>
          </p:cNvPr>
          <p:cNvGrpSpPr/>
          <p:nvPr/>
        </p:nvGrpSpPr>
        <p:grpSpPr>
          <a:xfrm>
            <a:off x="8334628" y="3273766"/>
            <a:ext cx="2139015" cy="1337003"/>
            <a:chOff x="9616273" y="4698208"/>
            <a:chExt cx="2129363" cy="1330561"/>
          </a:xfrm>
        </p:grpSpPr>
        <p:pic>
          <p:nvPicPr>
            <p:cNvPr id="5" name="Picture 8">
              <a:extLst>
                <a:ext uri="{FF2B5EF4-FFF2-40B4-BE49-F238E27FC236}">
                  <a16:creationId xmlns:a16="http://schemas.microsoft.com/office/drawing/2014/main" id="{61BBCEB5-E51F-B258-2064-76D8BBD28DD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21" r="14533" b="4889"/>
            <a:stretch/>
          </p:blipFill>
          <p:spPr bwMode="auto">
            <a:xfrm>
              <a:off x="10068148" y="4698208"/>
              <a:ext cx="1225612" cy="9070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66BB386-1E61-7B3B-53EA-AE7F06BD9317}"/>
                </a:ext>
              </a:extLst>
            </p:cNvPr>
            <p:cNvSpPr txBox="1"/>
            <p:nvPr/>
          </p:nvSpPr>
          <p:spPr>
            <a:xfrm>
              <a:off x="9616273" y="5569328"/>
              <a:ext cx="2129363" cy="459441"/>
            </a:xfrm>
            <a:prstGeom prst="rect">
              <a:avLst/>
            </a:prstGeom>
            <a:noFill/>
          </p:spPr>
          <p:txBody>
            <a:bodyPr wrap="square" rtlCol="0">
              <a:spAutoFit/>
            </a:bodyPr>
            <a:lstStyle/>
            <a:p>
              <a:pPr algn="ctr"/>
              <a:r>
                <a:rPr lang="en-GB" sz="1200" b="1">
                  <a:solidFill>
                    <a:schemeClr val="accent5"/>
                  </a:solidFill>
                </a:rPr>
                <a:t>European Commission 2019-2024 term</a:t>
              </a:r>
            </a:p>
          </p:txBody>
        </p:sp>
      </p:grpSp>
      <p:grpSp>
        <p:nvGrpSpPr>
          <p:cNvPr id="27" name="Group 26">
            <a:extLst>
              <a:ext uri="{FF2B5EF4-FFF2-40B4-BE49-F238E27FC236}">
                <a16:creationId xmlns:a16="http://schemas.microsoft.com/office/drawing/2014/main" id="{22CF885B-AF63-0E36-8C73-D4B91BD149D9}"/>
              </a:ext>
            </a:extLst>
          </p:cNvPr>
          <p:cNvGrpSpPr/>
          <p:nvPr/>
        </p:nvGrpSpPr>
        <p:grpSpPr>
          <a:xfrm>
            <a:off x="953365" y="1464784"/>
            <a:ext cx="3642714" cy="340565"/>
            <a:chOff x="1565212" y="2322784"/>
            <a:chExt cx="3050908" cy="340565"/>
          </a:xfrm>
        </p:grpSpPr>
        <p:cxnSp>
          <p:nvCxnSpPr>
            <p:cNvPr id="28" name="Straight Connector 27">
              <a:extLst>
                <a:ext uri="{FF2B5EF4-FFF2-40B4-BE49-F238E27FC236}">
                  <a16:creationId xmlns:a16="http://schemas.microsoft.com/office/drawing/2014/main" id="{B8F28E71-DDFF-235E-1802-3C575BE17A3C}"/>
                </a:ext>
              </a:extLst>
            </p:cNvPr>
            <p:cNvCxnSpPr>
              <a:cxnSpLocks/>
            </p:cNvCxnSpPr>
            <p:nvPr/>
          </p:nvCxnSpPr>
          <p:spPr>
            <a:xfrm>
              <a:off x="1565212" y="2663349"/>
              <a:ext cx="2585723"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29" name="TextBox 13">
              <a:extLst>
                <a:ext uri="{FF2B5EF4-FFF2-40B4-BE49-F238E27FC236}">
                  <a16:creationId xmlns:a16="http://schemas.microsoft.com/office/drawing/2014/main" id="{36456562-9EB7-1D4B-C438-13CA5F092F95}"/>
                </a:ext>
              </a:extLst>
            </p:cNvPr>
            <p:cNvSpPr txBox="1"/>
            <p:nvPr/>
          </p:nvSpPr>
          <p:spPr>
            <a:xfrm>
              <a:off x="1575811" y="2322784"/>
              <a:ext cx="3040309" cy="246221"/>
            </a:xfrm>
            <a:prstGeom prst="rect">
              <a:avLst/>
            </a:prstGeom>
          </p:spPr>
          <p:txBody>
            <a:bodyPr wrap="square" lIns="0" tIns="0" rIns="0" bIns="0" rtlCol="0" anchor="t">
              <a:spAutoFit/>
            </a:bodyPr>
            <a:lstStyle/>
            <a:p>
              <a:pPr>
                <a:spcBef>
                  <a:spcPct val="0"/>
                </a:spcBef>
              </a:pPr>
              <a:r>
                <a:rPr lang="en-US" sz="1600" b="1">
                  <a:solidFill>
                    <a:srgbClr val="1C726F"/>
                  </a:solidFill>
                  <a:latin typeface="+mj-lt"/>
                  <a:ea typeface="Barlow Medium"/>
                  <a:cs typeface="Barlow Medium"/>
                  <a:sym typeface="Barlow Medium"/>
                </a:rPr>
                <a:t>The start of the rural vision 2040</a:t>
              </a:r>
            </a:p>
          </p:txBody>
        </p:sp>
      </p:grpSp>
      <p:pic>
        <p:nvPicPr>
          <p:cNvPr id="6" name="Picture 5" descr="A collage of people in different poses&#10;&#10;AI-generated content may be incorrect.">
            <a:extLst>
              <a:ext uri="{FF2B5EF4-FFF2-40B4-BE49-F238E27FC236}">
                <a16:creationId xmlns:a16="http://schemas.microsoft.com/office/drawing/2014/main" id="{7DBA78AB-1ED1-5F91-727C-DC0B051C91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1" y="2207620"/>
            <a:ext cx="5997885" cy="3310639"/>
          </a:xfrm>
          <a:prstGeom prst="rect">
            <a:avLst/>
          </a:prstGeom>
        </p:spPr>
      </p:pic>
      <p:sp>
        <p:nvSpPr>
          <p:cNvPr id="20" name="TextBox 19">
            <a:extLst>
              <a:ext uri="{FF2B5EF4-FFF2-40B4-BE49-F238E27FC236}">
                <a16:creationId xmlns:a16="http://schemas.microsoft.com/office/drawing/2014/main" id="{08DEF23D-5D93-A273-BB2C-9578B9B70E8D}"/>
              </a:ext>
            </a:extLst>
          </p:cNvPr>
          <p:cNvSpPr txBox="1"/>
          <p:nvPr/>
        </p:nvSpPr>
        <p:spPr>
          <a:xfrm>
            <a:off x="7171371" y="2084489"/>
            <a:ext cx="4465530" cy="1194238"/>
          </a:xfrm>
          <a:prstGeom prst="rect">
            <a:avLst/>
          </a:prstGeom>
          <a:noFill/>
        </p:spPr>
        <p:txBody>
          <a:bodyPr wrap="square">
            <a:spAutoFit/>
          </a:bodyPr>
          <a:lstStyle/>
          <a:p>
            <a:pPr>
              <a:lnSpc>
                <a:spcPct val="114000"/>
              </a:lnSpc>
            </a:pPr>
            <a:r>
              <a:rPr lang="en-GB" sz="1600" b="1">
                <a:solidFill>
                  <a:srgbClr val="F7B44B"/>
                </a:solidFill>
              </a:rPr>
              <a:t>European Commission Communication</a:t>
            </a:r>
            <a:r>
              <a:rPr lang="en-GB" sz="1600" b="1"/>
              <a:t> </a:t>
            </a:r>
          </a:p>
          <a:p>
            <a:pPr>
              <a:lnSpc>
                <a:spcPct val="114000"/>
              </a:lnSpc>
            </a:pPr>
            <a:r>
              <a:rPr lang="en-GB" sz="1600" b="1">
                <a:solidFill>
                  <a:srgbClr val="1C726F"/>
                </a:solidFill>
              </a:rPr>
              <a:t>A long-term Vision for the EU's Rural Areas - Towards stronger, connected, resilient and prosperous rural areas by 2040 (June 2021)</a:t>
            </a:r>
          </a:p>
        </p:txBody>
      </p:sp>
      <p:sp>
        <p:nvSpPr>
          <p:cNvPr id="22" name="TextBox 21">
            <a:extLst>
              <a:ext uri="{FF2B5EF4-FFF2-40B4-BE49-F238E27FC236}">
                <a16:creationId xmlns:a16="http://schemas.microsoft.com/office/drawing/2014/main" id="{6FFA878D-93A7-E91A-D7A7-5105DB8CA1C7}"/>
              </a:ext>
            </a:extLst>
          </p:cNvPr>
          <p:cNvSpPr txBox="1"/>
          <p:nvPr/>
        </p:nvSpPr>
        <p:spPr>
          <a:xfrm>
            <a:off x="7171371" y="4598069"/>
            <a:ext cx="4661956" cy="1061829"/>
          </a:xfrm>
          <a:prstGeom prst="rect">
            <a:avLst/>
          </a:prstGeom>
          <a:noFill/>
        </p:spPr>
        <p:txBody>
          <a:bodyPr wrap="square">
            <a:spAutoFit/>
          </a:bodyPr>
          <a:lstStyle/>
          <a:p>
            <a:pPr>
              <a:spcBef>
                <a:spcPts val="300"/>
              </a:spcBef>
              <a:spcAft>
                <a:spcPts val="300"/>
              </a:spcAft>
            </a:pPr>
            <a:r>
              <a:rPr lang="en-GB" sz="1200" b="1">
                <a:solidFill>
                  <a:srgbClr val="1C726F"/>
                </a:solidFill>
              </a:rPr>
              <a:t>Involved Commissioners</a:t>
            </a:r>
          </a:p>
          <a:p>
            <a:pPr marL="171450" indent="-171450">
              <a:spcBef>
                <a:spcPts val="300"/>
              </a:spcBef>
              <a:spcAft>
                <a:spcPts val="300"/>
              </a:spcAft>
              <a:buClr>
                <a:srgbClr val="F7B44B"/>
              </a:buClr>
              <a:buFont typeface="Leelawadee" panose="020B0502040204020203" pitchFamily="34" charset="-34"/>
              <a:buChar char="&gt;"/>
            </a:pPr>
            <a:r>
              <a:rPr lang="en-GB" sz="1200" b="1">
                <a:solidFill>
                  <a:srgbClr val="1C726F"/>
                </a:solidFill>
              </a:rPr>
              <a:t>Dubravka </a:t>
            </a:r>
            <a:r>
              <a:rPr lang="en-GB" sz="1200" b="1" err="1">
                <a:solidFill>
                  <a:srgbClr val="1C726F"/>
                </a:solidFill>
              </a:rPr>
              <a:t>Šuica</a:t>
            </a:r>
            <a:r>
              <a:rPr lang="en-GB" sz="1200">
                <a:solidFill>
                  <a:srgbClr val="1C726F"/>
                </a:solidFill>
              </a:rPr>
              <a:t>, EC Vice-president, Demography &amp; Democracy</a:t>
            </a:r>
          </a:p>
          <a:p>
            <a:pPr marL="171450" indent="-171450">
              <a:spcBef>
                <a:spcPts val="300"/>
              </a:spcBef>
              <a:spcAft>
                <a:spcPts val="300"/>
              </a:spcAft>
              <a:buClr>
                <a:srgbClr val="F7B44B"/>
              </a:buClr>
              <a:buFont typeface="Leelawadee" panose="020B0502040204020203" pitchFamily="34" charset="-34"/>
              <a:buChar char="&gt;"/>
            </a:pPr>
            <a:r>
              <a:rPr lang="en-GB" sz="1200" b="1">
                <a:solidFill>
                  <a:srgbClr val="1C726F"/>
                </a:solidFill>
              </a:rPr>
              <a:t>Janusz Wojciechowski</a:t>
            </a:r>
            <a:r>
              <a:rPr lang="en-GB" sz="1200">
                <a:solidFill>
                  <a:srgbClr val="1C726F"/>
                </a:solidFill>
              </a:rPr>
              <a:t>, Agriculture</a:t>
            </a:r>
          </a:p>
          <a:p>
            <a:pPr marL="171450" indent="-171450">
              <a:spcBef>
                <a:spcPts val="300"/>
              </a:spcBef>
              <a:spcAft>
                <a:spcPts val="300"/>
              </a:spcAft>
              <a:buClr>
                <a:srgbClr val="F7B44B"/>
              </a:buClr>
              <a:buFont typeface="Leelawadee" panose="020B0502040204020203" pitchFamily="34" charset="-34"/>
              <a:buChar char="&gt;"/>
            </a:pPr>
            <a:r>
              <a:rPr lang="en-GB" sz="1200" b="1">
                <a:solidFill>
                  <a:srgbClr val="1C726F"/>
                </a:solidFill>
              </a:rPr>
              <a:t>Elisa Ferreira</a:t>
            </a:r>
            <a:r>
              <a:rPr lang="en-GB" sz="1200">
                <a:solidFill>
                  <a:srgbClr val="1C726F"/>
                </a:solidFill>
              </a:rPr>
              <a:t>, Cohesion and reforms</a:t>
            </a:r>
          </a:p>
        </p:txBody>
      </p:sp>
      <p:sp>
        <p:nvSpPr>
          <p:cNvPr id="4" name="TextBox 3">
            <a:extLst>
              <a:ext uri="{FF2B5EF4-FFF2-40B4-BE49-F238E27FC236}">
                <a16:creationId xmlns:a16="http://schemas.microsoft.com/office/drawing/2014/main" id="{5810FDDF-DD32-0E8C-7858-8EC1973262C7}"/>
              </a:ext>
            </a:extLst>
          </p:cNvPr>
          <p:cNvSpPr txBox="1"/>
          <p:nvPr/>
        </p:nvSpPr>
        <p:spPr>
          <a:xfrm>
            <a:off x="1277303" y="6077878"/>
            <a:ext cx="10268006" cy="497637"/>
          </a:xfrm>
          <a:prstGeom prst="rect">
            <a:avLst/>
          </a:prstGeom>
          <a:noFill/>
          <a:ln w="19050">
            <a:noFill/>
          </a:ln>
        </p:spPr>
        <p:txBody>
          <a:bodyPr wrap="square" lIns="91440" tIns="45720" rIns="91440" bIns="45720" anchor="t">
            <a:spAutoFit/>
          </a:bodyPr>
          <a:lstStyle/>
          <a:p>
            <a:pPr>
              <a:lnSpc>
                <a:spcPct val="113999"/>
              </a:lnSpc>
            </a:pPr>
            <a:r>
              <a:rPr lang="en-GB" sz="1200" b="1">
                <a:hlinkClick r:id="rId5"/>
              </a:rPr>
              <a:t>European Commission Communication</a:t>
            </a:r>
            <a:r>
              <a:rPr lang="en-GB" sz="1200" b="1"/>
              <a:t>: A long-term Vision for the EU's Rural Areas - Towards stronger, connected, resilient and prosperous rural areas by 2040 (June 2021)</a:t>
            </a:r>
            <a:endParaRPr lang="en-US"/>
          </a:p>
        </p:txBody>
      </p:sp>
      <p:grpSp>
        <p:nvGrpSpPr>
          <p:cNvPr id="11" name="Group 10">
            <a:extLst>
              <a:ext uri="{FF2B5EF4-FFF2-40B4-BE49-F238E27FC236}">
                <a16:creationId xmlns:a16="http://schemas.microsoft.com/office/drawing/2014/main" id="{8E2BA9AB-D42C-D628-B6E8-2739A3406DE7}"/>
              </a:ext>
            </a:extLst>
          </p:cNvPr>
          <p:cNvGrpSpPr>
            <a:grpSpLocks noChangeAspect="1"/>
          </p:cNvGrpSpPr>
          <p:nvPr/>
        </p:nvGrpSpPr>
        <p:grpSpPr>
          <a:xfrm>
            <a:off x="803484" y="6102034"/>
            <a:ext cx="469142" cy="461665"/>
            <a:chOff x="7850409" y="1456152"/>
            <a:chExt cx="554153" cy="554153"/>
          </a:xfrm>
        </p:grpSpPr>
        <p:sp>
          <p:nvSpPr>
            <p:cNvPr id="7" name="Oval 6">
              <a:extLst>
                <a:ext uri="{FF2B5EF4-FFF2-40B4-BE49-F238E27FC236}">
                  <a16:creationId xmlns:a16="http://schemas.microsoft.com/office/drawing/2014/main" id="{7EB3061A-100A-3E35-200D-586DA5A59683}"/>
                </a:ext>
              </a:extLst>
            </p:cNvPr>
            <p:cNvSpPr>
              <a:spLocks noChangeAspect="1"/>
            </p:cNvSpPr>
            <p:nvPr/>
          </p:nvSpPr>
          <p:spPr>
            <a:xfrm>
              <a:off x="7850409" y="1456152"/>
              <a:ext cx="554153" cy="554153"/>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0" name="Graphic 9" descr="Document with solid fill">
              <a:extLst>
                <a:ext uri="{FF2B5EF4-FFF2-40B4-BE49-F238E27FC236}">
                  <a16:creationId xmlns:a16="http://schemas.microsoft.com/office/drawing/2014/main" id="{05916EA0-4559-D216-F5CF-076147BCD4C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931850" y="1530357"/>
              <a:ext cx="410936" cy="410936"/>
            </a:xfrm>
            <a:prstGeom prst="rect">
              <a:avLst/>
            </a:prstGeom>
          </p:spPr>
        </p:pic>
      </p:grpSp>
    </p:spTree>
    <p:extLst>
      <p:ext uri="{BB962C8B-B14F-4D97-AF65-F5344CB8AC3E}">
        <p14:creationId xmlns:p14="http://schemas.microsoft.com/office/powerpoint/2010/main" val="1362751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BF56E-47FE-3C62-A139-FC4D28359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209637-71FE-D94E-F004-DEDDE4E8E2EC}"/>
              </a:ext>
            </a:extLst>
          </p:cNvPr>
          <p:cNvSpPr>
            <a:spLocks noGrp="1"/>
          </p:cNvSpPr>
          <p:nvPr>
            <p:ph type="title"/>
          </p:nvPr>
        </p:nvSpPr>
        <p:spPr/>
        <p:txBody>
          <a:bodyPr>
            <a:normAutofit/>
          </a:bodyPr>
          <a:lstStyle/>
          <a:p>
            <a:pPr>
              <a:lnSpc>
                <a:spcPct val="100000"/>
              </a:lnSpc>
            </a:pPr>
            <a:r>
              <a:rPr lang="en-GB" sz="2400">
                <a:solidFill>
                  <a:srgbClr val="1C726F"/>
                </a:solidFill>
              </a:rPr>
              <a:t>The long-term vision for EU’s rural areas - towards stronger, connected, resilient and prosperous rural areas by 2040</a:t>
            </a:r>
          </a:p>
        </p:txBody>
      </p:sp>
      <p:grpSp>
        <p:nvGrpSpPr>
          <p:cNvPr id="9" name="Group 8">
            <a:extLst>
              <a:ext uri="{FF2B5EF4-FFF2-40B4-BE49-F238E27FC236}">
                <a16:creationId xmlns:a16="http://schemas.microsoft.com/office/drawing/2014/main" id="{07D5B2CF-B1CD-EB8C-25C1-813C7B2411AA}"/>
              </a:ext>
            </a:extLst>
          </p:cNvPr>
          <p:cNvGrpSpPr/>
          <p:nvPr/>
        </p:nvGrpSpPr>
        <p:grpSpPr>
          <a:xfrm>
            <a:off x="598695" y="2044774"/>
            <a:ext cx="2139015" cy="1337003"/>
            <a:chOff x="9616273" y="4698208"/>
            <a:chExt cx="2129363" cy="1330561"/>
          </a:xfrm>
        </p:grpSpPr>
        <p:pic>
          <p:nvPicPr>
            <p:cNvPr id="5" name="Picture 8">
              <a:extLst>
                <a:ext uri="{FF2B5EF4-FFF2-40B4-BE49-F238E27FC236}">
                  <a16:creationId xmlns:a16="http://schemas.microsoft.com/office/drawing/2014/main" id="{C0D1B23C-4537-C8B8-8AB9-E55812F947E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21" r="14533" b="4889"/>
            <a:stretch/>
          </p:blipFill>
          <p:spPr bwMode="auto">
            <a:xfrm>
              <a:off x="10068148" y="4698208"/>
              <a:ext cx="1225612" cy="9070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0009812-534C-BC09-1629-EDFBE54E6AE9}"/>
                </a:ext>
              </a:extLst>
            </p:cNvPr>
            <p:cNvSpPr txBox="1"/>
            <p:nvPr/>
          </p:nvSpPr>
          <p:spPr>
            <a:xfrm>
              <a:off x="9616273" y="5569328"/>
              <a:ext cx="2129363" cy="459441"/>
            </a:xfrm>
            <a:prstGeom prst="rect">
              <a:avLst/>
            </a:prstGeom>
            <a:noFill/>
          </p:spPr>
          <p:txBody>
            <a:bodyPr wrap="square" rtlCol="0">
              <a:spAutoFit/>
            </a:bodyPr>
            <a:lstStyle/>
            <a:p>
              <a:pPr algn="ctr"/>
              <a:r>
                <a:rPr lang="en-GB" sz="1200" b="1">
                  <a:solidFill>
                    <a:schemeClr val="accent5"/>
                  </a:solidFill>
                </a:rPr>
                <a:t>European Commission 2024-2029 term</a:t>
              </a:r>
            </a:p>
          </p:txBody>
        </p:sp>
      </p:grpSp>
      <p:grpSp>
        <p:nvGrpSpPr>
          <p:cNvPr id="20" name="Group 19">
            <a:extLst>
              <a:ext uri="{FF2B5EF4-FFF2-40B4-BE49-F238E27FC236}">
                <a16:creationId xmlns:a16="http://schemas.microsoft.com/office/drawing/2014/main" id="{2303EFF5-114D-7AEB-4FD7-F7193E54F3DA}"/>
              </a:ext>
            </a:extLst>
          </p:cNvPr>
          <p:cNvGrpSpPr/>
          <p:nvPr/>
        </p:nvGrpSpPr>
        <p:grpSpPr>
          <a:xfrm>
            <a:off x="5143602" y="2044774"/>
            <a:ext cx="5622137" cy="3181135"/>
            <a:chOff x="3649957" y="3709671"/>
            <a:chExt cx="5622137" cy="3181135"/>
          </a:xfrm>
        </p:grpSpPr>
        <p:grpSp>
          <p:nvGrpSpPr>
            <p:cNvPr id="24" name="Group 23">
              <a:extLst>
                <a:ext uri="{FF2B5EF4-FFF2-40B4-BE49-F238E27FC236}">
                  <a16:creationId xmlns:a16="http://schemas.microsoft.com/office/drawing/2014/main" id="{C1628303-65E9-E273-A9FC-1DA6669BC631}"/>
                </a:ext>
              </a:extLst>
            </p:cNvPr>
            <p:cNvGrpSpPr/>
            <p:nvPr/>
          </p:nvGrpSpPr>
          <p:grpSpPr>
            <a:xfrm>
              <a:off x="6281200" y="3709671"/>
              <a:ext cx="2990894" cy="3181135"/>
              <a:chOff x="2535597" y="3129325"/>
              <a:chExt cx="2990894" cy="3181135"/>
            </a:xfrm>
          </p:grpSpPr>
          <p:sp>
            <p:nvSpPr>
              <p:cNvPr id="28" name="TextBox 27">
                <a:extLst>
                  <a:ext uri="{FF2B5EF4-FFF2-40B4-BE49-F238E27FC236}">
                    <a16:creationId xmlns:a16="http://schemas.microsoft.com/office/drawing/2014/main" id="{F9699BAC-4C51-264C-78AF-44DE3F08929B}"/>
                  </a:ext>
                </a:extLst>
              </p:cNvPr>
              <p:cNvSpPr txBox="1"/>
              <p:nvPr/>
            </p:nvSpPr>
            <p:spPr>
              <a:xfrm>
                <a:off x="2535597" y="5325575"/>
                <a:ext cx="2990894" cy="984885"/>
              </a:xfrm>
              <a:prstGeom prst="rect">
                <a:avLst/>
              </a:prstGeom>
              <a:noFill/>
            </p:spPr>
            <p:txBody>
              <a:bodyPr wrap="square" lIns="91440" tIns="45720" rIns="91440" bIns="45720" rtlCol="0" anchor="t">
                <a:spAutoFit/>
              </a:bodyPr>
              <a:lstStyle/>
              <a:p>
                <a:pPr algn="ctr">
                  <a:spcBef>
                    <a:spcPts val="300"/>
                  </a:spcBef>
                  <a:spcAft>
                    <a:spcPts val="300"/>
                  </a:spcAft>
                </a:pPr>
                <a:r>
                  <a:rPr lang="en-GB" sz="1600" b="1">
                    <a:solidFill>
                      <a:schemeClr val="accent5"/>
                    </a:solidFill>
                  </a:rPr>
                  <a:t>Commissioner </a:t>
                </a:r>
              </a:p>
              <a:p>
                <a:pPr algn="ctr">
                  <a:spcBef>
                    <a:spcPts val="300"/>
                  </a:spcBef>
                  <a:spcAft>
                    <a:spcPts val="300"/>
                  </a:spcAft>
                </a:pPr>
                <a:r>
                  <a:rPr lang="en-GB" sz="1600" b="1">
                    <a:solidFill>
                      <a:schemeClr val="accent5"/>
                    </a:solidFill>
                  </a:rPr>
                  <a:t> Agriculture &amp; Food </a:t>
                </a:r>
                <a:endParaRPr lang="en-US">
                  <a:solidFill>
                    <a:schemeClr val="accent5"/>
                  </a:solidFill>
                </a:endParaRPr>
              </a:p>
              <a:p>
                <a:pPr algn="ctr">
                  <a:spcBef>
                    <a:spcPts val="300"/>
                  </a:spcBef>
                  <a:spcAft>
                    <a:spcPts val="300"/>
                  </a:spcAft>
                </a:pPr>
                <a:r>
                  <a:rPr lang="en-GB" sz="1600" b="1">
                    <a:solidFill>
                      <a:schemeClr val="accent6"/>
                    </a:solidFill>
                  </a:rPr>
                  <a:t>Christophe Hansen</a:t>
                </a:r>
              </a:p>
            </p:txBody>
          </p:sp>
          <p:pic>
            <p:nvPicPr>
              <p:cNvPr id="29" name="Picture 6">
                <a:extLst>
                  <a:ext uri="{FF2B5EF4-FFF2-40B4-BE49-F238E27FC236}">
                    <a16:creationId xmlns:a16="http://schemas.microsoft.com/office/drawing/2014/main" id="{66273231-F0B5-E06C-042C-5606C9C73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97" b="397"/>
              <a:stretch/>
            </p:blipFill>
            <p:spPr bwMode="auto">
              <a:xfrm>
                <a:off x="2961536" y="3129325"/>
                <a:ext cx="2139016" cy="213901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A6A28EBD-A07F-CE92-8B11-265D469B7B5F}"/>
                </a:ext>
              </a:extLst>
            </p:cNvPr>
            <p:cNvGrpSpPr/>
            <p:nvPr/>
          </p:nvGrpSpPr>
          <p:grpSpPr>
            <a:xfrm>
              <a:off x="3649957" y="3710489"/>
              <a:ext cx="2780105" cy="3103373"/>
              <a:chOff x="512199" y="3090158"/>
              <a:chExt cx="2780105" cy="3103373"/>
            </a:xfrm>
          </p:grpSpPr>
          <p:sp>
            <p:nvSpPr>
              <p:cNvPr id="26" name="TextBox 25">
                <a:extLst>
                  <a:ext uri="{FF2B5EF4-FFF2-40B4-BE49-F238E27FC236}">
                    <a16:creationId xmlns:a16="http://schemas.microsoft.com/office/drawing/2014/main" id="{49FDB035-127C-9308-D8E9-998E56E43113}"/>
                  </a:ext>
                </a:extLst>
              </p:cNvPr>
              <p:cNvSpPr txBox="1"/>
              <p:nvPr/>
            </p:nvSpPr>
            <p:spPr>
              <a:xfrm>
                <a:off x="512199" y="5285590"/>
                <a:ext cx="2780105" cy="907941"/>
              </a:xfrm>
              <a:prstGeom prst="rect">
                <a:avLst/>
              </a:prstGeom>
              <a:solidFill>
                <a:schemeClr val="bg1"/>
              </a:solidFill>
            </p:spPr>
            <p:txBody>
              <a:bodyPr wrap="square" lIns="91440" tIns="45720" rIns="91440" bIns="45720" rtlCol="0" anchor="t">
                <a:spAutoFit/>
              </a:bodyPr>
              <a:lstStyle/>
              <a:p>
                <a:pPr algn="ctr">
                  <a:spcBef>
                    <a:spcPts val="300"/>
                  </a:spcBef>
                  <a:spcAft>
                    <a:spcPts val="300"/>
                  </a:spcAft>
                </a:pPr>
                <a:r>
                  <a:rPr lang="en-GB" sz="1600" b="1">
                    <a:solidFill>
                      <a:schemeClr val="accent5"/>
                    </a:solidFill>
                  </a:rPr>
                  <a:t>Executive Vice-President Cohesion &amp; reforms </a:t>
                </a:r>
                <a:endParaRPr lang="en-GB" sz="1600" b="1">
                  <a:solidFill>
                    <a:schemeClr val="accent5"/>
                  </a:solidFill>
                  <a:cs typeface="Leelawadee"/>
                </a:endParaRPr>
              </a:p>
              <a:p>
                <a:pPr algn="ctr">
                  <a:spcBef>
                    <a:spcPts val="300"/>
                  </a:spcBef>
                  <a:spcAft>
                    <a:spcPts val="300"/>
                  </a:spcAft>
                </a:pPr>
                <a:r>
                  <a:rPr lang="en-GB" sz="1600" b="1">
                    <a:solidFill>
                      <a:schemeClr val="accent6"/>
                    </a:solidFill>
                  </a:rPr>
                  <a:t>Raffaele </a:t>
                </a:r>
                <a:r>
                  <a:rPr lang="en-GB" sz="1600" b="1" err="1">
                    <a:solidFill>
                      <a:schemeClr val="accent6"/>
                    </a:solidFill>
                  </a:rPr>
                  <a:t>Fitto</a:t>
                </a:r>
                <a:endParaRPr lang="en-GB" sz="1600" b="1">
                  <a:solidFill>
                    <a:schemeClr val="accent6"/>
                  </a:solidFill>
                </a:endParaRPr>
              </a:p>
            </p:txBody>
          </p:sp>
          <p:pic>
            <p:nvPicPr>
              <p:cNvPr id="27" name="Picture 2">
                <a:extLst>
                  <a:ext uri="{FF2B5EF4-FFF2-40B4-BE49-F238E27FC236}">
                    <a16:creationId xmlns:a16="http://schemas.microsoft.com/office/drawing/2014/main" id="{B39FB54B-54DD-3936-04FB-003C0F0232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32743" y="3090158"/>
                <a:ext cx="2139016" cy="213901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grpSp>
      </p:grpSp>
      <p:grpSp>
        <p:nvGrpSpPr>
          <p:cNvPr id="30" name="Group 29">
            <a:extLst>
              <a:ext uri="{FF2B5EF4-FFF2-40B4-BE49-F238E27FC236}">
                <a16:creationId xmlns:a16="http://schemas.microsoft.com/office/drawing/2014/main" id="{7322B929-F744-5B97-909F-9449691F70AE}"/>
              </a:ext>
            </a:extLst>
          </p:cNvPr>
          <p:cNvGrpSpPr/>
          <p:nvPr/>
        </p:nvGrpSpPr>
        <p:grpSpPr>
          <a:xfrm>
            <a:off x="940665" y="1452084"/>
            <a:ext cx="3642714" cy="340565"/>
            <a:chOff x="1565212" y="2322784"/>
            <a:chExt cx="3050908" cy="340565"/>
          </a:xfrm>
        </p:grpSpPr>
        <p:cxnSp>
          <p:nvCxnSpPr>
            <p:cNvPr id="31" name="Straight Connector 30">
              <a:extLst>
                <a:ext uri="{FF2B5EF4-FFF2-40B4-BE49-F238E27FC236}">
                  <a16:creationId xmlns:a16="http://schemas.microsoft.com/office/drawing/2014/main" id="{7A96B2FB-81AB-DAD2-B76E-3A3719855D73}"/>
                </a:ext>
              </a:extLst>
            </p:cNvPr>
            <p:cNvCxnSpPr>
              <a:cxnSpLocks/>
            </p:cNvCxnSpPr>
            <p:nvPr/>
          </p:nvCxnSpPr>
          <p:spPr>
            <a:xfrm>
              <a:off x="1565212" y="2663349"/>
              <a:ext cx="1663855"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32" name="TextBox 13">
              <a:extLst>
                <a:ext uri="{FF2B5EF4-FFF2-40B4-BE49-F238E27FC236}">
                  <a16:creationId xmlns:a16="http://schemas.microsoft.com/office/drawing/2014/main" id="{E08287C1-93AA-3A2B-EA1F-AB3A550919BA}"/>
                </a:ext>
              </a:extLst>
            </p:cNvPr>
            <p:cNvSpPr txBox="1"/>
            <p:nvPr/>
          </p:nvSpPr>
          <p:spPr>
            <a:xfrm>
              <a:off x="1575811" y="2322784"/>
              <a:ext cx="3040309" cy="246221"/>
            </a:xfrm>
            <a:prstGeom prst="rect">
              <a:avLst/>
            </a:prstGeom>
          </p:spPr>
          <p:txBody>
            <a:bodyPr wrap="square" lIns="0" tIns="0" rIns="0" bIns="0" rtlCol="0" anchor="t">
              <a:spAutoFit/>
            </a:bodyPr>
            <a:lstStyle/>
            <a:p>
              <a:pPr>
                <a:spcBef>
                  <a:spcPct val="0"/>
                </a:spcBef>
              </a:pPr>
              <a:r>
                <a:rPr lang="en-US" sz="1600" b="1">
                  <a:solidFill>
                    <a:srgbClr val="1C726F"/>
                  </a:solidFill>
                  <a:latin typeface="+mj-lt"/>
                  <a:ea typeface="Barlow Medium"/>
                  <a:cs typeface="Barlow Medium"/>
                  <a:sym typeface="Barlow Medium"/>
                </a:rPr>
                <a:t>The rural vision now</a:t>
              </a:r>
            </a:p>
          </p:txBody>
        </p:sp>
      </p:grpSp>
      <p:sp>
        <p:nvSpPr>
          <p:cNvPr id="33" name="TextBox 32">
            <a:extLst>
              <a:ext uri="{FF2B5EF4-FFF2-40B4-BE49-F238E27FC236}">
                <a16:creationId xmlns:a16="http://schemas.microsoft.com/office/drawing/2014/main" id="{F5C1B0CA-08B6-B1D2-7609-2FC2F17D0BE8}"/>
              </a:ext>
            </a:extLst>
          </p:cNvPr>
          <p:cNvSpPr txBox="1"/>
          <p:nvPr/>
        </p:nvSpPr>
        <p:spPr>
          <a:xfrm>
            <a:off x="1174828" y="5976415"/>
            <a:ext cx="9523556" cy="497637"/>
          </a:xfrm>
          <a:prstGeom prst="rect">
            <a:avLst/>
          </a:prstGeom>
          <a:noFill/>
          <a:ln w="19050">
            <a:noFill/>
          </a:ln>
        </p:spPr>
        <p:txBody>
          <a:bodyPr wrap="square" lIns="91440" tIns="45720" rIns="91440" bIns="45720" anchor="t">
            <a:spAutoFit/>
          </a:bodyPr>
          <a:lstStyle/>
          <a:p>
            <a:pPr>
              <a:lnSpc>
                <a:spcPct val="114000"/>
              </a:lnSpc>
            </a:pPr>
            <a:r>
              <a:rPr lang="en-GB" sz="1200" b="1">
                <a:hlinkClick r:id="rId6"/>
              </a:rPr>
              <a:t>European Commission Communication</a:t>
            </a:r>
            <a:r>
              <a:rPr lang="en-GB" sz="1200" b="1"/>
              <a:t>: A long-term Vision for the EU's Rural Areas - Towards stronger, connected, resilient and prosperous rural areas by 2040 (June 2021)</a:t>
            </a:r>
          </a:p>
        </p:txBody>
      </p:sp>
      <p:grpSp>
        <p:nvGrpSpPr>
          <p:cNvPr id="34" name="Group 33">
            <a:extLst>
              <a:ext uri="{FF2B5EF4-FFF2-40B4-BE49-F238E27FC236}">
                <a16:creationId xmlns:a16="http://schemas.microsoft.com/office/drawing/2014/main" id="{FF0D521E-4B6B-0F47-C6FC-A8AB9A4E7651}"/>
              </a:ext>
            </a:extLst>
          </p:cNvPr>
          <p:cNvGrpSpPr>
            <a:grpSpLocks noChangeAspect="1"/>
          </p:cNvGrpSpPr>
          <p:nvPr/>
        </p:nvGrpSpPr>
        <p:grpSpPr>
          <a:xfrm>
            <a:off x="680219" y="6012387"/>
            <a:ext cx="469142" cy="461665"/>
            <a:chOff x="7850409" y="1456152"/>
            <a:chExt cx="554153" cy="554153"/>
          </a:xfrm>
        </p:grpSpPr>
        <p:sp>
          <p:nvSpPr>
            <p:cNvPr id="35" name="Oval 34">
              <a:extLst>
                <a:ext uri="{FF2B5EF4-FFF2-40B4-BE49-F238E27FC236}">
                  <a16:creationId xmlns:a16="http://schemas.microsoft.com/office/drawing/2014/main" id="{85CA5362-B869-CCA4-67A7-54B6B07DB1F9}"/>
                </a:ext>
              </a:extLst>
            </p:cNvPr>
            <p:cNvSpPr>
              <a:spLocks noChangeAspect="1"/>
            </p:cNvSpPr>
            <p:nvPr/>
          </p:nvSpPr>
          <p:spPr>
            <a:xfrm>
              <a:off x="7850409" y="1456152"/>
              <a:ext cx="554153" cy="554153"/>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36" name="Graphic 35" descr="Document with solid fill">
              <a:extLst>
                <a:ext uri="{FF2B5EF4-FFF2-40B4-BE49-F238E27FC236}">
                  <a16:creationId xmlns:a16="http://schemas.microsoft.com/office/drawing/2014/main" id="{D3F6D9D2-4A75-881C-ED91-F0A39BCB4B3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931850" y="1530357"/>
              <a:ext cx="410936" cy="410936"/>
            </a:xfrm>
            <a:prstGeom prst="rect">
              <a:avLst/>
            </a:prstGeom>
          </p:spPr>
        </p:pic>
      </p:grpSp>
      <p:pic>
        <p:nvPicPr>
          <p:cNvPr id="3" name="Picture 2" descr="A collage of people in different poses&#10;&#10;AI-generated content may be incorrect.">
            <a:extLst>
              <a:ext uri="{FF2B5EF4-FFF2-40B4-BE49-F238E27FC236}">
                <a16:creationId xmlns:a16="http://schemas.microsoft.com/office/drawing/2014/main" id="{32A66DBE-6C75-DC22-6763-FAB76EF6EF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202" y="3618554"/>
            <a:ext cx="3441698" cy="1899706"/>
          </a:xfrm>
          <a:prstGeom prst="rect">
            <a:avLst/>
          </a:prstGeom>
        </p:spPr>
      </p:pic>
    </p:spTree>
    <p:extLst>
      <p:ext uri="{BB962C8B-B14F-4D97-AF65-F5344CB8AC3E}">
        <p14:creationId xmlns:p14="http://schemas.microsoft.com/office/powerpoint/2010/main" val="2843129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E86479-7632-C63E-6A1C-82C32F1C81A9}"/>
              </a:ext>
            </a:extLst>
          </p:cNvPr>
          <p:cNvSpPr txBox="1">
            <a:spLocks/>
          </p:cNvSpPr>
          <p:nvPr/>
        </p:nvSpPr>
        <p:spPr>
          <a:xfrm>
            <a:off x="838201" y="136525"/>
            <a:ext cx="9651999" cy="120125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b="1" kern="1200">
                <a:solidFill>
                  <a:schemeClr val="tx2">
                    <a:lumMod val="50000"/>
                  </a:schemeClr>
                </a:solidFill>
                <a:latin typeface="Leelawadee" panose="020B0502040204020203" pitchFamily="34" charset="-34"/>
                <a:ea typeface="+mj-ea"/>
                <a:cs typeface="Leelawadee" panose="020B0502040204020203" pitchFamily="34" charset="-34"/>
              </a:defRPr>
            </a:lvl1pPr>
          </a:lstStyle>
          <a:p>
            <a:pPr>
              <a:lnSpc>
                <a:spcPct val="150000"/>
              </a:lnSpc>
              <a:spcBef>
                <a:spcPts val="600"/>
              </a:spcBef>
              <a:tabLst>
                <a:tab pos="1878013" algn="l"/>
              </a:tabLst>
            </a:pPr>
            <a:r>
              <a:rPr lang="en-GB" sz="2700">
                <a:solidFill>
                  <a:srgbClr val="1C726F"/>
                </a:solidFill>
                <a:latin typeface="Leelawadee"/>
                <a:cs typeface="Leelawadee"/>
              </a:rPr>
              <a:t>A new vision for agriculture and food, support for rural areas (Feb 2025) </a:t>
            </a:r>
          </a:p>
          <a:p>
            <a:pPr>
              <a:lnSpc>
                <a:spcPct val="100000"/>
              </a:lnSpc>
              <a:spcBef>
                <a:spcPts val="600"/>
              </a:spcBef>
              <a:tabLst>
                <a:tab pos="1878013" algn="l"/>
              </a:tabLst>
            </a:pPr>
            <a:r>
              <a:rPr lang="en-GB" sz="2000">
                <a:solidFill>
                  <a:srgbClr val="F7B44B"/>
                </a:solidFill>
                <a:latin typeface="Leelawadee"/>
                <a:cs typeface="Leelawadee"/>
              </a:rPr>
              <a:t>Working in synergy with the rural vision 2040</a:t>
            </a:r>
          </a:p>
        </p:txBody>
      </p:sp>
      <p:grpSp>
        <p:nvGrpSpPr>
          <p:cNvPr id="4" name="Group 3">
            <a:extLst>
              <a:ext uri="{FF2B5EF4-FFF2-40B4-BE49-F238E27FC236}">
                <a16:creationId xmlns:a16="http://schemas.microsoft.com/office/drawing/2014/main" id="{1B229DFD-D435-7DCD-727E-70688E8516DC}"/>
              </a:ext>
            </a:extLst>
          </p:cNvPr>
          <p:cNvGrpSpPr/>
          <p:nvPr/>
        </p:nvGrpSpPr>
        <p:grpSpPr>
          <a:xfrm>
            <a:off x="1058795" y="1826957"/>
            <a:ext cx="3630059" cy="340565"/>
            <a:chOff x="1007296" y="1789927"/>
            <a:chExt cx="3630059" cy="340565"/>
          </a:xfrm>
        </p:grpSpPr>
        <p:cxnSp>
          <p:nvCxnSpPr>
            <p:cNvPr id="21" name="Straight Connector 20">
              <a:extLst>
                <a:ext uri="{FF2B5EF4-FFF2-40B4-BE49-F238E27FC236}">
                  <a16:creationId xmlns:a16="http://schemas.microsoft.com/office/drawing/2014/main" id="{F9AC4B71-91D8-888E-80F6-AFC7430383A5}"/>
                </a:ext>
              </a:extLst>
            </p:cNvPr>
            <p:cNvCxnSpPr>
              <a:cxnSpLocks/>
            </p:cNvCxnSpPr>
            <p:nvPr/>
          </p:nvCxnSpPr>
          <p:spPr>
            <a:xfrm>
              <a:off x="1007341" y="2130492"/>
              <a:ext cx="1951759"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22" name="TextBox 13">
              <a:extLst>
                <a:ext uri="{FF2B5EF4-FFF2-40B4-BE49-F238E27FC236}">
                  <a16:creationId xmlns:a16="http://schemas.microsoft.com/office/drawing/2014/main" id="{A7F67338-4348-FC48-8D8F-2878C2DDD86F}"/>
                </a:ext>
              </a:extLst>
            </p:cNvPr>
            <p:cNvSpPr txBox="1"/>
            <p:nvPr/>
          </p:nvSpPr>
          <p:spPr>
            <a:xfrm>
              <a:off x="1007296" y="1789927"/>
              <a:ext cx="3630059" cy="246221"/>
            </a:xfrm>
            <a:prstGeom prst="rect">
              <a:avLst/>
            </a:prstGeom>
          </p:spPr>
          <p:txBody>
            <a:bodyPr wrap="square" lIns="0" tIns="0" rIns="0" bIns="0" rtlCol="0" anchor="t">
              <a:spAutoFit/>
            </a:bodyPr>
            <a:lstStyle/>
            <a:p>
              <a:pPr>
                <a:spcBef>
                  <a:spcPct val="0"/>
                </a:spcBef>
              </a:pPr>
              <a:r>
                <a:rPr lang="en-US" sz="1600" b="1">
                  <a:solidFill>
                    <a:srgbClr val="1C726F"/>
                  </a:solidFill>
                  <a:latin typeface="+mj-lt"/>
                  <a:ea typeface="Barlow Medium"/>
                  <a:cs typeface="Barlow Medium"/>
                  <a:sym typeface="Barlow Medium"/>
                </a:rPr>
                <a:t>Four priority areas</a:t>
              </a:r>
            </a:p>
          </p:txBody>
        </p:sp>
      </p:grpSp>
      <p:grpSp>
        <p:nvGrpSpPr>
          <p:cNvPr id="46" name="Group 45">
            <a:extLst>
              <a:ext uri="{FF2B5EF4-FFF2-40B4-BE49-F238E27FC236}">
                <a16:creationId xmlns:a16="http://schemas.microsoft.com/office/drawing/2014/main" id="{148B1F00-BEEE-5129-C588-E9F0D4732426}"/>
              </a:ext>
            </a:extLst>
          </p:cNvPr>
          <p:cNvGrpSpPr/>
          <p:nvPr/>
        </p:nvGrpSpPr>
        <p:grpSpPr>
          <a:xfrm>
            <a:off x="838201" y="6389779"/>
            <a:ext cx="6892149" cy="331696"/>
            <a:chOff x="838201" y="6389779"/>
            <a:chExt cx="6892149" cy="331696"/>
          </a:xfrm>
        </p:grpSpPr>
        <p:pic>
          <p:nvPicPr>
            <p:cNvPr id="41" name="Graphic 40" descr="World outline">
              <a:extLst>
                <a:ext uri="{FF2B5EF4-FFF2-40B4-BE49-F238E27FC236}">
                  <a16:creationId xmlns:a16="http://schemas.microsoft.com/office/drawing/2014/main" id="{D7577CF1-90EE-F564-9DED-810D2E04111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8201" y="6389779"/>
              <a:ext cx="331696" cy="331696"/>
            </a:xfrm>
            <a:prstGeom prst="rect">
              <a:avLst/>
            </a:prstGeom>
          </p:spPr>
        </p:pic>
        <p:sp>
          <p:nvSpPr>
            <p:cNvPr id="45" name="TextBox 44">
              <a:extLst>
                <a:ext uri="{FF2B5EF4-FFF2-40B4-BE49-F238E27FC236}">
                  <a16:creationId xmlns:a16="http://schemas.microsoft.com/office/drawing/2014/main" id="{14FE8B60-F7DA-65D3-FD91-D8E2FDF26C53}"/>
                </a:ext>
              </a:extLst>
            </p:cNvPr>
            <p:cNvSpPr txBox="1"/>
            <p:nvPr/>
          </p:nvSpPr>
          <p:spPr>
            <a:xfrm>
              <a:off x="1169897" y="6407487"/>
              <a:ext cx="6560453" cy="261610"/>
            </a:xfrm>
            <a:prstGeom prst="rect">
              <a:avLst/>
            </a:prstGeom>
            <a:noFill/>
          </p:spPr>
          <p:txBody>
            <a:bodyPr wrap="square">
              <a:spAutoFit/>
            </a:bodyPr>
            <a:lstStyle/>
            <a:p>
              <a:r>
                <a:rPr lang="en-GB" sz="1100">
                  <a:hlinkClick r:id="rId4"/>
                </a:rPr>
                <a:t>https://agriculture.ec.europa.eu/overview-vision-agriculture-food/vision-agriculture-and-food_en</a:t>
              </a:r>
              <a:r>
                <a:rPr lang="en-GB" sz="1100"/>
                <a:t> </a:t>
              </a:r>
            </a:p>
          </p:txBody>
        </p:sp>
      </p:grpSp>
      <p:grpSp>
        <p:nvGrpSpPr>
          <p:cNvPr id="35" name="Group 34">
            <a:extLst>
              <a:ext uri="{FF2B5EF4-FFF2-40B4-BE49-F238E27FC236}">
                <a16:creationId xmlns:a16="http://schemas.microsoft.com/office/drawing/2014/main" id="{1F875577-5B0F-04C6-ED81-1CFA4994660F}"/>
              </a:ext>
            </a:extLst>
          </p:cNvPr>
          <p:cNvGrpSpPr/>
          <p:nvPr/>
        </p:nvGrpSpPr>
        <p:grpSpPr>
          <a:xfrm>
            <a:off x="839387" y="4010240"/>
            <a:ext cx="3622323" cy="1499121"/>
            <a:chOff x="535801" y="4325050"/>
            <a:chExt cx="3622323" cy="1499121"/>
          </a:xfrm>
        </p:grpSpPr>
        <p:sp>
          <p:nvSpPr>
            <p:cNvPr id="5" name="TextBox 4">
              <a:extLst>
                <a:ext uri="{FF2B5EF4-FFF2-40B4-BE49-F238E27FC236}">
                  <a16:creationId xmlns:a16="http://schemas.microsoft.com/office/drawing/2014/main" id="{AD44E157-F514-5832-FD29-FBF922C0AB36}"/>
                </a:ext>
              </a:extLst>
            </p:cNvPr>
            <p:cNvSpPr txBox="1"/>
            <p:nvPr/>
          </p:nvSpPr>
          <p:spPr>
            <a:xfrm>
              <a:off x="2062252" y="5085507"/>
              <a:ext cx="2095872" cy="738664"/>
            </a:xfrm>
            <a:prstGeom prst="rect">
              <a:avLst/>
            </a:prstGeom>
            <a:noFill/>
          </p:spPr>
          <p:txBody>
            <a:bodyPr wrap="square" lIns="91440" tIns="45720" rIns="91440" bIns="45720" rtlCol="0" anchor="t">
              <a:spAutoFit/>
            </a:bodyPr>
            <a:lstStyle/>
            <a:p>
              <a:r>
                <a:rPr lang="en-GB" sz="1400" b="1">
                  <a:solidFill>
                    <a:schemeClr val="accent5"/>
                  </a:solidFill>
                </a:rPr>
                <a:t>Commissioner </a:t>
              </a:r>
            </a:p>
            <a:p>
              <a:r>
                <a:rPr lang="en-GB" sz="1400" b="1">
                  <a:solidFill>
                    <a:schemeClr val="accent5"/>
                  </a:solidFill>
                </a:rPr>
                <a:t> Agriculture &amp; Food </a:t>
              </a:r>
              <a:endParaRPr lang="en-US" sz="1400">
                <a:solidFill>
                  <a:schemeClr val="accent5"/>
                </a:solidFill>
              </a:endParaRPr>
            </a:p>
            <a:p>
              <a:r>
                <a:rPr lang="en-GB" sz="1400" b="1">
                  <a:solidFill>
                    <a:schemeClr val="accent6"/>
                  </a:solidFill>
                </a:rPr>
                <a:t>Christophe Hansen</a:t>
              </a:r>
            </a:p>
          </p:txBody>
        </p:sp>
        <p:pic>
          <p:nvPicPr>
            <p:cNvPr id="6" name="Picture 6">
              <a:extLst>
                <a:ext uri="{FF2B5EF4-FFF2-40B4-BE49-F238E27FC236}">
                  <a16:creationId xmlns:a16="http://schemas.microsoft.com/office/drawing/2014/main" id="{663D4C84-ACD6-45EE-95D1-8559AB296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97" b="397"/>
            <a:stretch/>
          </p:blipFill>
          <p:spPr bwMode="auto">
            <a:xfrm>
              <a:off x="535801" y="4325050"/>
              <a:ext cx="1498918" cy="149891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grpSp>
      <p:sp>
        <p:nvSpPr>
          <p:cNvPr id="8" name="Content Placeholder 2">
            <a:extLst>
              <a:ext uri="{FF2B5EF4-FFF2-40B4-BE49-F238E27FC236}">
                <a16:creationId xmlns:a16="http://schemas.microsoft.com/office/drawing/2014/main" id="{0F4C4A94-98D4-8812-1996-43DF6E8E3B6E}"/>
              </a:ext>
            </a:extLst>
          </p:cNvPr>
          <p:cNvSpPr>
            <a:spLocks noGrp="1"/>
          </p:cNvSpPr>
          <p:nvPr>
            <p:ph idx="1"/>
          </p:nvPr>
        </p:nvSpPr>
        <p:spPr>
          <a:xfrm>
            <a:off x="6221529" y="2385732"/>
            <a:ext cx="5277631" cy="3278045"/>
          </a:xfrm>
        </p:spPr>
        <p:txBody>
          <a:bodyPr vert="horz" lIns="91440" tIns="45720" rIns="91440" bIns="45720" rtlCol="0" anchor="t">
            <a:noAutofit/>
          </a:bodyPr>
          <a:lstStyle/>
          <a:p>
            <a:pPr>
              <a:spcBef>
                <a:spcPts val="300"/>
              </a:spcBef>
              <a:buClr>
                <a:srgbClr val="F7B44B"/>
              </a:buClr>
              <a:buFont typeface="Leelawadee" panose="020B0502040204020203" pitchFamily="34" charset="-34"/>
              <a:buChar char="&gt;"/>
            </a:pPr>
            <a:r>
              <a:rPr lang="en-US" sz="1500">
                <a:solidFill>
                  <a:srgbClr val="1C726F"/>
                </a:solidFill>
                <a:latin typeface="Leelawadee"/>
                <a:cs typeface="Leelawadee"/>
              </a:rPr>
              <a:t>Enhance</a:t>
            </a:r>
            <a:r>
              <a:rPr lang="en-US" sz="1500" b="1">
                <a:solidFill>
                  <a:srgbClr val="1C726F"/>
                </a:solidFill>
                <a:latin typeface="Leelawadee"/>
                <a:cs typeface="Leelawadee"/>
              </a:rPr>
              <a:t> synergies and complementarities</a:t>
            </a:r>
            <a:endParaRPr lang="en-US" sz="1500">
              <a:solidFill>
                <a:srgbClr val="1C726F"/>
              </a:solidFill>
              <a:latin typeface="Leelawadee"/>
              <a:cs typeface="Leelawadee"/>
            </a:endParaRPr>
          </a:p>
          <a:p>
            <a:pPr>
              <a:spcBef>
                <a:spcPts val="300"/>
              </a:spcBef>
              <a:buClr>
                <a:srgbClr val="F7B44B"/>
              </a:buClr>
              <a:buFont typeface="Leelawadee" panose="020B0502040204020203" pitchFamily="34" charset="-34"/>
              <a:buChar char="&gt;"/>
            </a:pPr>
            <a:r>
              <a:rPr lang="en-US" sz="1500" b="1">
                <a:solidFill>
                  <a:srgbClr val="1C726F"/>
                </a:solidFill>
                <a:latin typeface="Leelawadee"/>
                <a:cs typeface="Leelawadee"/>
              </a:rPr>
              <a:t>EU Rural Action Plan update in 2026</a:t>
            </a:r>
            <a:endParaRPr lang="en-US" sz="1500" b="1">
              <a:solidFill>
                <a:srgbClr val="1C726F"/>
              </a:solidFill>
            </a:endParaRPr>
          </a:p>
          <a:p>
            <a:pPr>
              <a:spcBef>
                <a:spcPts val="300"/>
              </a:spcBef>
              <a:buClr>
                <a:srgbClr val="F7B44B"/>
              </a:buClr>
              <a:buFont typeface="Leelawadee" panose="020B0502040204020203" pitchFamily="34" charset="-34"/>
              <a:buChar char="&gt;"/>
            </a:pPr>
            <a:r>
              <a:rPr lang="en-US" sz="1500">
                <a:solidFill>
                  <a:srgbClr val="1C726F"/>
                </a:solidFill>
                <a:latin typeface="Leelawadee"/>
                <a:cs typeface="Leelawadee"/>
              </a:rPr>
              <a:t>Strengthen the </a:t>
            </a:r>
            <a:r>
              <a:rPr lang="en-US" sz="1500" b="1">
                <a:solidFill>
                  <a:srgbClr val="1C726F"/>
                </a:solidFill>
                <a:latin typeface="Leelawadee"/>
                <a:cs typeface="Leelawadee"/>
              </a:rPr>
              <a:t>Rural Pact </a:t>
            </a:r>
          </a:p>
          <a:p>
            <a:pPr>
              <a:spcBef>
                <a:spcPts val="300"/>
              </a:spcBef>
              <a:buClr>
                <a:srgbClr val="F7B44B"/>
              </a:buClr>
              <a:buFont typeface="Leelawadee" panose="020B0502040204020203" pitchFamily="34" charset="-34"/>
              <a:buChar char="&gt;"/>
            </a:pPr>
            <a:r>
              <a:rPr lang="en-US" sz="1500">
                <a:solidFill>
                  <a:srgbClr val="1C726F"/>
                </a:solidFill>
                <a:latin typeface="Leelawadee"/>
                <a:cs typeface="Leelawadee"/>
              </a:rPr>
              <a:t>Further </a:t>
            </a:r>
            <a:r>
              <a:rPr lang="en-US" sz="1500" err="1">
                <a:solidFill>
                  <a:srgbClr val="1C726F"/>
                </a:solidFill>
                <a:latin typeface="Leelawadee"/>
                <a:cs typeface="Leelawadee"/>
              </a:rPr>
              <a:t>operationalise</a:t>
            </a:r>
            <a:r>
              <a:rPr lang="en-US" sz="1500">
                <a:solidFill>
                  <a:srgbClr val="1C726F"/>
                </a:solidFill>
                <a:latin typeface="Leelawadee"/>
                <a:cs typeface="Leelawadee"/>
              </a:rPr>
              <a:t> the </a:t>
            </a:r>
            <a:r>
              <a:rPr lang="en-US" sz="1500" b="1">
                <a:solidFill>
                  <a:srgbClr val="1C726F"/>
                </a:solidFill>
                <a:latin typeface="Leelawadee"/>
                <a:cs typeface="Leelawadee"/>
              </a:rPr>
              <a:t>rural proofing </a:t>
            </a:r>
            <a:r>
              <a:rPr lang="en-US" sz="1500">
                <a:solidFill>
                  <a:srgbClr val="1C726F"/>
                </a:solidFill>
                <a:latin typeface="Leelawadee"/>
                <a:cs typeface="Leelawadee"/>
              </a:rPr>
              <a:t>principle</a:t>
            </a:r>
          </a:p>
          <a:p>
            <a:pPr>
              <a:spcBef>
                <a:spcPts val="300"/>
              </a:spcBef>
              <a:buClr>
                <a:srgbClr val="F7B44B"/>
              </a:buClr>
              <a:buFont typeface="Leelawadee" panose="020B0502040204020203" pitchFamily="34" charset="-34"/>
              <a:buChar char="&gt;"/>
            </a:pPr>
            <a:r>
              <a:rPr lang="en-US" sz="1500">
                <a:solidFill>
                  <a:srgbClr val="1C726F"/>
                </a:solidFill>
                <a:latin typeface="Leelawadee"/>
                <a:cs typeface="Leelawadee"/>
              </a:rPr>
              <a:t>Strengthen </a:t>
            </a:r>
            <a:r>
              <a:rPr lang="en-US" sz="1500" b="1">
                <a:solidFill>
                  <a:srgbClr val="1C726F"/>
                </a:solidFill>
                <a:latin typeface="Leelawadee"/>
                <a:cs typeface="Leelawadee"/>
              </a:rPr>
              <a:t>participatory, local development tools</a:t>
            </a:r>
            <a:r>
              <a:rPr lang="en-US" sz="1500">
                <a:solidFill>
                  <a:srgbClr val="1C726F"/>
                </a:solidFill>
                <a:latin typeface="Leelawadee"/>
                <a:cs typeface="Leelawadee"/>
              </a:rPr>
              <a:t>, such as </a:t>
            </a:r>
            <a:r>
              <a:rPr lang="en-US" sz="1500" b="1">
                <a:solidFill>
                  <a:srgbClr val="1C726F"/>
                </a:solidFill>
                <a:latin typeface="Leelawadee"/>
                <a:cs typeface="Leelawadee"/>
              </a:rPr>
              <a:t>LEADER/CLLD </a:t>
            </a:r>
            <a:r>
              <a:rPr lang="en-US" sz="1500">
                <a:solidFill>
                  <a:srgbClr val="1C726F"/>
                </a:solidFill>
                <a:latin typeface="Leelawadee"/>
                <a:cs typeface="Leelawadee"/>
              </a:rPr>
              <a:t>and</a:t>
            </a:r>
            <a:r>
              <a:rPr lang="en-US" sz="1500" b="1">
                <a:solidFill>
                  <a:srgbClr val="1C726F"/>
                </a:solidFill>
                <a:latin typeface="Leelawadee"/>
                <a:cs typeface="Leelawadee"/>
              </a:rPr>
              <a:t> Smart Villages</a:t>
            </a:r>
          </a:p>
          <a:p>
            <a:pPr>
              <a:spcBef>
                <a:spcPts val="300"/>
              </a:spcBef>
              <a:buClr>
                <a:srgbClr val="F7B44B"/>
              </a:buClr>
              <a:buFont typeface="Leelawadee" panose="020B0502040204020203" pitchFamily="34" charset="-34"/>
              <a:buChar char="&gt;"/>
            </a:pPr>
            <a:r>
              <a:rPr lang="en-US" sz="1500">
                <a:solidFill>
                  <a:srgbClr val="1C726F"/>
                </a:solidFill>
                <a:latin typeface="Leelawadee"/>
                <a:cs typeface="Leelawadee"/>
              </a:rPr>
              <a:t>Further develop the concept of </a:t>
            </a:r>
            <a:r>
              <a:rPr lang="en-US" sz="1500" b="1">
                <a:solidFill>
                  <a:srgbClr val="1C726F"/>
                </a:solidFill>
                <a:latin typeface="Leelawadee"/>
                <a:cs typeface="Leelawadee"/>
              </a:rPr>
              <a:t>functional rural areas</a:t>
            </a:r>
          </a:p>
          <a:p>
            <a:pPr>
              <a:spcBef>
                <a:spcPts val="300"/>
              </a:spcBef>
              <a:buClr>
                <a:srgbClr val="F7B44B"/>
              </a:buClr>
              <a:buFont typeface="Leelawadee" panose="020B0502040204020203" pitchFamily="34" charset="-34"/>
              <a:buChar char="&gt;"/>
            </a:pPr>
            <a:r>
              <a:rPr lang="en-US" sz="1500">
                <a:solidFill>
                  <a:srgbClr val="1C726F"/>
                </a:solidFill>
                <a:latin typeface="Leelawadee"/>
                <a:cs typeface="Leelawadee"/>
              </a:rPr>
              <a:t>Address the targeted spread of </a:t>
            </a:r>
            <a:r>
              <a:rPr lang="en-US" sz="1500" b="1">
                <a:solidFill>
                  <a:srgbClr val="1C726F"/>
                </a:solidFill>
                <a:latin typeface="Leelawadee"/>
                <a:cs typeface="Leelawadee"/>
              </a:rPr>
              <a:t>disinformation in rural areas</a:t>
            </a:r>
          </a:p>
        </p:txBody>
      </p:sp>
      <p:grpSp>
        <p:nvGrpSpPr>
          <p:cNvPr id="9" name="Group 8">
            <a:extLst>
              <a:ext uri="{FF2B5EF4-FFF2-40B4-BE49-F238E27FC236}">
                <a16:creationId xmlns:a16="http://schemas.microsoft.com/office/drawing/2014/main" id="{30631CC2-658F-1410-9DBD-6E8D7CC58050}"/>
              </a:ext>
            </a:extLst>
          </p:cNvPr>
          <p:cNvGrpSpPr/>
          <p:nvPr/>
        </p:nvGrpSpPr>
        <p:grpSpPr>
          <a:xfrm>
            <a:off x="6344442" y="1826957"/>
            <a:ext cx="5617585" cy="340565"/>
            <a:chOff x="961114" y="1623051"/>
            <a:chExt cx="5617585" cy="340565"/>
          </a:xfrm>
        </p:grpSpPr>
        <p:cxnSp>
          <p:nvCxnSpPr>
            <p:cNvPr id="11" name="Straight Connector 10">
              <a:extLst>
                <a:ext uri="{FF2B5EF4-FFF2-40B4-BE49-F238E27FC236}">
                  <a16:creationId xmlns:a16="http://schemas.microsoft.com/office/drawing/2014/main" id="{6B87D96D-8133-00E1-C7D8-62F726E0088E}"/>
                </a:ext>
              </a:extLst>
            </p:cNvPr>
            <p:cNvCxnSpPr>
              <a:cxnSpLocks/>
            </p:cNvCxnSpPr>
            <p:nvPr/>
          </p:nvCxnSpPr>
          <p:spPr>
            <a:xfrm>
              <a:off x="961114" y="1957559"/>
              <a:ext cx="4862842" cy="6057"/>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12" name="TextBox 13">
              <a:extLst>
                <a:ext uri="{FF2B5EF4-FFF2-40B4-BE49-F238E27FC236}">
                  <a16:creationId xmlns:a16="http://schemas.microsoft.com/office/drawing/2014/main" id="{58E2D545-F80F-E135-C059-31918E63818F}"/>
                </a:ext>
              </a:extLst>
            </p:cNvPr>
            <p:cNvSpPr txBox="1"/>
            <p:nvPr/>
          </p:nvSpPr>
          <p:spPr>
            <a:xfrm>
              <a:off x="978267" y="1623051"/>
              <a:ext cx="5600432" cy="246221"/>
            </a:xfrm>
            <a:prstGeom prst="rect">
              <a:avLst/>
            </a:prstGeom>
          </p:spPr>
          <p:txBody>
            <a:bodyPr wrap="square" lIns="0" tIns="0" rIns="0" bIns="0" rtlCol="0" anchor="t">
              <a:spAutoFit/>
            </a:bodyPr>
            <a:lstStyle/>
            <a:p>
              <a:pPr>
                <a:spcBef>
                  <a:spcPct val="0"/>
                </a:spcBef>
              </a:pPr>
              <a:r>
                <a:rPr lang="en-US" sz="1600" b="1">
                  <a:solidFill>
                    <a:srgbClr val="1C726F"/>
                  </a:solidFill>
                  <a:latin typeface="+mj-lt"/>
                  <a:ea typeface="Barlow Medium"/>
                  <a:cs typeface="Barlow Medium"/>
                  <a:sym typeface="Barlow Medium"/>
                </a:rPr>
                <a:t>Actions for vibrant and well-connected rural areas</a:t>
              </a:r>
            </a:p>
          </p:txBody>
        </p:sp>
      </p:grpSp>
      <p:grpSp>
        <p:nvGrpSpPr>
          <p:cNvPr id="34" name="Group 33">
            <a:extLst>
              <a:ext uri="{FF2B5EF4-FFF2-40B4-BE49-F238E27FC236}">
                <a16:creationId xmlns:a16="http://schemas.microsoft.com/office/drawing/2014/main" id="{5D27CEBA-EA27-B133-EFC4-F486035AFC3B}"/>
              </a:ext>
            </a:extLst>
          </p:cNvPr>
          <p:cNvGrpSpPr/>
          <p:nvPr/>
        </p:nvGrpSpPr>
        <p:grpSpPr>
          <a:xfrm>
            <a:off x="680889" y="2458986"/>
            <a:ext cx="1173357" cy="1361619"/>
            <a:chOff x="417370" y="2692169"/>
            <a:chExt cx="1173357" cy="1361619"/>
          </a:xfrm>
        </p:grpSpPr>
        <p:pic>
          <p:nvPicPr>
            <p:cNvPr id="7" name="Picture 6" descr="A black background with green lines&#10;&#10;AI-generated content may be incorrect.">
              <a:extLst>
                <a:ext uri="{FF2B5EF4-FFF2-40B4-BE49-F238E27FC236}">
                  <a16:creationId xmlns:a16="http://schemas.microsoft.com/office/drawing/2014/main" id="{1B2C189D-94DD-77BE-E5E0-3618D2317D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020" y="2692169"/>
              <a:ext cx="404056" cy="593434"/>
            </a:xfrm>
            <a:prstGeom prst="rect">
              <a:avLst/>
            </a:prstGeom>
          </p:spPr>
        </p:pic>
        <p:sp>
          <p:nvSpPr>
            <p:cNvPr id="15" name="TextBox 14">
              <a:extLst>
                <a:ext uri="{FF2B5EF4-FFF2-40B4-BE49-F238E27FC236}">
                  <a16:creationId xmlns:a16="http://schemas.microsoft.com/office/drawing/2014/main" id="{55CDF761-B5D8-1750-FF9B-BB0EFD4AEFFE}"/>
                </a:ext>
              </a:extLst>
            </p:cNvPr>
            <p:cNvSpPr txBox="1"/>
            <p:nvPr/>
          </p:nvSpPr>
          <p:spPr>
            <a:xfrm>
              <a:off x="417370" y="3407457"/>
              <a:ext cx="1173357" cy="646331"/>
            </a:xfrm>
            <a:prstGeom prst="rect">
              <a:avLst/>
            </a:prstGeom>
            <a:noFill/>
          </p:spPr>
          <p:txBody>
            <a:bodyPr wrap="square" lIns="91440" tIns="45720" rIns="91440" bIns="45720" anchor="t">
              <a:spAutoFit/>
            </a:bodyPr>
            <a:lstStyle/>
            <a:p>
              <a:pPr algn="ctr"/>
              <a:r>
                <a:rPr lang="en-GB" sz="1200"/>
                <a:t>Attractive agri-food sector </a:t>
              </a:r>
            </a:p>
          </p:txBody>
        </p:sp>
      </p:grpSp>
      <p:grpSp>
        <p:nvGrpSpPr>
          <p:cNvPr id="33" name="Group 32">
            <a:extLst>
              <a:ext uri="{FF2B5EF4-FFF2-40B4-BE49-F238E27FC236}">
                <a16:creationId xmlns:a16="http://schemas.microsoft.com/office/drawing/2014/main" id="{E14A487B-A6E4-DD27-29B9-149D28ED53C6}"/>
              </a:ext>
            </a:extLst>
          </p:cNvPr>
          <p:cNvGrpSpPr/>
          <p:nvPr/>
        </p:nvGrpSpPr>
        <p:grpSpPr>
          <a:xfrm>
            <a:off x="1776146" y="2458986"/>
            <a:ext cx="1272349" cy="1361619"/>
            <a:chOff x="1512627" y="2692169"/>
            <a:chExt cx="1272349" cy="1361619"/>
          </a:xfrm>
        </p:grpSpPr>
        <p:pic>
          <p:nvPicPr>
            <p:cNvPr id="18" name="Picture 17" descr="A black background with green lines&#10;&#10;AI-generated content may be incorrect.">
              <a:extLst>
                <a:ext uri="{FF2B5EF4-FFF2-40B4-BE49-F238E27FC236}">
                  <a16:creationId xmlns:a16="http://schemas.microsoft.com/office/drawing/2014/main" id="{E8E7FBC4-95D5-1507-FB3F-3F97668F9E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6773" y="2692169"/>
              <a:ext cx="404056" cy="593434"/>
            </a:xfrm>
            <a:prstGeom prst="rect">
              <a:avLst/>
            </a:prstGeom>
          </p:spPr>
        </p:pic>
        <p:sp>
          <p:nvSpPr>
            <p:cNvPr id="19" name="TextBox 18">
              <a:extLst>
                <a:ext uri="{FF2B5EF4-FFF2-40B4-BE49-F238E27FC236}">
                  <a16:creationId xmlns:a16="http://schemas.microsoft.com/office/drawing/2014/main" id="{25DE7620-424C-9CD2-C382-E661FEB7C8DC}"/>
                </a:ext>
              </a:extLst>
            </p:cNvPr>
            <p:cNvSpPr txBox="1"/>
            <p:nvPr/>
          </p:nvSpPr>
          <p:spPr>
            <a:xfrm>
              <a:off x="1512627" y="3407457"/>
              <a:ext cx="1272349" cy="646331"/>
            </a:xfrm>
            <a:prstGeom prst="rect">
              <a:avLst/>
            </a:prstGeom>
            <a:noFill/>
          </p:spPr>
          <p:txBody>
            <a:bodyPr wrap="square" lIns="91440" tIns="45720" rIns="91440" bIns="45720" anchor="t">
              <a:spAutoFit/>
            </a:bodyPr>
            <a:lstStyle/>
            <a:p>
              <a:pPr algn="ctr"/>
              <a:r>
                <a:rPr lang="en-GB" sz="1200"/>
                <a:t>Competitive and resilient sector </a:t>
              </a:r>
            </a:p>
          </p:txBody>
        </p:sp>
      </p:grpSp>
      <p:grpSp>
        <p:nvGrpSpPr>
          <p:cNvPr id="32" name="Group 31">
            <a:extLst>
              <a:ext uri="{FF2B5EF4-FFF2-40B4-BE49-F238E27FC236}">
                <a16:creationId xmlns:a16="http://schemas.microsoft.com/office/drawing/2014/main" id="{45DC3745-A60B-1584-0C2E-6D646385C72B}"/>
              </a:ext>
            </a:extLst>
          </p:cNvPr>
          <p:cNvGrpSpPr/>
          <p:nvPr/>
        </p:nvGrpSpPr>
        <p:grpSpPr>
          <a:xfrm>
            <a:off x="2998270" y="2458986"/>
            <a:ext cx="1272349" cy="1176953"/>
            <a:chOff x="2734751" y="2692169"/>
            <a:chExt cx="1272349" cy="1176953"/>
          </a:xfrm>
        </p:grpSpPr>
        <p:pic>
          <p:nvPicPr>
            <p:cNvPr id="23" name="Picture 22" descr="A black background with green lines&#10;&#10;AI-generated content may be incorrect.">
              <a:extLst>
                <a:ext uri="{FF2B5EF4-FFF2-40B4-BE49-F238E27FC236}">
                  <a16:creationId xmlns:a16="http://schemas.microsoft.com/office/drawing/2014/main" id="{FF1F300B-A3DE-D3D6-1930-123674C75A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5381" y="2692169"/>
              <a:ext cx="404056" cy="593434"/>
            </a:xfrm>
            <a:prstGeom prst="rect">
              <a:avLst/>
            </a:prstGeom>
          </p:spPr>
        </p:pic>
        <p:sp>
          <p:nvSpPr>
            <p:cNvPr id="24" name="TextBox 23">
              <a:extLst>
                <a:ext uri="{FF2B5EF4-FFF2-40B4-BE49-F238E27FC236}">
                  <a16:creationId xmlns:a16="http://schemas.microsoft.com/office/drawing/2014/main" id="{549F94DE-E46A-E70A-374B-E40131315B59}"/>
                </a:ext>
              </a:extLst>
            </p:cNvPr>
            <p:cNvSpPr txBox="1"/>
            <p:nvPr/>
          </p:nvSpPr>
          <p:spPr>
            <a:xfrm>
              <a:off x="2734751" y="3407457"/>
              <a:ext cx="1272349" cy="461665"/>
            </a:xfrm>
            <a:prstGeom prst="rect">
              <a:avLst/>
            </a:prstGeom>
            <a:noFill/>
          </p:spPr>
          <p:txBody>
            <a:bodyPr wrap="square" lIns="91440" tIns="45720" rIns="91440" bIns="45720" anchor="t">
              <a:spAutoFit/>
            </a:bodyPr>
            <a:lstStyle/>
            <a:p>
              <a:pPr algn="ctr"/>
              <a:r>
                <a:rPr lang="en-GB" sz="1200"/>
                <a:t>Future-proof sector </a:t>
              </a:r>
            </a:p>
          </p:txBody>
        </p:sp>
      </p:grpSp>
      <p:grpSp>
        <p:nvGrpSpPr>
          <p:cNvPr id="31" name="Group 30">
            <a:extLst>
              <a:ext uri="{FF2B5EF4-FFF2-40B4-BE49-F238E27FC236}">
                <a16:creationId xmlns:a16="http://schemas.microsoft.com/office/drawing/2014/main" id="{CF1C0AEB-3FA5-8E5C-4BF7-935665FC4D4D}"/>
              </a:ext>
            </a:extLst>
          </p:cNvPr>
          <p:cNvGrpSpPr/>
          <p:nvPr/>
        </p:nvGrpSpPr>
        <p:grpSpPr>
          <a:xfrm>
            <a:off x="3995044" y="2458985"/>
            <a:ext cx="1736451" cy="1168159"/>
            <a:chOff x="3731525" y="2692168"/>
            <a:chExt cx="1736451" cy="1168159"/>
          </a:xfrm>
        </p:grpSpPr>
        <p:pic>
          <p:nvPicPr>
            <p:cNvPr id="27" name="Picture 26" descr="A black and green rectangle with lines&#10;&#10;AI-generated content may be incorrect.">
              <a:extLst>
                <a:ext uri="{FF2B5EF4-FFF2-40B4-BE49-F238E27FC236}">
                  <a16:creationId xmlns:a16="http://schemas.microsoft.com/office/drawing/2014/main" id="{DD19DFC5-8542-73AE-29B0-C63C76EAF9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7721" y="2692168"/>
              <a:ext cx="404057" cy="593435"/>
            </a:xfrm>
            <a:prstGeom prst="rect">
              <a:avLst/>
            </a:prstGeom>
          </p:spPr>
        </p:pic>
        <p:sp>
          <p:nvSpPr>
            <p:cNvPr id="28" name="TextBox 27">
              <a:extLst>
                <a:ext uri="{FF2B5EF4-FFF2-40B4-BE49-F238E27FC236}">
                  <a16:creationId xmlns:a16="http://schemas.microsoft.com/office/drawing/2014/main" id="{F8F73F97-C6E7-6215-4D23-4779F15B6B76}"/>
                </a:ext>
              </a:extLst>
            </p:cNvPr>
            <p:cNvSpPr txBox="1"/>
            <p:nvPr/>
          </p:nvSpPr>
          <p:spPr>
            <a:xfrm>
              <a:off x="3731525" y="3398662"/>
              <a:ext cx="1736451" cy="461665"/>
            </a:xfrm>
            <a:prstGeom prst="rect">
              <a:avLst/>
            </a:prstGeom>
            <a:noFill/>
          </p:spPr>
          <p:txBody>
            <a:bodyPr wrap="square" lIns="91440" tIns="45720" rIns="91440" bIns="45720" anchor="t">
              <a:spAutoFit/>
            </a:bodyPr>
            <a:lstStyle/>
            <a:p>
              <a:pPr algn="ctr"/>
              <a:r>
                <a:rPr lang="en-GB" sz="1200" b="1">
                  <a:solidFill>
                    <a:srgbClr val="00A388"/>
                  </a:solidFill>
                </a:rPr>
                <a:t>Vibrant &amp; well-connected rural areas </a:t>
              </a:r>
            </a:p>
          </p:txBody>
        </p:sp>
      </p:grpSp>
      <p:cxnSp>
        <p:nvCxnSpPr>
          <p:cNvPr id="37" name="Connector: Curved 36">
            <a:extLst>
              <a:ext uri="{FF2B5EF4-FFF2-40B4-BE49-F238E27FC236}">
                <a16:creationId xmlns:a16="http://schemas.microsoft.com/office/drawing/2014/main" id="{1C4D71F7-4779-BC6D-B1F1-4A63AFD3BF6C}"/>
              </a:ext>
            </a:extLst>
          </p:cNvPr>
          <p:cNvCxnSpPr/>
          <p:nvPr/>
        </p:nvCxnSpPr>
        <p:spPr>
          <a:xfrm>
            <a:off x="5165589" y="2715944"/>
            <a:ext cx="955647" cy="155360"/>
          </a:xfrm>
          <a:prstGeom prst="curvedConnector3">
            <a:avLst>
              <a:gd name="adj1" fmla="val 54556"/>
            </a:avLst>
          </a:prstGeom>
          <a:ln w="19050">
            <a:solidFill>
              <a:srgbClr val="00A38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54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solidFill>
                  <a:srgbClr val="1C726F"/>
                </a:solidFill>
              </a:rPr>
              <a:t>The long-term vision for the EU’s rural areas</a:t>
            </a:r>
            <a:endParaRPr lang="en-GB">
              <a:solidFill>
                <a:srgbClr val="1C726F"/>
              </a:solidFill>
            </a:endParaRPr>
          </a:p>
        </p:txBody>
      </p:sp>
      <p:pic>
        <p:nvPicPr>
          <p:cNvPr id="5" name="Picture 4">
            <a:extLst>
              <a:ext uri="{FF2B5EF4-FFF2-40B4-BE49-F238E27FC236}">
                <a16:creationId xmlns:a16="http://schemas.microsoft.com/office/drawing/2014/main" id="{90B6B463-B340-9188-DD55-A3C43E33EEBE}"/>
              </a:ext>
            </a:extLst>
          </p:cNvPr>
          <p:cNvPicPr>
            <a:picLocks noChangeAspect="1"/>
          </p:cNvPicPr>
          <p:nvPr/>
        </p:nvPicPr>
        <p:blipFill>
          <a:blip r:embed="rId3"/>
          <a:stretch>
            <a:fillRect/>
          </a:stretch>
        </p:blipFill>
        <p:spPr>
          <a:xfrm>
            <a:off x="711625" y="1138006"/>
            <a:ext cx="7574279" cy="5335206"/>
          </a:xfrm>
          <a:prstGeom prst="rect">
            <a:avLst/>
          </a:prstGeom>
        </p:spPr>
      </p:pic>
      <p:grpSp>
        <p:nvGrpSpPr>
          <p:cNvPr id="8" name="Group 7">
            <a:extLst>
              <a:ext uri="{FF2B5EF4-FFF2-40B4-BE49-F238E27FC236}">
                <a16:creationId xmlns:a16="http://schemas.microsoft.com/office/drawing/2014/main" id="{E3D2A5CC-ED81-ADC1-8B78-E368C692C9BD}"/>
              </a:ext>
            </a:extLst>
          </p:cNvPr>
          <p:cNvGrpSpPr/>
          <p:nvPr/>
        </p:nvGrpSpPr>
        <p:grpSpPr>
          <a:xfrm>
            <a:off x="8777225" y="1381251"/>
            <a:ext cx="2703150" cy="2424358"/>
            <a:chOff x="8411465" y="2295205"/>
            <a:chExt cx="2703150" cy="2424358"/>
          </a:xfrm>
        </p:grpSpPr>
        <p:sp>
          <p:nvSpPr>
            <p:cNvPr id="17" name="Down Arrow 16"/>
            <p:cNvSpPr/>
            <p:nvPr/>
          </p:nvSpPr>
          <p:spPr>
            <a:xfrm>
              <a:off x="9484986" y="2880200"/>
              <a:ext cx="556108" cy="692990"/>
            </a:xfrm>
            <a:prstGeom prst="downArrow">
              <a:avLst/>
            </a:prstGeom>
            <a:solidFill>
              <a:schemeClr val="accent6"/>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3A5C9B6-770B-7BFA-E753-676CF6083742}"/>
                </a:ext>
              </a:extLst>
            </p:cNvPr>
            <p:cNvSpPr txBox="1"/>
            <p:nvPr/>
          </p:nvSpPr>
          <p:spPr>
            <a:xfrm>
              <a:off x="8411465" y="2295205"/>
              <a:ext cx="2703150" cy="369332"/>
            </a:xfrm>
            <a:prstGeom prst="rect">
              <a:avLst/>
            </a:prstGeom>
            <a:noFill/>
            <a:ln w="19050">
              <a:solidFill>
                <a:srgbClr val="1C726F"/>
              </a:solidFill>
            </a:ln>
          </p:spPr>
          <p:txBody>
            <a:bodyPr wrap="square" rtlCol="0">
              <a:spAutoFit/>
            </a:bodyPr>
            <a:lstStyle/>
            <a:p>
              <a:pPr algn="ctr"/>
              <a:r>
                <a:rPr kumimoji="0" lang="en-GB" sz="1800" b="1" i="0" u="none" strike="noStrike" kern="1200" cap="none" spc="0" normalizeH="0" baseline="0">
                  <a:ln>
                    <a:noFill/>
                  </a:ln>
                  <a:effectLst/>
                  <a:uLnTx/>
                  <a:uFillTx/>
                  <a:latin typeface="+mj-lt"/>
                  <a:ea typeface="+mn-ea"/>
                  <a:cs typeface="+mn-cs"/>
                </a:rPr>
                <a:t>Shared goals for 2040</a:t>
              </a:r>
            </a:p>
          </p:txBody>
        </p:sp>
        <p:sp>
          <p:nvSpPr>
            <p:cNvPr id="7" name="TextBox 6">
              <a:extLst>
                <a:ext uri="{FF2B5EF4-FFF2-40B4-BE49-F238E27FC236}">
                  <a16:creationId xmlns:a16="http://schemas.microsoft.com/office/drawing/2014/main" id="{5BCF3E3F-BE51-216B-03BB-397A241534E6}"/>
                </a:ext>
              </a:extLst>
            </p:cNvPr>
            <p:cNvSpPr txBox="1"/>
            <p:nvPr/>
          </p:nvSpPr>
          <p:spPr>
            <a:xfrm>
              <a:off x="8411465" y="3796233"/>
              <a:ext cx="2703150" cy="923330"/>
            </a:xfrm>
            <a:prstGeom prst="rect">
              <a:avLst/>
            </a:prstGeom>
            <a:noFill/>
            <a:ln w="19050">
              <a:solidFill>
                <a:srgbClr val="F7B44B"/>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a:ln>
                    <a:noFill/>
                  </a:ln>
                  <a:effectLst/>
                  <a:uLnTx/>
                  <a:uFillTx/>
                  <a:latin typeface="+mj-lt"/>
                  <a:cs typeface="Calibri" panose="020F0502020204030204" pitchFamily="34" charset="0"/>
                </a:rPr>
                <a:t>Rural action plan (EC)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a:ln>
                    <a:noFill/>
                  </a:ln>
                  <a:effectLst/>
                  <a:uLnTx/>
                  <a:uFillTx/>
                  <a:latin typeface="+mj-lt"/>
                  <a:cs typeface="Calibri" panose="020F0502020204030204" pitchFamily="34" charset="0"/>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a:ln>
                    <a:noFill/>
                  </a:ln>
                  <a:effectLst/>
                  <a:uLnTx/>
                  <a:uFillTx/>
                  <a:latin typeface="+mj-lt"/>
                  <a:cs typeface="Calibri" panose="020F0502020204030204" pitchFamily="34" charset="0"/>
                </a:rPr>
                <a:t>Rural Pact (everyone)</a:t>
              </a:r>
            </a:p>
          </p:txBody>
        </p:sp>
      </p:grpSp>
      <p:pic>
        <p:nvPicPr>
          <p:cNvPr id="4" name="Picture 3" descr="A group of people standing together&#10;&#10;AI-generated content may be incorrect.">
            <a:extLst>
              <a:ext uri="{FF2B5EF4-FFF2-40B4-BE49-F238E27FC236}">
                <a16:creationId xmlns:a16="http://schemas.microsoft.com/office/drawing/2014/main" id="{C89258DC-A876-0F8F-E7EB-6B1531F203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343" y="4955246"/>
            <a:ext cx="3691947" cy="1973456"/>
          </a:xfrm>
          <a:prstGeom prst="rect">
            <a:avLst/>
          </a:prstGeom>
        </p:spPr>
      </p:pic>
    </p:spTree>
    <p:extLst>
      <p:ext uri="{BB962C8B-B14F-4D97-AF65-F5344CB8AC3E}">
        <p14:creationId xmlns:p14="http://schemas.microsoft.com/office/powerpoint/2010/main" val="127426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01939-6FEB-0116-6516-348D38FF4255}"/>
              </a:ext>
            </a:extLst>
          </p:cNvPr>
          <p:cNvSpPr>
            <a:spLocks noGrp="1"/>
          </p:cNvSpPr>
          <p:nvPr>
            <p:ph type="title"/>
          </p:nvPr>
        </p:nvSpPr>
        <p:spPr>
          <a:xfrm>
            <a:off x="838201" y="136525"/>
            <a:ext cx="9927538" cy="1201259"/>
          </a:xfrm>
        </p:spPr>
        <p:txBody>
          <a:bodyPr/>
          <a:lstStyle/>
          <a:p>
            <a:r>
              <a:rPr lang="en-US">
                <a:solidFill>
                  <a:srgbClr val="1C726F"/>
                </a:solidFill>
              </a:rPr>
              <a:t>Interinstitutional dialogue</a:t>
            </a:r>
            <a:endParaRPr lang="en-BE">
              <a:solidFill>
                <a:srgbClr val="1C726F"/>
              </a:solidFill>
            </a:endParaRPr>
          </a:p>
        </p:txBody>
      </p:sp>
      <p:grpSp>
        <p:nvGrpSpPr>
          <p:cNvPr id="3" name="Group 2">
            <a:extLst>
              <a:ext uri="{FF2B5EF4-FFF2-40B4-BE49-F238E27FC236}">
                <a16:creationId xmlns:a16="http://schemas.microsoft.com/office/drawing/2014/main" id="{D3D626C4-3E1D-20F5-ECC9-6C5287B95F1D}"/>
              </a:ext>
            </a:extLst>
          </p:cNvPr>
          <p:cNvGrpSpPr/>
          <p:nvPr/>
        </p:nvGrpSpPr>
        <p:grpSpPr>
          <a:xfrm>
            <a:off x="940665" y="1452084"/>
            <a:ext cx="3642714" cy="340565"/>
            <a:chOff x="1565212" y="2322784"/>
            <a:chExt cx="3050908" cy="340565"/>
          </a:xfrm>
        </p:grpSpPr>
        <p:cxnSp>
          <p:nvCxnSpPr>
            <p:cNvPr id="5" name="Straight Connector 4">
              <a:extLst>
                <a:ext uri="{FF2B5EF4-FFF2-40B4-BE49-F238E27FC236}">
                  <a16:creationId xmlns:a16="http://schemas.microsoft.com/office/drawing/2014/main" id="{BAEDFDBF-16F9-A918-A42C-DE354390A1D6}"/>
                </a:ext>
              </a:extLst>
            </p:cNvPr>
            <p:cNvCxnSpPr>
              <a:cxnSpLocks/>
            </p:cNvCxnSpPr>
            <p:nvPr/>
          </p:nvCxnSpPr>
          <p:spPr>
            <a:xfrm>
              <a:off x="1565212" y="2663349"/>
              <a:ext cx="2360628" cy="0"/>
            </a:xfrm>
            <a:prstGeom prst="line">
              <a:avLst/>
            </a:prstGeom>
            <a:ln w="19050">
              <a:solidFill>
                <a:srgbClr val="F7B44B"/>
              </a:solidFill>
            </a:ln>
          </p:spPr>
          <p:style>
            <a:lnRef idx="1">
              <a:schemeClr val="accent1"/>
            </a:lnRef>
            <a:fillRef idx="0">
              <a:schemeClr val="accent1"/>
            </a:fillRef>
            <a:effectRef idx="0">
              <a:schemeClr val="accent1"/>
            </a:effectRef>
            <a:fontRef idx="minor">
              <a:schemeClr val="tx1"/>
            </a:fontRef>
          </p:style>
        </p:cxnSp>
        <p:sp>
          <p:nvSpPr>
            <p:cNvPr id="6" name="TextBox 13">
              <a:extLst>
                <a:ext uri="{FF2B5EF4-FFF2-40B4-BE49-F238E27FC236}">
                  <a16:creationId xmlns:a16="http://schemas.microsoft.com/office/drawing/2014/main" id="{54DA2572-E9FD-6A7F-CBF3-357226454BE6}"/>
                </a:ext>
              </a:extLst>
            </p:cNvPr>
            <p:cNvSpPr txBox="1"/>
            <p:nvPr/>
          </p:nvSpPr>
          <p:spPr>
            <a:xfrm>
              <a:off x="1575811" y="2322784"/>
              <a:ext cx="3040309" cy="246221"/>
            </a:xfrm>
            <a:prstGeom prst="rect">
              <a:avLst/>
            </a:prstGeom>
          </p:spPr>
          <p:txBody>
            <a:bodyPr wrap="square" lIns="0" tIns="0" rIns="0" bIns="0" rtlCol="0" anchor="t">
              <a:spAutoFit/>
            </a:bodyPr>
            <a:lstStyle/>
            <a:p>
              <a:pPr>
                <a:spcBef>
                  <a:spcPct val="0"/>
                </a:spcBef>
              </a:pPr>
              <a:r>
                <a:rPr lang="en-US" sz="1600" b="1">
                  <a:solidFill>
                    <a:srgbClr val="1C726F"/>
                  </a:solidFill>
                  <a:latin typeface="+mj-lt"/>
                  <a:ea typeface="Barlow Medium"/>
                  <a:cs typeface="Barlow Medium"/>
                  <a:sym typeface="Barlow Medium"/>
                </a:rPr>
                <a:t>Relevant Council Presidencies</a:t>
              </a:r>
            </a:p>
          </p:txBody>
        </p:sp>
      </p:grpSp>
      <p:pic>
        <p:nvPicPr>
          <p:cNvPr id="45" name="Picture 44">
            <a:extLst>
              <a:ext uri="{FF2B5EF4-FFF2-40B4-BE49-F238E27FC236}">
                <a16:creationId xmlns:a16="http://schemas.microsoft.com/office/drawing/2014/main" id="{BB77A601-B7F7-6DF9-2962-369DCB61DA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1676" y="5236526"/>
            <a:ext cx="3657346" cy="1482955"/>
          </a:xfrm>
          <a:prstGeom prst="rect">
            <a:avLst/>
          </a:prstGeom>
        </p:spPr>
      </p:pic>
      <p:grpSp>
        <p:nvGrpSpPr>
          <p:cNvPr id="78" name="Group 77">
            <a:extLst>
              <a:ext uri="{FF2B5EF4-FFF2-40B4-BE49-F238E27FC236}">
                <a16:creationId xmlns:a16="http://schemas.microsoft.com/office/drawing/2014/main" id="{CF5A2486-20F1-46CC-ED33-124C33913E6C}"/>
              </a:ext>
            </a:extLst>
          </p:cNvPr>
          <p:cNvGrpSpPr/>
          <p:nvPr/>
        </p:nvGrpSpPr>
        <p:grpSpPr>
          <a:xfrm>
            <a:off x="480989" y="1956915"/>
            <a:ext cx="11548533" cy="3797585"/>
            <a:chOff x="-169333" y="2184733"/>
            <a:chExt cx="12486880" cy="3797585"/>
          </a:xfrm>
        </p:grpSpPr>
        <p:sp>
          <p:nvSpPr>
            <p:cNvPr id="27" name="Oval 26">
              <a:extLst>
                <a:ext uri="{FF2B5EF4-FFF2-40B4-BE49-F238E27FC236}">
                  <a16:creationId xmlns:a16="http://schemas.microsoft.com/office/drawing/2014/main" id="{7B370F3A-C2B4-F1AC-B12F-5D0EE48BAF1D}"/>
                </a:ext>
              </a:extLst>
            </p:cNvPr>
            <p:cNvSpPr/>
            <p:nvPr/>
          </p:nvSpPr>
          <p:spPr>
            <a:xfrm>
              <a:off x="482370" y="2221483"/>
              <a:ext cx="582471" cy="582471"/>
            </a:xfrm>
            <a:prstGeom prst="ellipse">
              <a:avLst/>
            </a:prstGeom>
            <a:blipFill rotWithShape="0">
              <a:blip r:embed="rId4" cstate="screen">
                <a:extLst>
                  <a:ext uri="{28A0092B-C50C-407E-A947-70E740481C1C}">
                    <a14:useLocalDpi xmlns:a14="http://schemas.microsoft.com/office/drawing/2010/main"/>
                  </a:ext>
                </a:extLst>
              </a:blip>
              <a:stretch>
                <a:fillRect/>
              </a:stretch>
            </a:blipFill>
            <a:ln>
              <a:solidFill>
                <a:schemeClr val="bg1">
                  <a:lumMod val="85000"/>
                </a:schemeClr>
              </a:solidFill>
            </a:ln>
          </p:spPr>
          <p:style>
            <a:lnRef idx="2">
              <a:schemeClr val="accent4"/>
            </a:lnRef>
            <a:fillRef idx="1">
              <a:schemeClr val="lt1"/>
            </a:fillRef>
            <a:effectRef idx="0">
              <a:schemeClr val="accent4"/>
            </a:effectRef>
            <a:fontRef idx="minor">
              <a:schemeClr val="dk1">
                <a:hueOff val="0"/>
                <a:satOff val="0"/>
                <a:lumOff val="0"/>
                <a:alphaOff val="0"/>
              </a:schemeClr>
            </a:fontRef>
          </p:style>
          <p:txBody>
            <a:bodyPr/>
            <a:lstStyle/>
            <a:p>
              <a:endParaRPr lang="en-GB"/>
            </a:p>
          </p:txBody>
        </p:sp>
        <p:cxnSp>
          <p:nvCxnSpPr>
            <p:cNvPr id="31" name="Straight Connector 30">
              <a:extLst>
                <a:ext uri="{FF2B5EF4-FFF2-40B4-BE49-F238E27FC236}">
                  <a16:creationId xmlns:a16="http://schemas.microsoft.com/office/drawing/2014/main" id="{AA7518CE-35B4-DCF0-16AA-85FABE64DB54}"/>
                </a:ext>
              </a:extLst>
            </p:cNvPr>
            <p:cNvCxnSpPr>
              <a:cxnSpLocks/>
            </p:cNvCxnSpPr>
            <p:nvPr/>
          </p:nvCxnSpPr>
          <p:spPr>
            <a:xfrm flipV="1">
              <a:off x="-169333" y="3192082"/>
              <a:ext cx="12486880" cy="63499"/>
            </a:xfrm>
            <a:prstGeom prst="line">
              <a:avLst/>
            </a:prstGeom>
            <a:ln>
              <a:solidFill>
                <a:srgbClr val="6ABA76"/>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7355F27-C3CE-CE1E-54B3-AC3D123E4E22}"/>
                </a:ext>
              </a:extLst>
            </p:cNvPr>
            <p:cNvSpPr txBox="1"/>
            <p:nvPr/>
          </p:nvSpPr>
          <p:spPr>
            <a:xfrm>
              <a:off x="43193" y="3588309"/>
              <a:ext cx="1323481" cy="1676869"/>
            </a:xfrm>
            <a:prstGeom prst="rect">
              <a:avLst/>
            </a:prstGeom>
            <a:noFill/>
            <a:ln>
              <a:noFill/>
            </a:ln>
          </p:spPr>
          <p:txBody>
            <a:bodyPr wrap="square" rtlCol="0">
              <a:spAutoFit/>
            </a:bodyPr>
            <a:lstStyle/>
            <a:p>
              <a:pPr lvl="0" algn="ctr">
                <a:lnSpc>
                  <a:spcPct val="118000"/>
                </a:lnSpc>
                <a:spcBef>
                  <a:spcPts val="300"/>
                </a:spcBef>
                <a:spcAft>
                  <a:spcPts val="300"/>
                </a:spcAft>
              </a:pPr>
              <a:r>
                <a:rPr lang="en-IE" sz="1200" b="1" noProof="0">
                  <a:solidFill>
                    <a:srgbClr val="6ABA76"/>
                  </a:solidFill>
                </a:rPr>
                <a:t>French Presidency </a:t>
              </a:r>
              <a:r>
                <a:rPr lang="en-IE" sz="1200" noProof="0">
                  <a:hlinkClick r:id="rId5"/>
                </a:rPr>
                <a:t>GAC Cohesion conclusions on Cohesion report</a:t>
              </a:r>
              <a:r>
                <a:rPr lang="en-IE" sz="1200" noProof="0"/>
                <a:t> </a:t>
              </a:r>
            </a:p>
            <a:p>
              <a:pPr lvl="0" algn="ctr">
                <a:lnSpc>
                  <a:spcPct val="118000"/>
                </a:lnSpc>
                <a:spcBef>
                  <a:spcPts val="300"/>
                </a:spcBef>
                <a:spcAft>
                  <a:spcPts val="300"/>
                </a:spcAft>
              </a:pPr>
              <a:r>
                <a:rPr lang="en-IE" sz="1200" noProof="0"/>
                <a:t>(2 Jun 2022)</a:t>
              </a:r>
              <a:endParaRPr lang="en-IE" sz="1200" b="1" noProof="0"/>
            </a:p>
          </p:txBody>
        </p:sp>
        <p:sp>
          <p:nvSpPr>
            <p:cNvPr id="39" name="TextBox 38">
              <a:extLst>
                <a:ext uri="{FF2B5EF4-FFF2-40B4-BE49-F238E27FC236}">
                  <a16:creationId xmlns:a16="http://schemas.microsoft.com/office/drawing/2014/main" id="{A8E7D562-5302-CFEF-454C-2B7CA65898E6}"/>
                </a:ext>
              </a:extLst>
            </p:cNvPr>
            <p:cNvSpPr txBox="1"/>
            <p:nvPr/>
          </p:nvSpPr>
          <p:spPr>
            <a:xfrm>
              <a:off x="1630795" y="3598892"/>
              <a:ext cx="1254822" cy="1676869"/>
            </a:xfrm>
            <a:prstGeom prst="rect">
              <a:avLst/>
            </a:prstGeom>
            <a:noFill/>
            <a:ln>
              <a:noFill/>
            </a:ln>
          </p:spPr>
          <p:txBody>
            <a:bodyPr wrap="square" rtlCol="0">
              <a:spAutoFit/>
            </a:bodyPr>
            <a:lstStyle/>
            <a:p>
              <a:pPr marL="0" lvl="0" indent="0" algn="ctr">
                <a:lnSpc>
                  <a:spcPct val="118000"/>
                </a:lnSpc>
                <a:spcBef>
                  <a:spcPts val="300"/>
                </a:spcBef>
                <a:spcAft>
                  <a:spcPts val="300"/>
                </a:spcAft>
              </a:pPr>
              <a:r>
                <a:rPr lang="en-IE" sz="1200" b="1" noProof="0">
                  <a:solidFill>
                    <a:srgbClr val="6ABA76"/>
                  </a:solidFill>
                </a:rPr>
                <a:t>Czech Presidency  </a:t>
              </a:r>
              <a:r>
                <a:rPr lang="en-IE" sz="1200" noProof="0" err="1"/>
                <a:t>Lednice</a:t>
              </a:r>
              <a:r>
                <a:rPr lang="en-IE" sz="1200" noProof="0"/>
                <a:t> </a:t>
              </a:r>
              <a:r>
                <a:rPr lang="en-IE" sz="1200" noProof="0">
                  <a:hlinkClick r:id="rId6"/>
                </a:rPr>
                <a:t>declaration</a:t>
              </a:r>
              <a:r>
                <a:rPr lang="en-IE" sz="1200" noProof="0"/>
                <a:t> + </a:t>
              </a:r>
              <a:r>
                <a:rPr lang="en-IE" sz="1200" noProof="0">
                  <a:hlinkClick r:id="rId7"/>
                </a:rPr>
                <a:t>launch of CZ Rural Pact</a:t>
              </a:r>
              <a:r>
                <a:rPr lang="en-IE" sz="1200" noProof="0"/>
                <a:t> </a:t>
              </a:r>
            </a:p>
            <a:p>
              <a:pPr marL="0" lvl="0" indent="0" algn="ctr">
                <a:lnSpc>
                  <a:spcPct val="118000"/>
                </a:lnSpc>
                <a:spcBef>
                  <a:spcPts val="300"/>
                </a:spcBef>
                <a:spcAft>
                  <a:spcPts val="300"/>
                </a:spcAft>
              </a:pPr>
              <a:r>
                <a:rPr lang="en-IE" sz="1200" noProof="0"/>
                <a:t>(28 Oct 2022)</a:t>
              </a:r>
            </a:p>
          </p:txBody>
        </p:sp>
        <p:sp>
          <p:nvSpPr>
            <p:cNvPr id="40" name="Oval 39">
              <a:extLst>
                <a:ext uri="{FF2B5EF4-FFF2-40B4-BE49-F238E27FC236}">
                  <a16:creationId xmlns:a16="http://schemas.microsoft.com/office/drawing/2014/main" id="{A0AED5C5-46BF-1C59-5F6C-48F6ADE221D8}"/>
                </a:ext>
              </a:extLst>
            </p:cNvPr>
            <p:cNvSpPr/>
            <p:nvPr/>
          </p:nvSpPr>
          <p:spPr>
            <a:xfrm>
              <a:off x="2051538" y="2221333"/>
              <a:ext cx="582471" cy="582471"/>
            </a:xfrm>
            <a:prstGeom prst="ellipse">
              <a:avLst/>
            </a:prstGeom>
            <a:blipFill rotWithShape="0">
              <a:blip r:embed="rId8" cstate="screen">
                <a:extLst>
                  <a:ext uri="{28A0092B-C50C-407E-A947-70E740481C1C}">
                    <a14:useLocalDpi xmlns:a14="http://schemas.microsoft.com/office/drawing/2010/main"/>
                  </a:ext>
                </a:extLst>
              </a:blip>
              <a:stretch>
                <a:fillRect/>
              </a:stretch>
            </a:blipFill>
            <a:ln>
              <a:solidFill>
                <a:schemeClr val="bg1">
                  <a:lumMod val="85000"/>
                </a:schemeClr>
              </a:solidFill>
            </a:ln>
          </p:spPr>
          <p:style>
            <a:lnRef idx="2">
              <a:schemeClr val="accent4"/>
            </a:lnRef>
            <a:fillRef idx="1">
              <a:schemeClr val="lt1"/>
            </a:fillRef>
            <a:effectRef idx="0">
              <a:schemeClr val="accent4"/>
            </a:effectRef>
            <a:fontRef idx="minor">
              <a:schemeClr val="dk1">
                <a:hueOff val="0"/>
                <a:satOff val="0"/>
                <a:lumOff val="0"/>
                <a:alphaOff val="0"/>
              </a:schemeClr>
            </a:fontRef>
          </p:style>
          <p:txBody>
            <a:bodyPr/>
            <a:lstStyle/>
            <a:p>
              <a:endParaRPr lang="en-GB"/>
            </a:p>
          </p:txBody>
        </p:sp>
        <p:sp>
          <p:nvSpPr>
            <p:cNvPr id="41" name="Oval 40">
              <a:extLst>
                <a:ext uri="{FF2B5EF4-FFF2-40B4-BE49-F238E27FC236}">
                  <a16:creationId xmlns:a16="http://schemas.microsoft.com/office/drawing/2014/main" id="{110E9162-FF54-5B4B-53E1-7FE09606522D}"/>
                </a:ext>
              </a:extLst>
            </p:cNvPr>
            <p:cNvSpPr/>
            <p:nvPr/>
          </p:nvSpPr>
          <p:spPr>
            <a:xfrm>
              <a:off x="3632149" y="2222066"/>
              <a:ext cx="582471" cy="582471"/>
            </a:xfrm>
            <a:prstGeom prst="ellipse">
              <a:avLst/>
            </a:prstGeom>
            <a:blipFill rotWithShape="0">
              <a:blip r:embed="rId9" cstate="screen">
                <a:extLst>
                  <a:ext uri="{28A0092B-C50C-407E-A947-70E740481C1C}">
                    <a14:useLocalDpi xmlns:a14="http://schemas.microsoft.com/office/drawing/2010/main"/>
                  </a:ext>
                </a:extLst>
              </a:blip>
              <a:stretch>
                <a:fillRect/>
              </a:stretch>
            </a:blipFill>
            <a:ln>
              <a:solidFill>
                <a:schemeClr val="accent1">
                  <a:lumMod val="60000"/>
                  <a:lumOff val="40000"/>
                </a:schemeClr>
              </a:solidFill>
            </a:ln>
          </p:spPr>
          <p:style>
            <a:lnRef idx="2">
              <a:schemeClr val="accent4"/>
            </a:lnRef>
            <a:fillRef idx="1">
              <a:schemeClr val="lt1"/>
            </a:fillRef>
            <a:effectRef idx="0">
              <a:schemeClr val="accent4"/>
            </a:effectRef>
            <a:fontRef idx="minor">
              <a:schemeClr val="dk1">
                <a:hueOff val="0"/>
                <a:satOff val="0"/>
                <a:lumOff val="0"/>
                <a:alphaOff val="0"/>
              </a:schemeClr>
            </a:fontRef>
          </p:style>
          <p:txBody>
            <a:bodyPr/>
            <a:lstStyle/>
            <a:p>
              <a:endParaRPr lang="en-GB"/>
            </a:p>
          </p:txBody>
        </p:sp>
        <p:sp>
          <p:nvSpPr>
            <p:cNvPr id="42" name="TextBox 41">
              <a:extLst>
                <a:ext uri="{FF2B5EF4-FFF2-40B4-BE49-F238E27FC236}">
                  <a16:creationId xmlns:a16="http://schemas.microsoft.com/office/drawing/2014/main" id="{60957572-BEB1-3F8D-287B-D5523AA30864}"/>
                </a:ext>
              </a:extLst>
            </p:cNvPr>
            <p:cNvSpPr txBox="1"/>
            <p:nvPr/>
          </p:nvSpPr>
          <p:spPr>
            <a:xfrm>
              <a:off x="3268754" y="3637792"/>
              <a:ext cx="1318213" cy="1458989"/>
            </a:xfrm>
            <a:prstGeom prst="rect">
              <a:avLst/>
            </a:prstGeom>
            <a:noFill/>
            <a:ln>
              <a:noFill/>
            </a:ln>
          </p:spPr>
          <p:txBody>
            <a:bodyPr wrap="square" rtlCol="0">
              <a:spAutoFit/>
            </a:bodyPr>
            <a:lstStyle/>
            <a:p>
              <a:pPr lvl="0" algn="ctr">
                <a:lnSpc>
                  <a:spcPct val="118000"/>
                </a:lnSpc>
                <a:spcBef>
                  <a:spcPts val="300"/>
                </a:spcBef>
                <a:spcAft>
                  <a:spcPts val="300"/>
                </a:spcAft>
              </a:pPr>
              <a:r>
                <a:rPr lang="en-IE" sz="1200" b="1" noProof="0">
                  <a:solidFill>
                    <a:srgbClr val="6ABA76"/>
                  </a:solidFill>
                </a:rPr>
                <a:t>Swedish Presidency </a:t>
              </a:r>
              <a:r>
                <a:rPr lang="en-IE" sz="1200" noProof="0">
                  <a:hlinkClick r:id="rId10"/>
                </a:rPr>
                <a:t>Rural pact Conference in Sweden</a:t>
              </a:r>
              <a:r>
                <a:rPr lang="en-IE" sz="1200" noProof="0"/>
                <a:t> </a:t>
              </a:r>
            </a:p>
            <a:p>
              <a:pPr lvl="0" algn="ctr">
                <a:lnSpc>
                  <a:spcPct val="118000"/>
                </a:lnSpc>
                <a:spcBef>
                  <a:spcPts val="300"/>
                </a:spcBef>
                <a:spcAft>
                  <a:spcPts val="300"/>
                </a:spcAft>
              </a:pPr>
              <a:r>
                <a:rPr lang="en-IE" sz="1200" noProof="0"/>
                <a:t>(3-4 May 2023)</a:t>
              </a:r>
            </a:p>
          </p:txBody>
        </p:sp>
        <p:sp>
          <p:nvSpPr>
            <p:cNvPr id="43" name="Oval 42">
              <a:extLst>
                <a:ext uri="{FF2B5EF4-FFF2-40B4-BE49-F238E27FC236}">
                  <a16:creationId xmlns:a16="http://schemas.microsoft.com/office/drawing/2014/main" id="{4F48D6EE-8461-5FE3-B237-8C5E44D2231E}"/>
                </a:ext>
              </a:extLst>
            </p:cNvPr>
            <p:cNvSpPr/>
            <p:nvPr/>
          </p:nvSpPr>
          <p:spPr>
            <a:xfrm>
              <a:off x="5142403" y="2222066"/>
              <a:ext cx="582471" cy="582471"/>
            </a:xfrm>
            <a:prstGeom prst="ellipse">
              <a:avLst/>
            </a:prstGeom>
            <a:blipFill rotWithShape="0">
              <a:blip r:embed="rId11" cstate="screen">
                <a:extLst>
                  <a:ext uri="{28A0092B-C50C-407E-A947-70E740481C1C}">
                    <a14:useLocalDpi xmlns:a14="http://schemas.microsoft.com/office/drawing/2010/main"/>
                  </a:ext>
                </a:extLst>
              </a:blip>
              <a:stretch>
                <a:fillRect/>
              </a:stretch>
            </a:blipFill>
            <a:ln>
              <a:solidFill>
                <a:schemeClr val="accent1">
                  <a:lumMod val="60000"/>
                  <a:lumOff val="40000"/>
                </a:schemeClr>
              </a:solidFill>
            </a:ln>
          </p:spPr>
          <p:style>
            <a:lnRef idx="2">
              <a:schemeClr val="accent4"/>
            </a:lnRef>
            <a:fillRef idx="1">
              <a:schemeClr val="lt1"/>
            </a:fillRef>
            <a:effectRef idx="0">
              <a:schemeClr val="accent4"/>
            </a:effectRef>
            <a:fontRef idx="minor">
              <a:schemeClr val="dk1">
                <a:hueOff val="0"/>
                <a:satOff val="0"/>
                <a:lumOff val="0"/>
                <a:alphaOff val="0"/>
              </a:schemeClr>
            </a:fontRef>
          </p:style>
          <p:txBody>
            <a:bodyPr/>
            <a:lstStyle/>
            <a:p>
              <a:endParaRPr lang="en-GB"/>
            </a:p>
          </p:txBody>
        </p:sp>
        <p:sp>
          <p:nvSpPr>
            <p:cNvPr id="44" name="TextBox 43">
              <a:extLst>
                <a:ext uri="{FF2B5EF4-FFF2-40B4-BE49-F238E27FC236}">
                  <a16:creationId xmlns:a16="http://schemas.microsoft.com/office/drawing/2014/main" id="{6BB3E5BC-BB7D-9687-F41D-2CC44817B9CB}"/>
                </a:ext>
              </a:extLst>
            </p:cNvPr>
            <p:cNvSpPr txBox="1"/>
            <p:nvPr/>
          </p:nvSpPr>
          <p:spPr>
            <a:xfrm>
              <a:off x="4762853" y="3651808"/>
              <a:ext cx="1305495" cy="2330510"/>
            </a:xfrm>
            <a:prstGeom prst="rect">
              <a:avLst/>
            </a:prstGeom>
            <a:noFill/>
            <a:ln>
              <a:noFill/>
            </a:ln>
          </p:spPr>
          <p:txBody>
            <a:bodyPr wrap="square" rtlCol="0">
              <a:spAutoFit/>
            </a:bodyPr>
            <a:lstStyle/>
            <a:p>
              <a:pPr marL="0" lvl="0" algn="ctr">
                <a:lnSpc>
                  <a:spcPct val="118000"/>
                </a:lnSpc>
                <a:spcBef>
                  <a:spcPts val="300"/>
                </a:spcBef>
                <a:spcAft>
                  <a:spcPts val="300"/>
                </a:spcAft>
              </a:pPr>
              <a:r>
                <a:rPr lang="en-IE" sz="1200" b="1" noProof="0">
                  <a:solidFill>
                    <a:srgbClr val="6ABA76"/>
                  </a:solidFill>
                </a:rPr>
                <a:t>Spanish Presidency </a:t>
              </a:r>
              <a:r>
                <a:rPr lang="en-IE" sz="1200" noProof="0">
                  <a:hlinkClick r:id="rId12"/>
                </a:rPr>
                <a:t>High-level rural policy forum</a:t>
              </a:r>
              <a:r>
                <a:rPr lang="en-IE" sz="1200" noProof="0"/>
                <a:t> (27-29 Sep 2023, </a:t>
              </a:r>
              <a:r>
                <a:rPr lang="en-IE" sz="1200" noProof="0" err="1"/>
                <a:t>Sigüenza</a:t>
              </a:r>
              <a:r>
                <a:rPr lang="en-IE" sz="1200" noProof="0"/>
                <a:t>)</a:t>
              </a:r>
            </a:p>
            <a:p>
              <a:pPr marL="0" lvl="0" algn="ctr">
                <a:lnSpc>
                  <a:spcPct val="118000"/>
                </a:lnSpc>
                <a:spcBef>
                  <a:spcPts val="300"/>
                </a:spcBef>
                <a:spcAft>
                  <a:spcPts val="300"/>
                </a:spcAft>
              </a:pPr>
              <a:r>
                <a:rPr lang="en-IE" sz="1200" b="0" noProof="0">
                  <a:hlinkClick r:id="rId13"/>
                </a:rPr>
                <a:t>Council conclusions </a:t>
              </a:r>
              <a:r>
                <a:rPr lang="en-IE" sz="1200" b="0" noProof="0"/>
                <a:t>(20 Nov 2023)</a:t>
              </a:r>
            </a:p>
          </p:txBody>
        </p:sp>
        <p:sp>
          <p:nvSpPr>
            <p:cNvPr id="50" name="TextBox 49">
              <a:extLst>
                <a:ext uri="{FF2B5EF4-FFF2-40B4-BE49-F238E27FC236}">
                  <a16:creationId xmlns:a16="http://schemas.microsoft.com/office/drawing/2014/main" id="{587AEEB9-20E2-9D2B-2167-C385D1198634}"/>
                </a:ext>
              </a:extLst>
            </p:cNvPr>
            <p:cNvSpPr txBox="1"/>
            <p:nvPr/>
          </p:nvSpPr>
          <p:spPr>
            <a:xfrm>
              <a:off x="7145203" y="3651809"/>
              <a:ext cx="1422504" cy="1458989"/>
            </a:xfrm>
            <a:prstGeom prst="rect">
              <a:avLst/>
            </a:prstGeom>
            <a:noFill/>
            <a:ln>
              <a:noFill/>
            </a:ln>
          </p:spPr>
          <p:txBody>
            <a:bodyPr wrap="square" rtlCol="0">
              <a:spAutoFit/>
            </a:bodyPr>
            <a:lstStyle/>
            <a:p>
              <a:pPr lvl="0" algn="ctr">
                <a:lnSpc>
                  <a:spcPct val="118000"/>
                </a:lnSpc>
                <a:spcBef>
                  <a:spcPts val="300"/>
                </a:spcBef>
                <a:spcAft>
                  <a:spcPts val="300"/>
                </a:spcAft>
              </a:pPr>
              <a:r>
                <a:rPr lang="en-IE" sz="1200" b="1" noProof="0">
                  <a:solidFill>
                    <a:srgbClr val="6ABA76"/>
                  </a:solidFill>
                </a:rPr>
                <a:t>Hungarian Presidency </a:t>
              </a:r>
              <a:r>
                <a:rPr lang="en-IE" sz="1200" noProof="0">
                  <a:hlinkClick r:id="rId14"/>
                </a:rPr>
                <a:t>Council Conclusions</a:t>
              </a:r>
              <a:endParaRPr lang="en-IE" sz="1200" noProof="0"/>
            </a:p>
            <a:p>
              <a:pPr lvl="0" algn="ctr">
                <a:lnSpc>
                  <a:spcPct val="118000"/>
                </a:lnSpc>
                <a:spcBef>
                  <a:spcPts val="300"/>
                </a:spcBef>
                <a:spcAft>
                  <a:spcPts val="300"/>
                </a:spcAft>
              </a:pPr>
              <a:r>
                <a:rPr lang="en-IE" sz="1200" noProof="0"/>
                <a:t>(9 December 2024)</a:t>
              </a:r>
            </a:p>
          </p:txBody>
        </p:sp>
        <p:sp>
          <p:nvSpPr>
            <p:cNvPr id="51" name="TextBox 50">
              <a:extLst>
                <a:ext uri="{FF2B5EF4-FFF2-40B4-BE49-F238E27FC236}">
                  <a16:creationId xmlns:a16="http://schemas.microsoft.com/office/drawing/2014/main" id="{D86F4604-B47E-28A8-FA32-C35061B7ED48}"/>
                </a:ext>
              </a:extLst>
            </p:cNvPr>
            <p:cNvSpPr txBox="1"/>
            <p:nvPr/>
          </p:nvSpPr>
          <p:spPr>
            <a:xfrm>
              <a:off x="8804123" y="3649511"/>
              <a:ext cx="1203781" cy="1458989"/>
            </a:xfrm>
            <a:prstGeom prst="rect">
              <a:avLst/>
            </a:prstGeom>
            <a:noFill/>
            <a:ln>
              <a:noFill/>
            </a:ln>
          </p:spPr>
          <p:txBody>
            <a:bodyPr wrap="square" rtlCol="0">
              <a:spAutoFit/>
            </a:bodyPr>
            <a:lstStyle/>
            <a:p>
              <a:pPr lvl="0" algn="ctr">
                <a:lnSpc>
                  <a:spcPct val="118000"/>
                </a:lnSpc>
                <a:spcBef>
                  <a:spcPts val="300"/>
                </a:spcBef>
                <a:spcAft>
                  <a:spcPts val="300"/>
                </a:spcAft>
              </a:pPr>
              <a:r>
                <a:rPr lang="en-IE" sz="1200" b="1" noProof="0">
                  <a:solidFill>
                    <a:srgbClr val="6ABA76"/>
                  </a:solidFill>
                </a:rPr>
                <a:t>Polish Presidency </a:t>
              </a:r>
              <a:r>
                <a:rPr lang="en-IE" sz="1200" noProof="0">
                  <a:hlinkClick r:id="rId15"/>
                </a:rPr>
                <a:t>Rural proofing</a:t>
              </a:r>
              <a:endParaRPr lang="en-IE" sz="1200" noProof="0"/>
            </a:p>
            <a:p>
              <a:pPr lvl="0" algn="ctr">
                <a:lnSpc>
                  <a:spcPct val="118000"/>
                </a:lnSpc>
                <a:spcBef>
                  <a:spcPts val="300"/>
                </a:spcBef>
                <a:spcAft>
                  <a:spcPts val="300"/>
                </a:spcAft>
              </a:pPr>
              <a:r>
                <a:rPr lang="en-IE" sz="1200" noProof="0"/>
                <a:t>(24 February 2025)</a:t>
              </a:r>
            </a:p>
          </p:txBody>
        </p:sp>
        <p:pic>
          <p:nvPicPr>
            <p:cNvPr id="59" name="Picture 58" descr="A red white and green flag&#10;&#10;AI-generated content may be incorrect.">
              <a:extLst>
                <a:ext uri="{FF2B5EF4-FFF2-40B4-BE49-F238E27FC236}">
                  <a16:creationId xmlns:a16="http://schemas.microsoft.com/office/drawing/2014/main" id="{9167D78F-9A94-E2C3-2739-C73FA000BBA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03861" y="2223427"/>
              <a:ext cx="585484" cy="585484"/>
            </a:xfrm>
            <a:prstGeom prst="rect">
              <a:avLst/>
            </a:prstGeom>
          </p:spPr>
        </p:pic>
        <p:pic>
          <p:nvPicPr>
            <p:cNvPr id="67" name="Picture 66" descr="A red and white flag&#10;&#10;AI-generated content may be incorrect.">
              <a:extLst>
                <a:ext uri="{FF2B5EF4-FFF2-40B4-BE49-F238E27FC236}">
                  <a16:creationId xmlns:a16="http://schemas.microsoft.com/office/drawing/2014/main" id="{4E868C7C-E8D3-B5F5-D3AF-B72DB8ED7A5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150428" y="2184733"/>
              <a:ext cx="598159" cy="598159"/>
            </a:xfrm>
            <a:prstGeom prst="rect">
              <a:avLst/>
            </a:prstGeom>
          </p:spPr>
        </p:pic>
        <p:sp>
          <p:nvSpPr>
            <p:cNvPr id="70" name="Rectangle: Rounded Corners 69">
              <a:extLst>
                <a:ext uri="{FF2B5EF4-FFF2-40B4-BE49-F238E27FC236}">
                  <a16:creationId xmlns:a16="http://schemas.microsoft.com/office/drawing/2014/main" id="{92A2B707-FA6E-27AA-B8E1-179529743C73}"/>
                </a:ext>
              </a:extLst>
            </p:cNvPr>
            <p:cNvSpPr/>
            <p:nvPr/>
          </p:nvSpPr>
          <p:spPr>
            <a:xfrm>
              <a:off x="241067" y="3070866"/>
              <a:ext cx="1050820" cy="323841"/>
            </a:xfrm>
            <a:prstGeom prst="roundRect">
              <a:avLst/>
            </a:prstGeom>
            <a:solidFill>
              <a:srgbClr val="6ABA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t>Jan - Jun 2022</a:t>
              </a:r>
            </a:p>
          </p:txBody>
        </p:sp>
        <p:sp>
          <p:nvSpPr>
            <p:cNvPr id="72" name="Rectangle: Rounded Corners 71">
              <a:extLst>
                <a:ext uri="{FF2B5EF4-FFF2-40B4-BE49-F238E27FC236}">
                  <a16:creationId xmlns:a16="http://schemas.microsoft.com/office/drawing/2014/main" id="{35C9B81F-B83B-4813-91DE-7EEC5479B724}"/>
                </a:ext>
              </a:extLst>
            </p:cNvPr>
            <p:cNvSpPr/>
            <p:nvPr/>
          </p:nvSpPr>
          <p:spPr>
            <a:xfrm>
              <a:off x="1803618" y="3070866"/>
              <a:ext cx="1009650" cy="323841"/>
            </a:xfrm>
            <a:prstGeom prst="roundRect">
              <a:avLst/>
            </a:prstGeom>
            <a:solidFill>
              <a:srgbClr val="6ABA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t>Jul - Dec 2022</a:t>
              </a:r>
            </a:p>
          </p:txBody>
        </p:sp>
        <p:sp>
          <p:nvSpPr>
            <p:cNvPr id="73" name="Rectangle: Rounded Corners 72">
              <a:extLst>
                <a:ext uri="{FF2B5EF4-FFF2-40B4-BE49-F238E27FC236}">
                  <a16:creationId xmlns:a16="http://schemas.microsoft.com/office/drawing/2014/main" id="{D37840C7-5565-C437-687A-445B2095C564}"/>
                </a:ext>
              </a:extLst>
            </p:cNvPr>
            <p:cNvSpPr/>
            <p:nvPr/>
          </p:nvSpPr>
          <p:spPr>
            <a:xfrm>
              <a:off x="3384228" y="3073532"/>
              <a:ext cx="1069921" cy="323841"/>
            </a:xfrm>
            <a:prstGeom prst="roundRect">
              <a:avLst/>
            </a:prstGeom>
            <a:solidFill>
              <a:srgbClr val="6ABA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t>Jan - Jun 2023</a:t>
              </a:r>
            </a:p>
          </p:txBody>
        </p:sp>
        <p:sp>
          <p:nvSpPr>
            <p:cNvPr id="74" name="Rectangle: Rounded Corners 73">
              <a:extLst>
                <a:ext uri="{FF2B5EF4-FFF2-40B4-BE49-F238E27FC236}">
                  <a16:creationId xmlns:a16="http://schemas.microsoft.com/office/drawing/2014/main" id="{8351161B-7309-8C6B-337B-87AEBAD1C01C}"/>
                </a:ext>
              </a:extLst>
            </p:cNvPr>
            <p:cNvSpPr/>
            <p:nvPr/>
          </p:nvSpPr>
          <p:spPr>
            <a:xfrm>
              <a:off x="4986029" y="3060283"/>
              <a:ext cx="1009650" cy="323841"/>
            </a:xfrm>
            <a:prstGeom prst="roundRect">
              <a:avLst/>
            </a:prstGeom>
            <a:solidFill>
              <a:srgbClr val="6ABA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t>Jul - Dec 2023</a:t>
              </a:r>
            </a:p>
          </p:txBody>
        </p:sp>
        <p:sp>
          <p:nvSpPr>
            <p:cNvPr id="76" name="Rectangle: Rounded Corners 75">
              <a:extLst>
                <a:ext uri="{FF2B5EF4-FFF2-40B4-BE49-F238E27FC236}">
                  <a16:creationId xmlns:a16="http://schemas.microsoft.com/office/drawing/2014/main" id="{E402710D-339A-4B55-0C3A-6E12FAD38243}"/>
                </a:ext>
              </a:extLst>
            </p:cNvPr>
            <p:cNvSpPr/>
            <p:nvPr/>
          </p:nvSpPr>
          <p:spPr>
            <a:xfrm>
              <a:off x="7409211" y="3062948"/>
              <a:ext cx="1009650" cy="323841"/>
            </a:xfrm>
            <a:prstGeom prst="roundRect">
              <a:avLst/>
            </a:prstGeom>
            <a:solidFill>
              <a:srgbClr val="6ABA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t>Jul - Dec 2024</a:t>
              </a:r>
            </a:p>
          </p:txBody>
        </p:sp>
        <p:sp>
          <p:nvSpPr>
            <p:cNvPr id="77" name="Rectangle: Rounded Corners 76">
              <a:extLst>
                <a:ext uri="{FF2B5EF4-FFF2-40B4-BE49-F238E27FC236}">
                  <a16:creationId xmlns:a16="http://schemas.microsoft.com/office/drawing/2014/main" id="{587C0BE5-615F-A51C-5302-38E44FC153E7}"/>
                </a:ext>
              </a:extLst>
            </p:cNvPr>
            <p:cNvSpPr/>
            <p:nvPr/>
          </p:nvSpPr>
          <p:spPr>
            <a:xfrm>
              <a:off x="8941229" y="3057987"/>
              <a:ext cx="1050996" cy="323841"/>
            </a:xfrm>
            <a:prstGeom prst="roundRect">
              <a:avLst/>
            </a:prstGeom>
            <a:solidFill>
              <a:srgbClr val="6ABA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a:t>Jan - Jun 2025</a:t>
              </a:r>
            </a:p>
          </p:txBody>
        </p:sp>
      </p:grpSp>
    </p:spTree>
    <p:extLst>
      <p:ext uri="{BB962C8B-B14F-4D97-AF65-F5344CB8AC3E}">
        <p14:creationId xmlns:p14="http://schemas.microsoft.com/office/powerpoint/2010/main" val="2164622061"/>
      </p:ext>
    </p:extLst>
  </p:cSld>
  <p:clrMapOvr>
    <a:masterClrMapping/>
  </p:clrMapOvr>
</p:sld>
</file>

<file path=ppt/theme/theme1.xml><?xml version="1.0" encoding="utf-8"?>
<a:theme xmlns:a="http://schemas.openxmlformats.org/drawingml/2006/main" name="Office Theme">
  <a:themeElements>
    <a:clrScheme name="RPSO">
      <a:dk1>
        <a:sysClr val="windowText" lastClr="000000"/>
      </a:dk1>
      <a:lt1>
        <a:sysClr val="window" lastClr="FFFFFF"/>
      </a:lt1>
      <a:dk2>
        <a:srgbClr val="1F497D"/>
      </a:dk2>
      <a:lt2>
        <a:srgbClr val="EEECE1"/>
      </a:lt2>
      <a:accent1>
        <a:srgbClr val="6ABA76"/>
      </a:accent1>
      <a:accent2>
        <a:srgbClr val="E63437"/>
      </a:accent2>
      <a:accent3>
        <a:srgbClr val="EFC216"/>
      </a:accent3>
      <a:accent4>
        <a:srgbClr val="6DC7F1"/>
      </a:accent4>
      <a:accent5>
        <a:srgbClr val="1C726F"/>
      </a:accent5>
      <a:accent6>
        <a:srgbClr val="F7B44B"/>
      </a:accent6>
      <a:hlink>
        <a:srgbClr val="0000FF"/>
      </a:hlink>
      <a:folHlink>
        <a:srgbClr val="800080"/>
      </a:folHlink>
    </a:clrScheme>
    <a:fontScheme name="Rural Pact Font">
      <a:majorFont>
        <a:latin typeface="Leelawadee"/>
        <a:ea typeface=""/>
        <a:cs typeface=""/>
      </a:majorFont>
      <a:minorFont>
        <a:latin typeface="Leelawad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58051e0-3772-4c09-96bc-af8207e62bd2" xsi:nil="true"/>
    <lcf76f155ced4ddcb4097134ff3c332f xmlns="09b2f71f-b9c9-4935-bcdd-3c347809146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9048042409B64D8A5E71B67848FA51" ma:contentTypeVersion="12" ma:contentTypeDescription="Create a new document." ma:contentTypeScope="" ma:versionID="a9b6447fedb37d4031e0f3c96607c86a">
  <xsd:schema xmlns:xsd="http://www.w3.org/2001/XMLSchema" xmlns:xs="http://www.w3.org/2001/XMLSchema" xmlns:p="http://schemas.microsoft.com/office/2006/metadata/properties" xmlns:ns2="09b2f71f-b9c9-4935-bcdd-3c347809146f" xmlns:ns3="458051e0-3772-4c09-96bc-af8207e62bd2" targetNamespace="http://schemas.microsoft.com/office/2006/metadata/properties" ma:root="true" ma:fieldsID="0872bdd1d0a6f2d68e99e29efbb1420a" ns2:_="" ns3:_="">
    <xsd:import namespace="09b2f71f-b9c9-4935-bcdd-3c347809146f"/>
    <xsd:import namespace="458051e0-3772-4c09-96bc-af8207e62bd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b2f71f-b9c9-4935-bcdd-3c34780914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82a951d-1508-4053-bced-3f25a1e7ca9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8051e0-3772-4c09-96bc-af8207e62bd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d75a0d2-6600-46db-a0bb-769953ac312c}" ma:internalName="TaxCatchAll" ma:showField="CatchAllData" ma:web="458051e0-3772-4c09-96bc-af8207e62b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CDB2DD-C8CA-4B30-9C13-7B35A8722ACF}">
  <ds:schemaRefs>
    <ds:schemaRef ds:uri="http://schemas.microsoft.com/sharepoint/v3/contenttype/forms"/>
  </ds:schemaRefs>
</ds:datastoreItem>
</file>

<file path=customXml/itemProps2.xml><?xml version="1.0" encoding="utf-8"?>
<ds:datastoreItem xmlns:ds="http://schemas.openxmlformats.org/officeDocument/2006/customXml" ds:itemID="{6D73AC65-C717-4F36-9702-51CECBD1E561}">
  <ds:schemaRefs>
    <ds:schemaRef ds:uri="09b2f71f-b9c9-4935-bcdd-3c347809146f"/>
    <ds:schemaRef ds:uri="458051e0-3772-4c09-96bc-af8207e62bd2"/>
    <ds:schemaRef ds:uri="4af8c89d-4332-4d32-84a3-abf4120a8008"/>
    <ds:schemaRef ds:uri="617be797-29fd-4177-91d5-ff42ab0e1422"/>
    <ds:schemaRef ds:uri="7e963527-b07b-43a9-a077-2cf23ae43101"/>
    <ds:schemaRef ds:uri="9a9637e9-1c11-4ee9-91b8-f060e3608f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3DEA9A4-617D-4078-922F-E85B722B3143}">
  <ds:schemaRefs>
    <ds:schemaRef ds:uri="09b2f71f-b9c9-4935-bcdd-3c347809146f"/>
    <ds:schemaRef ds:uri="458051e0-3772-4c09-96bc-af8207e62b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Widescreen</PresentationFormat>
  <Slides>42</Slides>
  <Notes>37</Notes>
  <HiddenSlides>0</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The long-term vision for rural areas &amp; the Rural Pact</vt:lpstr>
      <vt:lpstr>The long-term vision for EU’s rural areas</vt:lpstr>
      <vt:lpstr>In this presentation, you can read about…</vt:lpstr>
      <vt:lpstr>PowerPoint Presentation</vt:lpstr>
      <vt:lpstr>The long-term vision for EU’s rural areas - Towards stronger, connected, resilient and prosperous rural areas by 2040</vt:lpstr>
      <vt:lpstr>The long-term vision for EU’s rural areas - towards stronger, connected, resilient and prosperous rural areas by 2040</vt:lpstr>
      <vt:lpstr>PowerPoint Presentation</vt:lpstr>
      <vt:lpstr>The long-term vision for the EU’s rural areas</vt:lpstr>
      <vt:lpstr>Interinstitutional dialogue</vt:lpstr>
      <vt:lpstr>Interinstitutional dialogue</vt:lpstr>
      <vt:lpstr>The rural action plan</vt:lpstr>
      <vt:lpstr>The rural action plan: flagship initiatives</vt:lpstr>
      <vt:lpstr>The rural action plan: 24 thematic actions</vt:lpstr>
      <vt:lpstr>The rural action plan: horizontal actions</vt:lpstr>
      <vt:lpstr>The rural action plan: horizontal actions</vt:lpstr>
      <vt:lpstr>PowerPoint Presentation</vt:lpstr>
      <vt:lpstr>The Rural Pact – a space to work together</vt:lpstr>
      <vt:lpstr>The Rural Pact building blocks</vt:lpstr>
      <vt:lpstr>The Rural Pact Support Office</vt:lpstr>
      <vt:lpstr>The Rural Pact Support Office</vt:lpstr>
      <vt:lpstr>The Rural Pact Coordination Group</vt:lpstr>
      <vt:lpstr>PowerPoint Presentation</vt:lpstr>
      <vt:lpstr>The Rural Pact Community Platform</vt:lpstr>
      <vt:lpstr>Rural Pact activities &amp; online Community Platform tools</vt:lpstr>
      <vt:lpstr>Rural Pact Community Platform tools</vt:lpstr>
      <vt:lpstr>Rural Pact activities</vt:lpstr>
      <vt:lpstr>Rural Pact Community Platform tools</vt:lpstr>
      <vt:lpstr>Rural Pact Community Platform tools</vt:lpstr>
      <vt:lpstr>Rural Pact publications</vt:lpstr>
      <vt:lpstr>Rural Pact Community Platform tools</vt:lpstr>
      <vt:lpstr>Rural Pact Community Platform tools</vt:lpstr>
      <vt:lpstr>What’s in the rural vision and the Rural Pact for you?  What can you do?</vt:lpstr>
      <vt:lpstr>PowerPoint Presentation</vt:lpstr>
      <vt:lpstr>The EU rural vision: key achievements and ways forward European Commission report (March 2024)</vt:lpstr>
      <vt:lpstr>Declaration on the future of rural areas and rural development policy in the EU  Rural Pact Coordination Group (Dec 2024)</vt:lpstr>
      <vt:lpstr>The road to the next Multiannual Financial Framework European Commission Communication (Feb 2025)</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Corvi</dc:creator>
  <cp:revision>1</cp:revision>
  <dcterms:created xsi:type="dcterms:W3CDTF">2016-11-14T13:56:45Z</dcterms:created>
  <dcterms:modified xsi:type="dcterms:W3CDTF">2026-04-27T14:14:57Z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6bd9ddd1-4d20-43f6-abfa-fc3c07406f94_Enabled">
    <vt:lpwstr>true</vt:lpwstr>
  </property>
  <property fmtid="{D5CDD505-2E9C-101B-9397-08002B2CF9AE}" pid="4" name="MSIP_Label_6bd9ddd1-4d20-43f6-abfa-fc3c07406f94_SetDate">
    <vt:lpwstr>2023-09-08T14:28:34Z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e7edc283-0814-4f0d-a5ce-5e073867aa25</vt:lpwstr>
  </property>
  <property fmtid="{D5CDD505-2E9C-101B-9397-08002B2CF9AE}" pid="9" name="MSIP_Label_6bd9ddd1-4d20-43f6-abfa-fc3c07406f94_ContentBits">
    <vt:lpwstr>0</vt:lpwstr>
  </property>
  <property fmtid="{D5CDD505-2E9C-101B-9397-08002B2CF9AE}" pid="10" name="ContentTypeId">
    <vt:lpwstr>0x0101009F9048042409B64D8A5E71B67848FA51</vt:lpwstr>
  </property>
</Properties>
</file>