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3"/>
  </p:notesMasterIdLst>
  <p:handoutMasterIdLst>
    <p:handoutMasterId r:id="rId14"/>
  </p:handoutMasterIdLst>
  <p:sldIdLst>
    <p:sldId id="319" r:id="rId5"/>
    <p:sldId id="533" r:id="rId6"/>
    <p:sldId id="437" r:id="rId7"/>
    <p:sldId id="536" r:id="rId8"/>
    <p:sldId id="530" r:id="rId9"/>
    <p:sldId id="538" r:id="rId10"/>
    <p:sldId id="535" r:id="rId11"/>
    <p:sldId id="31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807E"/>
    <a:srgbClr val="356C62"/>
    <a:srgbClr val="E1F1E4"/>
    <a:srgbClr val="FFFFFF"/>
    <a:srgbClr val="F7B44B"/>
    <a:srgbClr val="E6E7EA"/>
    <a:srgbClr val="356D64"/>
    <a:srgbClr val="C92C2B"/>
    <a:srgbClr val="007BB6"/>
    <a:srgbClr val="3F67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261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nrique Javier Nieto Anton" userId="0fbea418-e78a-4a7a-927d-0d5b09865d83" providerId="ADAL" clId="{14592C13-D1A5-4339-91E7-F3CDB95F0141}"/>
    <pc:docChg chg="modSld">
      <pc:chgData name="Enrique Javier Nieto Anton" userId="0fbea418-e78a-4a7a-927d-0d5b09865d83" providerId="ADAL" clId="{14592C13-D1A5-4339-91E7-F3CDB95F0141}" dt="2024-10-29T10:38:28.291" v="5" actId="13926"/>
      <pc:docMkLst>
        <pc:docMk/>
      </pc:docMkLst>
      <pc:sldChg chg="modSp mod">
        <pc:chgData name="Enrique Javier Nieto Anton" userId="0fbea418-e78a-4a7a-927d-0d5b09865d83" providerId="ADAL" clId="{14592C13-D1A5-4339-91E7-F3CDB95F0141}" dt="2024-10-29T10:37:55.989" v="0" actId="13926"/>
        <pc:sldMkLst>
          <pc:docMk/>
          <pc:sldMk cId="3230541414" sldId="437"/>
        </pc:sldMkLst>
        <pc:spChg chg="mod">
          <ac:chgData name="Enrique Javier Nieto Anton" userId="0fbea418-e78a-4a7a-927d-0d5b09865d83" providerId="ADAL" clId="{14592C13-D1A5-4339-91E7-F3CDB95F0141}" dt="2024-10-29T10:37:55.989" v="0" actId="13926"/>
          <ac:spMkLst>
            <pc:docMk/>
            <pc:sldMk cId="3230541414" sldId="437"/>
            <ac:spMk id="3" creationId="{1BF0C011-31A4-34D0-863D-31E8CC5CB562}"/>
          </ac:spMkLst>
        </pc:spChg>
      </pc:sldChg>
      <pc:sldChg chg="modSp mod">
        <pc:chgData name="Enrique Javier Nieto Anton" userId="0fbea418-e78a-4a7a-927d-0d5b09865d83" providerId="ADAL" clId="{14592C13-D1A5-4339-91E7-F3CDB95F0141}" dt="2024-10-29T10:38:28.291" v="5" actId="13926"/>
        <pc:sldMkLst>
          <pc:docMk/>
          <pc:sldMk cId="2473920762" sldId="535"/>
        </pc:sldMkLst>
        <pc:spChg chg="mod">
          <ac:chgData name="Enrique Javier Nieto Anton" userId="0fbea418-e78a-4a7a-927d-0d5b09865d83" providerId="ADAL" clId="{14592C13-D1A5-4339-91E7-F3CDB95F0141}" dt="2024-10-29T10:38:28.291" v="5" actId="13926"/>
          <ac:spMkLst>
            <pc:docMk/>
            <pc:sldMk cId="2473920762" sldId="535"/>
            <ac:spMk id="3" creationId="{1BF0C011-31A4-34D0-863D-31E8CC5CB562}"/>
          </ac:spMkLst>
        </pc:spChg>
      </pc:sldChg>
      <pc:sldChg chg="modSp mod">
        <pc:chgData name="Enrique Javier Nieto Anton" userId="0fbea418-e78a-4a7a-927d-0d5b09865d83" providerId="ADAL" clId="{14592C13-D1A5-4339-91E7-F3CDB95F0141}" dt="2024-10-29T10:38:03.874" v="1" actId="13926"/>
        <pc:sldMkLst>
          <pc:docMk/>
          <pc:sldMk cId="4246153786" sldId="536"/>
        </pc:sldMkLst>
        <pc:spChg chg="mod">
          <ac:chgData name="Enrique Javier Nieto Anton" userId="0fbea418-e78a-4a7a-927d-0d5b09865d83" providerId="ADAL" clId="{14592C13-D1A5-4339-91E7-F3CDB95F0141}" dt="2024-10-29T10:38:03.874" v="1" actId="13926"/>
          <ac:spMkLst>
            <pc:docMk/>
            <pc:sldMk cId="4246153786" sldId="536"/>
            <ac:spMk id="7" creationId="{DC9E4C05-F61C-3B29-2BBB-EE3B8ED3770C}"/>
          </ac:spMkLst>
        </pc:spChg>
      </pc:sldChg>
      <pc:sldChg chg="modSp mod">
        <pc:chgData name="Enrique Javier Nieto Anton" userId="0fbea418-e78a-4a7a-927d-0d5b09865d83" providerId="ADAL" clId="{14592C13-D1A5-4339-91E7-F3CDB95F0141}" dt="2024-10-29T10:38:18.711" v="4" actId="1076"/>
        <pc:sldMkLst>
          <pc:docMk/>
          <pc:sldMk cId="2931914028" sldId="538"/>
        </pc:sldMkLst>
        <pc:spChg chg="mod">
          <ac:chgData name="Enrique Javier Nieto Anton" userId="0fbea418-e78a-4a7a-927d-0d5b09865d83" providerId="ADAL" clId="{14592C13-D1A5-4339-91E7-F3CDB95F0141}" dt="2024-10-29T10:38:13.249" v="3" actId="13926"/>
          <ac:spMkLst>
            <pc:docMk/>
            <pc:sldMk cId="2931914028" sldId="538"/>
            <ac:spMk id="3" creationId="{1BF0C011-31A4-34D0-863D-31E8CC5CB562}"/>
          </ac:spMkLst>
        </pc:spChg>
        <pc:spChg chg="mod">
          <ac:chgData name="Enrique Javier Nieto Anton" userId="0fbea418-e78a-4a7a-927d-0d5b09865d83" providerId="ADAL" clId="{14592C13-D1A5-4339-91E7-F3CDB95F0141}" dt="2024-10-29T10:38:18.711" v="4" actId="1076"/>
          <ac:spMkLst>
            <pc:docMk/>
            <pc:sldMk cId="2931914028" sldId="538"/>
            <ac:spMk id="5" creationId="{25DF600B-378F-86D9-3CA4-F13B980EFF0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2486197-4AAB-B5C6-7917-8312BFC4AF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979A5B-9C32-9AE1-AB23-E436653F0E7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B79D5-D1A6-4C96-A371-48EC856A4A55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8F9FD2-0B87-BAB2-4115-D0CAD2A206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13AFD7-C3CA-320C-6396-4D8162CA2C3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6A09F-7FF7-4F09-850E-60100CBDD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097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F1499-360A-43DC-83BA-9CC51B1A4733}" type="datetimeFigureOut">
              <a:rPr lang="fr-BE" smtClean="0"/>
              <a:t>29-10-24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13F67-51C8-4CFB-9E3C-6CC6536DE695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71198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>
              <a:cs typeface="Calibri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113F67-51C8-4CFB-9E3C-6CC6536DE695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07921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>
              <a:cs typeface="Calibri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113F67-51C8-4CFB-9E3C-6CC6536DE695}" type="slidenum">
              <a:rPr lang="fr-BE" smtClean="0"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11547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>
              <a:cs typeface="Calibri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113F67-51C8-4CFB-9E3C-6CC6536DE695}" type="slidenum">
              <a:rPr lang="fr-BE" smtClean="0"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08487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>
              <a:cs typeface="Calibri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113F67-51C8-4CFB-9E3C-6CC6536DE695}" type="slidenum">
              <a:rPr lang="fr-BE" smtClean="0"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56911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EURuralPact" TargetMode="External"/><Relationship Id="rId13" Type="http://schemas.openxmlformats.org/officeDocument/2006/relationships/image" Target="../media/image12.png"/><Relationship Id="rId18" Type="http://schemas.openxmlformats.org/officeDocument/2006/relationships/image" Target="../media/image14.png"/><Relationship Id="rId3" Type="http://schemas.openxmlformats.org/officeDocument/2006/relationships/image" Target="../media/image2.png"/><Relationship Id="rId7" Type="http://schemas.openxmlformats.org/officeDocument/2006/relationships/hyperlink" Target="https://www.ruralpact.rural-vision.europa.eu/become-member_en" TargetMode="External"/><Relationship Id="rId12" Type="http://schemas.openxmlformats.org/officeDocument/2006/relationships/hyperlink" Target="https://www.linkedin.com/company/eu-rural-pact/" TargetMode="External"/><Relationship Id="rId17" Type="http://schemas.openxmlformats.org/officeDocument/2006/relationships/image" Target="../media/image6.png"/><Relationship Id="rId2" Type="http://schemas.openxmlformats.org/officeDocument/2006/relationships/image" Target="../media/image1.png"/><Relationship Id="rId16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ruralpact.rural-vision.europa.eu/" TargetMode="External"/><Relationship Id="rId11" Type="http://schemas.openxmlformats.org/officeDocument/2006/relationships/image" Target="../media/image11.png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10" Type="http://schemas.openxmlformats.org/officeDocument/2006/relationships/hyperlink" Target="https://twitter.com/EURuralPact" TargetMode="External"/><Relationship Id="rId19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10.png"/><Relationship Id="rId14" Type="http://schemas.openxmlformats.org/officeDocument/2006/relationships/hyperlink" Target="https://www.youtube.com/@EUruralpact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71A98-1A27-6CBB-30EB-B505A23051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020" y="2369125"/>
            <a:ext cx="9037762" cy="962846"/>
          </a:xfrm>
        </p:spPr>
        <p:txBody>
          <a:bodyPr anchor="t">
            <a:normAutofit/>
          </a:bodyPr>
          <a:lstStyle>
            <a:lvl1pPr algn="l">
              <a:defRPr sz="3600" b="1">
                <a:solidFill>
                  <a:srgbClr val="38807E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781E0C1-7D4E-C4D2-A99A-5CA97B5F9558}"/>
              </a:ext>
            </a:extLst>
          </p:cNvPr>
          <p:cNvSpPr txBox="1">
            <a:spLocks/>
          </p:cNvSpPr>
          <p:nvPr userDrawn="1"/>
        </p:nvSpPr>
        <p:spPr>
          <a:xfrm>
            <a:off x="1008935" y="5024818"/>
            <a:ext cx="9632302" cy="1329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B6EF6DCE-212B-C3CB-FCFD-8E08E84C8EA8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9499600" y="5055300"/>
            <a:ext cx="2604184" cy="1446954"/>
            <a:chOff x="499047" y="224753"/>
            <a:chExt cx="2038378" cy="1132578"/>
          </a:xfrm>
        </p:grpSpPr>
        <p:pic>
          <p:nvPicPr>
            <p:cNvPr id="40" name="Picture 39" descr="A picture containing text, vector graphics&#10;&#10;Description automatically generated">
              <a:extLst>
                <a:ext uri="{FF2B5EF4-FFF2-40B4-BE49-F238E27FC236}">
                  <a16:creationId xmlns:a16="http://schemas.microsoft.com/office/drawing/2014/main" id="{8A91524D-A798-6422-5E03-26FEEAEFCC4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alphaModFix amt="7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72153" y="228431"/>
              <a:ext cx="644601" cy="1110500"/>
            </a:xfrm>
            <a:prstGeom prst="rect">
              <a:avLst/>
            </a:prstGeom>
          </p:spPr>
        </p:pic>
        <p:pic>
          <p:nvPicPr>
            <p:cNvPr id="41" name="Picture 40" descr="A picture containing vector graphics&#10;&#10;Description automatically generated">
              <a:extLst>
                <a:ext uri="{FF2B5EF4-FFF2-40B4-BE49-F238E27FC236}">
                  <a16:creationId xmlns:a16="http://schemas.microsoft.com/office/drawing/2014/main" id="{BDE84EDC-74C1-73DF-00FF-8FC17286EBA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alphaModFix amt="7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99047" y="246833"/>
              <a:ext cx="497810" cy="1110498"/>
            </a:xfrm>
            <a:prstGeom prst="rect">
              <a:avLst/>
            </a:prstGeom>
          </p:spPr>
        </p:pic>
        <p:pic>
          <p:nvPicPr>
            <p:cNvPr id="42" name="Picture 41" descr="A picture containing doll, toy, vector graphics&#10;&#10;Description automatically generated">
              <a:extLst>
                <a:ext uri="{FF2B5EF4-FFF2-40B4-BE49-F238E27FC236}">
                  <a16:creationId xmlns:a16="http://schemas.microsoft.com/office/drawing/2014/main" id="{3468399F-0324-B74E-C3E9-6B66AC4DDE3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alphaModFix amt="7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08817" y="224753"/>
              <a:ext cx="928608" cy="1110499"/>
            </a:xfrm>
            <a:prstGeom prst="rect">
              <a:avLst/>
            </a:prstGeom>
          </p:spPr>
        </p:pic>
        <p:pic>
          <p:nvPicPr>
            <p:cNvPr id="43" name="Picture 42" descr="A picture containing toy, vector graphics, doll&#10;&#10;Description automatically generated">
              <a:extLst>
                <a:ext uri="{FF2B5EF4-FFF2-40B4-BE49-F238E27FC236}">
                  <a16:creationId xmlns:a16="http://schemas.microsoft.com/office/drawing/2014/main" id="{DF0B5474-1177-B38E-BC83-287377095AB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alphaModFix amt="7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04869" y="235791"/>
              <a:ext cx="644601" cy="1110500"/>
            </a:xfrm>
            <a:prstGeom prst="rect">
              <a:avLst/>
            </a:prstGeom>
          </p:spPr>
        </p:pic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667F8071-B867-8832-E213-FF55FE0287A0}"/>
              </a:ext>
            </a:extLst>
          </p:cNvPr>
          <p:cNvSpPr txBox="1"/>
          <p:nvPr userDrawn="1"/>
        </p:nvSpPr>
        <p:spPr>
          <a:xfrm>
            <a:off x="0" y="5888586"/>
            <a:ext cx="21460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>
                <a:solidFill>
                  <a:schemeClr val="accent5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#RuralPact</a:t>
            </a:r>
          </a:p>
        </p:txBody>
      </p:sp>
      <p:pic>
        <p:nvPicPr>
          <p:cNvPr id="3" name="Picture 9" descr="Shape&#10;&#10;Description automatically generated">
            <a:extLst>
              <a:ext uri="{FF2B5EF4-FFF2-40B4-BE49-F238E27FC236}">
                <a16:creationId xmlns:a16="http://schemas.microsoft.com/office/drawing/2014/main" id="{78208A23-326F-3900-D19D-0B24764122A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136"/>
          <a:stretch/>
        </p:blipFill>
        <p:spPr>
          <a:xfrm>
            <a:off x="0" y="5232739"/>
            <a:ext cx="12192000" cy="1625261"/>
          </a:xfrm>
          <a:prstGeom prst="rect">
            <a:avLst/>
          </a:prstGeom>
        </p:spPr>
      </p:pic>
      <p:pic>
        <p:nvPicPr>
          <p:cNvPr id="7" name="Picture 6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15FB0385-5459-D269-9EFA-1FB931FE2C5F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017" y="6400245"/>
            <a:ext cx="1755973" cy="368395"/>
          </a:xfrm>
          <a:prstGeom prst="rect">
            <a:avLst/>
          </a:prstGeom>
        </p:spPr>
      </p:pic>
      <p:pic>
        <p:nvPicPr>
          <p:cNvPr id="5" name="Picture 4" descr="A green sign with white text&#10;&#10;Description automatically generated">
            <a:extLst>
              <a:ext uri="{FF2B5EF4-FFF2-40B4-BE49-F238E27FC236}">
                <a16:creationId xmlns:a16="http://schemas.microsoft.com/office/drawing/2014/main" id="{A209AF1C-2FFB-2F67-AA80-802920A8E8A0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6" y="455624"/>
            <a:ext cx="1651713" cy="869323"/>
          </a:xfrm>
          <a:prstGeom prst="rect">
            <a:avLst/>
          </a:prstGeom>
        </p:spPr>
      </p:pic>
      <p:pic>
        <p:nvPicPr>
          <p:cNvPr id="9" name="Picture 8" descr="A blue and green circles with white circles and buildings&#10;&#10;Description automatically generated">
            <a:extLst>
              <a:ext uri="{FF2B5EF4-FFF2-40B4-BE49-F238E27FC236}">
                <a16:creationId xmlns:a16="http://schemas.microsoft.com/office/drawing/2014/main" id="{9E0DCAE3-9027-54D8-4CAE-B7CAB541E241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7558" y="369924"/>
            <a:ext cx="2598782" cy="577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53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57237-69E5-2A3A-AD8C-32CD0D93B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36525"/>
            <a:ext cx="9927538" cy="1201259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38807E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6E4DA-6A8E-2697-C151-5A3987B47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6874"/>
            <a:ext cx="10515600" cy="4600090"/>
          </a:xfrm>
        </p:spPr>
        <p:txBody>
          <a:bodyPr/>
          <a:lstStyle>
            <a:lvl1pPr marL="447675" indent="-447675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rgbClr val="F2CA20"/>
              </a:buClr>
              <a:buSzPct val="75000"/>
              <a:buFont typeface="Arial" panose="020B0604020202020204" pitchFamily="34" charset="0"/>
              <a:buChar char="►"/>
              <a:defRPr sz="240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801688" indent="-344488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rgbClr val="7DC387"/>
              </a:buClr>
              <a:buSzPct val="100000"/>
              <a:buFont typeface="Wingdings" panose="05000000000000000000" pitchFamily="2" charset="2"/>
              <a:buChar char="§"/>
              <a:defRPr sz="22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 marL="1258888" indent="-344488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Bahnschrift" panose="020B0502040204020203" pitchFamily="34" charset="0"/>
              <a:buChar char="–"/>
              <a:defRPr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 marL="1708150" indent="-3365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rgbClr val="7ECDF2"/>
              </a:buClr>
              <a:defRPr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 marL="2155825" indent="-327025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BCBB3-E4C7-C987-BAA0-03B7E1B43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356350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416C90DD-8CF0-4AD8-8C87-4D113EF0A4FE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AEE3D7-903D-8974-0EE9-2E7243B1BF0C}"/>
              </a:ext>
            </a:extLst>
          </p:cNvPr>
          <p:cNvSpPr/>
          <p:nvPr userDrawn="1"/>
        </p:nvSpPr>
        <p:spPr>
          <a:xfrm flipH="1">
            <a:off x="571839" y="-5006"/>
            <a:ext cx="45719" cy="1260000"/>
          </a:xfrm>
          <a:prstGeom prst="rect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 descr="A green sign with white text&#10;&#10;Description automatically generated">
            <a:extLst>
              <a:ext uri="{FF2B5EF4-FFF2-40B4-BE49-F238E27FC236}">
                <a16:creationId xmlns:a16="http://schemas.microsoft.com/office/drawing/2014/main" id="{76A018CA-7263-E835-6B1F-5D7B9E3ED7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9417" y="189778"/>
            <a:ext cx="1082583" cy="556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02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ha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5AF37EB4-CB79-667B-92BC-81B8EB0CAAD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8831287" y="4683967"/>
            <a:ext cx="3272497" cy="1818287"/>
            <a:chOff x="499047" y="224753"/>
            <a:chExt cx="2038378" cy="1132578"/>
          </a:xfrm>
        </p:grpSpPr>
        <p:pic>
          <p:nvPicPr>
            <p:cNvPr id="16" name="Picture 15" descr="A picture containing text, vector graphics&#10;&#10;Description automatically generated">
              <a:extLst>
                <a:ext uri="{FF2B5EF4-FFF2-40B4-BE49-F238E27FC236}">
                  <a16:creationId xmlns:a16="http://schemas.microsoft.com/office/drawing/2014/main" id="{51AAFB3A-C133-0CE1-9DA1-1DB07B1AB05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alphaModFix amt="7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72153" y="228431"/>
              <a:ext cx="644601" cy="1110500"/>
            </a:xfrm>
            <a:prstGeom prst="rect">
              <a:avLst/>
            </a:prstGeom>
          </p:spPr>
        </p:pic>
        <p:pic>
          <p:nvPicPr>
            <p:cNvPr id="17" name="Picture 16" descr="A picture containing vector graphics&#10;&#10;Description automatically generated">
              <a:extLst>
                <a:ext uri="{FF2B5EF4-FFF2-40B4-BE49-F238E27FC236}">
                  <a16:creationId xmlns:a16="http://schemas.microsoft.com/office/drawing/2014/main" id="{A6D9EA6A-C7CB-619F-D3DF-AE8629B1B94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alphaModFix amt="7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99047" y="246833"/>
              <a:ext cx="497810" cy="1110498"/>
            </a:xfrm>
            <a:prstGeom prst="rect">
              <a:avLst/>
            </a:prstGeom>
          </p:spPr>
        </p:pic>
        <p:pic>
          <p:nvPicPr>
            <p:cNvPr id="20" name="Picture 19" descr="A picture containing doll, toy, vector graphics&#10;&#10;Description automatically generated">
              <a:extLst>
                <a:ext uri="{FF2B5EF4-FFF2-40B4-BE49-F238E27FC236}">
                  <a16:creationId xmlns:a16="http://schemas.microsoft.com/office/drawing/2014/main" id="{09EF44FF-836F-4167-2047-7BA0A3C95D8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alphaModFix amt="7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08817" y="224753"/>
              <a:ext cx="928608" cy="1110499"/>
            </a:xfrm>
            <a:prstGeom prst="rect">
              <a:avLst/>
            </a:prstGeom>
          </p:spPr>
        </p:pic>
        <p:pic>
          <p:nvPicPr>
            <p:cNvPr id="22" name="Picture 21" descr="A picture containing toy, vector graphics, doll&#10;&#10;Description automatically generated">
              <a:extLst>
                <a:ext uri="{FF2B5EF4-FFF2-40B4-BE49-F238E27FC236}">
                  <a16:creationId xmlns:a16="http://schemas.microsoft.com/office/drawing/2014/main" id="{D74631FF-D985-3279-24F5-7CC2832A68F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alphaModFix amt="7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04869" y="235791"/>
              <a:ext cx="644601" cy="1110500"/>
            </a:xfrm>
            <a:prstGeom prst="rect">
              <a:avLst/>
            </a:prstGeom>
          </p:spPr>
        </p:pic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2407D762-6F09-98A1-58B5-3CF02D731C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81115" y="1368669"/>
            <a:ext cx="4294560" cy="973000"/>
          </a:xfrm>
        </p:spPr>
        <p:txBody>
          <a:bodyPr/>
          <a:lstStyle>
            <a:lvl1pPr algn="ctr">
              <a:defRPr b="1">
                <a:solidFill>
                  <a:srgbClr val="38807E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r>
              <a:rPr lang="en-US"/>
              <a:t>Thank you!</a:t>
            </a:r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24C4C46-8BC8-1586-F282-89522F7994AA}"/>
              </a:ext>
            </a:extLst>
          </p:cNvPr>
          <p:cNvSpPr txBox="1"/>
          <p:nvPr userDrawn="1"/>
        </p:nvSpPr>
        <p:spPr>
          <a:xfrm>
            <a:off x="5056687" y="4342646"/>
            <a:ext cx="2645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0">
                <a:solidFill>
                  <a:srgbClr val="38807E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www.ruralpact.rural-vision.europa.eu</a:t>
            </a:r>
            <a:endParaRPr lang="en-GB" sz="1200" b="0">
              <a:solidFill>
                <a:srgbClr val="38807E"/>
              </a:solidFill>
            </a:endParaRPr>
          </a:p>
        </p:txBody>
      </p:sp>
      <p:sp>
        <p:nvSpPr>
          <p:cNvPr id="13" name="Text Box 9">
            <a:extLst>
              <a:ext uri="{FF2B5EF4-FFF2-40B4-BE49-F238E27FC236}">
                <a16:creationId xmlns:a16="http://schemas.microsoft.com/office/drawing/2014/main" id="{E446ECB8-5AD4-2513-C816-00D2C9BE773D}"/>
              </a:ext>
            </a:extLst>
          </p:cNvPr>
          <p:cNvSpPr txBox="1"/>
          <p:nvPr userDrawn="1"/>
        </p:nvSpPr>
        <p:spPr>
          <a:xfrm>
            <a:off x="3517190" y="2772499"/>
            <a:ext cx="5724849" cy="790575"/>
          </a:xfrm>
          <a:prstGeom prst="roundRect">
            <a:avLst>
              <a:gd name="adj" fmla="val 50000"/>
            </a:avLst>
          </a:prstGeom>
          <a:solidFill>
            <a:schemeClr val="accent5">
              <a:alpha val="89804"/>
            </a:schemeClr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b="1">
                <a:solidFill>
                  <a:srgbClr val="FFFFFF"/>
                </a:solidFill>
                <a:effectLst/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Join the Rural Pact Community and online platform</a:t>
            </a:r>
            <a:endParaRPr lang="en-GB" sz="1400">
              <a:effectLst/>
              <a:latin typeface="Leelawadee UI" panose="020B0502040204020203" pitchFamily="34" charset="-34"/>
              <a:ea typeface="Arial" panose="020B0604020202020204" pitchFamily="34" charset="0"/>
              <a:cs typeface="Leelawadee UI" panose="020B0502040204020203" pitchFamily="34" charset="-34"/>
            </a:endParaRPr>
          </a:p>
          <a:p>
            <a:pPr algn="ctr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100" u="sng">
                <a:solidFill>
                  <a:schemeClr val="bg1"/>
                </a:solidFill>
                <a:effectLst/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www.ruralpact.rural-vision.europa.eu/become-member_en</a:t>
            </a:r>
            <a:r>
              <a:rPr lang="en-GB" sz="1100" u="sng">
                <a:solidFill>
                  <a:schemeClr val="bg1"/>
                </a:solidFill>
                <a:effectLst/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 </a:t>
            </a:r>
            <a:r>
              <a:rPr lang="en-GB" sz="1100">
                <a:solidFill>
                  <a:schemeClr val="bg1"/>
                </a:solidFill>
                <a:effectLst/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 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000" b="1">
                <a:solidFill>
                  <a:srgbClr val="FFFFFF"/>
                </a:solidFill>
                <a:effectLst/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 </a:t>
            </a:r>
            <a:endParaRPr lang="en-GB" sz="1000">
              <a:effectLst/>
              <a:latin typeface="Leelawadee UI" panose="020B0502040204020203" pitchFamily="34" charset="-34"/>
              <a:ea typeface="Arial" panose="020B0604020202020204" pitchFamily="34" charset="0"/>
              <a:cs typeface="Leelawadee UI" panose="020B0502040204020203" pitchFamily="34" charset="-34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E2D6E47-18F1-A312-E791-19A072B04DAA}"/>
              </a:ext>
            </a:extLst>
          </p:cNvPr>
          <p:cNvGrpSpPr/>
          <p:nvPr userDrawn="1"/>
        </p:nvGrpSpPr>
        <p:grpSpPr>
          <a:xfrm>
            <a:off x="5622311" y="3776914"/>
            <a:ext cx="1514605" cy="452281"/>
            <a:chOff x="5324009" y="4161136"/>
            <a:chExt cx="1514605" cy="452281"/>
          </a:xfrm>
        </p:grpSpPr>
        <p:pic>
          <p:nvPicPr>
            <p:cNvPr id="4" name="Picture 37">
              <a:hlinkClick r:id="rId8"/>
              <a:extLst>
                <a:ext uri="{FF2B5EF4-FFF2-40B4-BE49-F238E27FC236}">
                  <a16:creationId xmlns:a16="http://schemas.microsoft.com/office/drawing/2014/main" id="{611776A0-1D7B-AEFC-4C03-28F2F5175B4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/>
            <a:srcRect/>
            <a:stretch/>
          </p:blipFill>
          <p:spPr>
            <a:xfrm>
              <a:off x="5324009" y="4161136"/>
              <a:ext cx="446476" cy="446476"/>
            </a:xfrm>
            <a:prstGeom prst="rect">
              <a:avLst/>
            </a:prstGeom>
          </p:spPr>
        </p:pic>
        <p:pic>
          <p:nvPicPr>
            <p:cNvPr id="5" name="Picture 38">
              <a:hlinkClick r:id="rId10"/>
              <a:extLst>
                <a:ext uri="{FF2B5EF4-FFF2-40B4-BE49-F238E27FC236}">
                  <a16:creationId xmlns:a16="http://schemas.microsoft.com/office/drawing/2014/main" id="{0E4629EA-7F0B-9414-286E-4E9A67718B3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/>
            <a:srcRect/>
            <a:stretch/>
          </p:blipFill>
          <p:spPr>
            <a:xfrm>
              <a:off x="5681399" y="4166941"/>
              <a:ext cx="446476" cy="446476"/>
            </a:xfrm>
            <a:prstGeom prst="rect">
              <a:avLst/>
            </a:prstGeom>
          </p:spPr>
        </p:pic>
        <p:pic>
          <p:nvPicPr>
            <p:cNvPr id="6" name="Picture 39">
              <a:hlinkClick r:id="rId12"/>
              <a:extLst>
                <a:ext uri="{FF2B5EF4-FFF2-40B4-BE49-F238E27FC236}">
                  <a16:creationId xmlns:a16="http://schemas.microsoft.com/office/drawing/2014/main" id="{F69BAAE3-31CA-2320-AB81-A88443610C0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/>
            <a:srcRect/>
            <a:stretch/>
          </p:blipFill>
          <p:spPr>
            <a:xfrm>
              <a:off x="6392214" y="4161137"/>
              <a:ext cx="446400" cy="446400"/>
            </a:xfrm>
            <a:prstGeom prst="rect">
              <a:avLst/>
            </a:prstGeom>
          </p:spPr>
        </p:pic>
        <p:pic>
          <p:nvPicPr>
            <p:cNvPr id="7" name="Picture 40">
              <a:hlinkClick r:id="rId14"/>
              <a:extLst>
                <a:ext uri="{FF2B5EF4-FFF2-40B4-BE49-F238E27FC236}">
                  <a16:creationId xmlns:a16="http://schemas.microsoft.com/office/drawing/2014/main" id="{89B51638-5F7F-9911-ED74-573415EBC4D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/>
            <a:srcRect/>
            <a:stretch/>
          </p:blipFill>
          <p:spPr>
            <a:xfrm>
              <a:off x="6034292" y="4164462"/>
              <a:ext cx="446476" cy="446476"/>
            </a:xfrm>
            <a:prstGeom prst="rect">
              <a:avLst/>
            </a:prstGeom>
          </p:spPr>
        </p:pic>
      </p:grpSp>
      <p:pic>
        <p:nvPicPr>
          <p:cNvPr id="11" name="Picture 9" descr="Shape&#10;&#10;Description automatically generated">
            <a:extLst>
              <a:ext uri="{FF2B5EF4-FFF2-40B4-BE49-F238E27FC236}">
                <a16:creationId xmlns:a16="http://schemas.microsoft.com/office/drawing/2014/main" id="{E1503704-A4DA-EB1F-AFE9-94FD74166D1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136"/>
          <a:stretch/>
        </p:blipFill>
        <p:spPr>
          <a:xfrm>
            <a:off x="0" y="5232739"/>
            <a:ext cx="12192000" cy="1625261"/>
          </a:xfrm>
          <a:prstGeom prst="rect">
            <a:avLst/>
          </a:prstGeom>
        </p:spPr>
      </p:pic>
      <p:pic>
        <p:nvPicPr>
          <p:cNvPr id="14" name="Picture 1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FFC7A68D-9358-C87F-3000-78832B0A40A7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017" y="6389359"/>
            <a:ext cx="1755973" cy="368395"/>
          </a:xfrm>
          <a:prstGeom prst="rect">
            <a:avLst/>
          </a:prstGeom>
        </p:spPr>
      </p:pic>
      <p:pic>
        <p:nvPicPr>
          <p:cNvPr id="10" name="Picture 9" descr="A green sign with white text&#10;&#10;Description automatically generated">
            <a:extLst>
              <a:ext uri="{FF2B5EF4-FFF2-40B4-BE49-F238E27FC236}">
                <a16:creationId xmlns:a16="http://schemas.microsoft.com/office/drawing/2014/main" id="{6F2092E1-9B20-463F-F70B-0D8499480BEC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6" y="453783"/>
            <a:ext cx="1722827" cy="906751"/>
          </a:xfrm>
          <a:prstGeom prst="rect">
            <a:avLst/>
          </a:prstGeom>
        </p:spPr>
      </p:pic>
      <p:pic>
        <p:nvPicPr>
          <p:cNvPr id="18" name="Picture 17" descr="A blue and green circles with white circles and buildings&#10;&#10;Description automatically generated">
            <a:extLst>
              <a:ext uri="{FF2B5EF4-FFF2-40B4-BE49-F238E27FC236}">
                <a16:creationId xmlns:a16="http://schemas.microsoft.com/office/drawing/2014/main" id="{453971F0-0BAC-1094-7856-47664D96A419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7558" y="369924"/>
            <a:ext cx="2598782" cy="577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014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D0A478-CEF5-267B-3BC7-B7CC81A12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0DCE06-BF7E-8011-D90A-3479629CE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6D592B-CC5C-4C4B-3781-6A27E1E61C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14F18-5F8D-498B-B124-FADE0289FDE3}" type="datetimeFigureOut">
              <a:rPr lang="fr-BE" smtClean="0"/>
              <a:t>29-10-24</a:t>
            </a:fld>
            <a:endParaRPr lang="fr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3C9CAE-A5F2-EB23-3D66-137D4B70AC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EB7A3-481E-8675-73AE-F4DB921990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C90DD-8CF0-4AD8-8C87-4D113EF0A4FE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6374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6" r:id="rId2"/>
    <p:sldLayoutId id="214748368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griculture.ec.europa.eu/system/files/2022-07/rural-pact-proposal_en.pdf" TargetMode="External"/><Relationship Id="rId2" Type="http://schemas.openxmlformats.org/officeDocument/2006/relationships/hyperlink" Target="https://rural-vision.europa.eu/events/rural-pact-conference-2022-06-15_e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ubtitle 2">
            <a:extLst>
              <a:ext uri="{FF2B5EF4-FFF2-40B4-BE49-F238E27FC236}">
                <a16:creationId xmlns:a16="http://schemas.microsoft.com/office/drawing/2014/main" id="{9F922FBF-52C0-A2A8-5649-216100137A48}"/>
              </a:ext>
            </a:extLst>
          </p:cNvPr>
          <p:cNvSpPr txBox="1">
            <a:spLocks/>
          </p:cNvSpPr>
          <p:nvPr/>
        </p:nvSpPr>
        <p:spPr>
          <a:xfrm>
            <a:off x="1497915" y="4866967"/>
            <a:ext cx="10694085" cy="12286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b="0" kern="1200">
                <a:solidFill>
                  <a:schemeClr val="tx2">
                    <a:lumMod val="50000"/>
                  </a:schemeClr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500" b="1" dirty="0" err="1"/>
              <a:t>Background</a:t>
            </a:r>
            <a:r>
              <a:rPr lang="es-ES" sz="1500" b="1" dirty="0"/>
              <a:t> </a:t>
            </a:r>
            <a:r>
              <a:rPr lang="es-ES" sz="1500" b="1" dirty="0" err="1"/>
              <a:t>information</a:t>
            </a:r>
            <a:r>
              <a:rPr lang="es-ES" sz="1500" b="1" dirty="0"/>
              <a:t> </a:t>
            </a:r>
            <a:r>
              <a:rPr lang="es-ES" sz="1500" b="1" dirty="0" err="1"/>
              <a:t>about</a:t>
            </a:r>
            <a:r>
              <a:rPr lang="es-ES" sz="1500" b="1" dirty="0"/>
              <a:t> </a:t>
            </a:r>
            <a:r>
              <a:rPr lang="es-ES" sz="1500" b="1" dirty="0" err="1"/>
              <a:t>the</a:t>
            </a:r>
            <a:r>
              <a:rPr lang="es-ES" sz="1500" b="1" dirty="0"/>
              <a:t> Rural Pact </a:t>
            </a:r>
            <a:r>
              <a:rPr lang="es-ES" sz="1500" b="1" dirty="0" err="1"/>
              <a:t>Conference</a:t>
            </a:r>
            <a:r>
              <a:rPr lang="es-ES" sz="1500" b="1" dirty="0"/>
              <a:t> 2025 &amp;</a:t>
            </a:r>
          </a:p>
          <a:p>
            <a:r>
              <a:rPr lang="en-GB" sz="1500" b="1" dirty="0">
                <a:sym typeface="Wingdings" panose="05000000000000000000" pitchFamily="2" charset="2"/>
              </a:rPr>
              <a:t>Questions for member’s reflections prior the RPCG meeting</a:t>
            </a:r>
            <a:r>
              <a:rPr lang="es-ES" sz="1500" b="1" dirty="0"/>
              <a:t> </a:t>
            </a:r>
            <a:r>
              <a:rPr lang="es-ES" sz="1500" b="1" dirty="0" err="1"/>
              <a:t>of</a:t>
            </a:r>
            <a:r>
              <a:rPr lang="es-ES" sz="1500" b="1" dirty="0"/>
              <a:t> </a:t>
            </a:r>
            <a:r>
              <a:rPr lang="es-ES" sz="1500" b="1" dirty="0" err="1"/>
              <a:t>the</a:t>
            </a:r>
            <a:r>
              <a:rPr lang="es-ES" sz="1500" b="1" dirty="0"/>
              <a:t> 8 </a:t>
            </a:r>
            <a:r>
              <a:rPr lang="es-ES" sz="1500" b="1" dirty="0" err="1"/>
              <a:t>November</a:t>
            </a:r>
            <a:endParaRPr lang="en-GB" sz="1500" b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36CBCB-EC25-DA1F-CE52-215E0F779DDD}"/>
              </a:ext>
            </a:extLst>
          </p:cNvPr>
          <p:cNvSpPr/>
          <p:nvPr/>
        </p:nvSpPr>
        <p:spPr>
          <a:xfrm>
            <a:off x="1296573" y="4763486"/>
            <a:ext cx="36000" cy="828000"/>
          </a:xfrm>
          <a:prstGeom prst="rect">
            <a:avLst/>
          </a:prstGeom>
          <a:solidFill>
            <a:srgbClr val="F7B44B"/>
          </a:soli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152C373-33E7-A09B-745E-D7490769FA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9825" y="1851345"/>
            <a:ext cx="10516671" cy="962846"/>
          </a:xfrm>
        </p:spPr>
        <p:txBody>
          <a:bodyPr>
            <a:noAutofit/>
          </a:bodyPr>
          <a:lstStyle/>
          <a:p>
            <a:pPr algn="ctr">
              <a:lnSpc>
                <a:spcPct val="114000"/>
              </a:lnSpc>
              <a:spcAft>
                <a:spcPts val="1200"/>
              </a:spcAft>
            </a:pPr>
            <a:r>
              <a:rPr lang="en-GB" dirty="0"/>
              <a:t>From vision to action: Empowering rural areas for the future</a:t>
            </a:r>
            <a:br>
              <a:rPr lang="en-GB" dirty="0"/>
            </a:br>
            <a:br>
              <a:rPr lang="en-GB" sz="1600" dirty="0"/>
            </a:br>
            <a:r>
              <a:rPr lang="en-GB" sz="1600" b="0" dirty="0">
                <a:latin typeface="Leelawadee UI" panose="020B0502040204020203" pitchFamily="34" charset="-34"/>
                <a:cs typeface="Leelawadee UI" panose="020B0502040204020203" pitchFamily="34" charset="-34"/>
              </a:rPr>
              <a:t>2nd Rural Pact Conference, </a:t>
            </a:r>
            <a:r>
              <a:rPr lang="fr-BE" sz="1600" b="0" dirty="0">
                <a:latin typeface="Leelawadee UI" panose="020B0502040204020203" pitchFamily="34" charset="-34"/>
                <a:cs typeface="Leelawadee UI" panose="020B0502040204020203" pitchFamily="34" charset="-34"/>
              </a:rPr>
              <a:t>Château du Biez​, </a:t>
            </a:r>
            <a:r>
              <a:rPr lang="fr-BE" sz="1600" b="0" dirty="0" err="1">
                <a:latin typeface="Leelawadee UI" panose="020B0502040204020203" pitchFamily="34" charset="-34"/>
                <a:cs typeface="Leelawadee UI" panose="020B0502040204020203" pitchFamily="34" charset="-34"/>
              </a:rPr>
              <a:t>Nearby</a:t>
            </a:r>
            <a:r>
              <a:rPr lang="fr-BE" sz="1600" b="0" dirty="0">
                <a:latin typeface="Leelawadee UI" panose="020B0502040204020203" pitchFamily="34" charset="-34"/>
                <a:cs typeface="Leelawadee UI" panose="020B0502040204020203" pitchFamily="34" charset="-34"/>
              </a:rPr>
              <a:t> </a:t>
            </a:r>
            <a:r>
              <a:rPr lang="fr-BE" sz="1600" b="0" dirty="0">
                <a:effectLst/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Kortrijk/Courtrai (</a:t>
            </a:r>
            <a:r>
              <a:rPr lang="fr-BE" sz="1600" b="0" dirty="0" err="1">
                <a:effectLst/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Belgium</a:t>
            </a:r>
            <a:r>
              <a:rPr lang="fr-BE" sz="1600" b="0" dirty="0">
                <a:effectLst/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)</a:t>
            </a:r>
            <a:br>
              <a:rPr lang="en-GB" sz="1600" b="1" dirty="0">
                <a:effectLst/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</a:br>
            <a:br>
              <a:rPr lang="en-GB" sz="1050" b="0" dirty="0"/>
            </a:br>
            <a:r>
              <a:rPr lang="en-GB" sz="1600" dirty="0">
                <a:solidFill>
                  <a:schemeClr val="accent6"/>
                </a:solidFill>
              </a:rPr>
              <a:t>8-9 April 2025</a:t>
            </a:r>
            <a:endParaRPr lang="en-GB" sz="44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366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F2CFE-02C5-1E86-A846-C3F6BA194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F1B44-D2AD-3BCC-A224-28C9BD077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799295"/>
            <a:ext cx="7675605" cy="460009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GB" sz="2000" dirty="0"/>
              <a:t>1st RP </a:t>
            </a:r>
            <a:r>
              <a:rPr lang="en-GB" sz="2000" dirty="0">
                <a:hlinkClick r:id="rId2"/>
              </a:rPr>
              <a:t>Conference</a:t>
            </a:r>
            <a:r>
              <a:rPr lang="en-GB" sz="2000" dirty="0"/>
              <a:t> took place in June 2022 (almost 3 years)</a:t>
            </a:r>
            <a:r>
              <a:rPr lang="en-GB" sz="2000" dirty="0">
                <a:sym typeface="Wingdings" panose="05000000000000000000" pitchFamily="2" charset="2"/>
              </a:rPr>
              <a:t>:</a:t>
            </a:r>
          </a:p>
          <a:p>
            <a:pPr lvl="1">
              <a:lnSpc>
                <a:spcPct val="120000"/>
              </a:lnSpc>
            </a:pPr>
            <a:r>
              <a:rPr lang="en-GB" sz="1800" dirty="0">
                <a:sym typeface="Wingdings" panose="05000000000000000000" pitchFamily="2" charset="2"/>
              </a:rPr>
              <a:t>Endorse the </a:t>
            </a:r>
            <a:r>
              <a:rPr lang="en-GB" sz="1800" dirty="0">
                <a:sym typeface="Wingdings" panose="05000000000000000000" pitchFamily="2" charset="2"/>
                <a:hlinkClick r:id="rId3"/>
              </a:rPr>
              <a:t>proposal</a:t>
            </a:r>
            <a:r>
              <a:rPr lang="en-GB" sz="1800" dirty="0">
                <a:sym typeface="Wingdings" panose="05000000000000000000" pitchFamily="2" charset="2"/>
              </a:rPr>
              <a:t> for the Rural Pact with rural stakeholders</a:t>
            </a:r>
          </a:p>
          <a:p>
            <a:pPr lvl="1">
              <a:lnSpc>
                <a:spcPct val="120000"/>
              </a:lnSpc>
            </a:pPr>
            <a:r>
              <a:rPr lang="en-GB" sz="1800" dirty="0">
                <a:sym typeface="Wingdings" panose="05000000000000000000" pitchFamily="2" charset="2"/>
              </a:rPr>
              <a:t>Took place in an urban area</a:t>
            </a:r>
            <a:endParaRPr lang="en-GB" sz="1800" dirty="0"/>
          </a:p>
          <a:p>
            <a:pPr>
              <a:lnSpc>
                <a:spcPct val="120000"/>
              </a:lnSpc>
            </a:pPr>
            <a:r>
              <a:rPr lang="en-GB" sz="2000" dirty="0"/>
              <a:t>New European Parliament &amp; European Commission –&gt; New policy players in place</a:t>
            </a:r>
          </a:p>
          <a:p>
            <a:pPr>
              <a:lnSpc>
                <a:spcPct val="120000"/>
              </a:lnSpc>
            </a:pPr>
            <a:r>
              <a:rPr lang="en-GB" sz="2000" dirty="0"/>
              <a:t>Almost 3 years of implementation of the Rural Vision 2040, Rural Action Plan and Rural Pact </a:t>
            </a:r>
          </a:p>
          <a:p>
            <a:pPr>
              <a:lnSpc>
                <a:spcPct val="120000"/>
              </a:lnSpc>
            </a:pPr>
            <a:r>
              <a:rPr lang="en-GB" sz="2000" dirty="0"/>
              <a:t>RPCG Declaration (being developed)</a:t>
            </a:r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45E7FD-58BC-F3A9-F745-F5C571AF0D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6866" y="2294603"/>
            <a:ext cx="2765620" cy="3609474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A207577-7A81-9392-67B4-1B7F59FA0060}"/>
              </a:ext>
            </a:extLst>
          </p:cNvPr>
          <p:cNvSpPr txBox="1">
            <a:spLocks/>
          </p:cNvSpPr>
          <p:nvPr/>
        </p:nvSpPr>
        <p:spPr>
          <a:xfrm>
            <a:off x="9012110" y="1799295"/>
            <a:ext cx="3507258" cy="47022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447675" indent="-447675" algn="l" defTabSz="914400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rgbClr val="F2CA20"/>
              </a:buClr>
              <a:buSzPct val="75000"/>
              <a:buFont typeface="Arial" panose="020B0604020202020204" pitchFamily="34" charset="0"/>
              <a:buChar char="►"/>
              <a:defRPr sz="2400" kern="1200">
                <a:solidFill>
                  <a:schemeClr val="tx1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801688" indent="-344488" algn="l" defTabSz="914400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rgbClr val="7DC387"/>
              </a:buClr>
              <a:buSzPct val="100000"/>
              <a:buFont typeface="Wingdings" panose="05000000000000000000" pitchFamily="2" charset="2"/>
              <a:buChar char="§"/>
              <a:defRPr sz="2200" kern="1200">
                <a:solidFill>
                  <a:schemeClr val="tx1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2pPr>
            <a:lvl3pPr marL="1258888" indent="-344488" algn="l" defTabSz="914400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Bahnschrift" panose="020B0502040204020203" pitchFamily="34" charset="0"/>
              <a:buChar char="–"/>
              <a:defRPr sz="2000" kern="1200">
                <a:solidFill>
                  <a:schemeClr val="tx1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3pPr>
            <a:lvl4pPr marL="1708150" indent="-336550" algn="l" defTabSz="914400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rgbClr val="7ECDF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4pPr>
            <a:lvl5pPr marL="2155825" indent="-327025" algn="l" defTabSz="914400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 dirty="0"/>
              <a:t>Rural Pact proposal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3923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E5F38-E5AD-1AC9-6874-2C8094028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Focus &amp;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0C011-31A4-34D0-863D-31E8CC5CB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6874"/>
            <a:ext cx="10653584" cy="4600090"/>
          </a:xfrm>
        </p:spPr>
        <p:txBody>
          <a:bodyPr>
            <a:normAutofit/>
          </a:bodyPr>
          <a:lstStyle/>
          <a:p>
            <a:r>
              <a:rPr lang="en-GB" sz="2000" dirty="0"/>
              <a:t>This 2nd RP Conference will </a:t>
            </a:r>
            <a:r>
              <a:rPr lang="en-GB" sz="2000" b="1" dirty="0"/>
              <a:t>take place in a rural area</a:t>
            </a:r>
            <a:r>
              <a:rPr lang="en-GB" sz="2000" dirty="0"/>
              <a:t>, 250 participants 1.5 days</a:t>
            </a:r>
          </a:p>
          <a:p>
            <a:r>
              <a:rPr lang="en-GB" sz="2000" dirty="0"/>
              <a:t>A clear focus and target on the </a:t>
            </a:r>
            <a:r>
              <a:rPr lang="en-GB" sz="2000" b="1" dirty="0"/>
              <a:t>Rural Pact Community and action at local level</a:t>
            </a:r>
          </a:p>
          <a:p>
            <a:pPr marL="0" indent="0">
              <a:buNone/>
            </a:pPr>
            <a:r>
              <a:rPr lang="en-GB" sz="2000" b="1" dirty="0"/>
              <a:t>Focus:</a:t>
            </a:r>
          </a:p>
          <a:p>
            <a:r>
              <a:rPr lang="en-US" sz="2000" dirty="0"/>
              <a:t>Draw lessons and </a:t>
            </a:r>
            <a:r>
              <a:rPr lang="en-US" sz="2000" b="1" dirty="0"/>
              <a:t>co-create ideas to consolidate the implementation of the Rural Action </a:t>
            </a:r>
            <a:r>
              <a:rPr lang="en-US" sz="2000" dirty="0"/>
              <a:t>Plan and the future policy framework.</a:t>
            </a:r>
          </a:p>
          <a:p>
            <a:r>
              <a:rPr lang="en-US" sz="2000" dirty="0"/>
              <a:t>Create </a:t>
            </a:r>
            <a:r>
              <a:rPr lang="en-US" sz="2000" b="1" dirty="0"/>
              <a:t>networking opportunities </a:t>
            </a:r>
            <a:r>
              <a:rPr lang="en-US" sz="2000" dirty="0"/>
              <a:t>and </a:t>
            </a:r>
            <a:r>
              <a:rPr lang="en-US" sz="2000" b="1" dirty="0"/>
              <a:t>build capacities </a:t>
            </a:r>
            <a:r>
              <a:rPr lang="en-US" sz="2000" dirty="0"/>
              <a:t>among the Rural Pact community to </a:t>
            </a:r>
            <a:r>
              <a:rPr lang="en-US" sz="2000" b="1" dirty="0"/>
              <a:t>take action at the local level</a:t>
            </a:r>
            <a:r>
              <a:rPr lang="en-US" sz="2000" dirty="0"/>
              <a:t>.</a:t>
            </a:r>
          </a:p>
          <a:p>
            <a:r>
              <a:rPr lang="en-US" sz="2000" dirty="0"/>
              <a:t>Facilitate exchanges to collect ideas and recommendations to </a:t>
            </a:r>
            <a:r>
              <a:rPr lang="en-US" sz="2000" b="1" dirty="0"/>
              <a:t>guide the Rural Pact in the future</a:t>
            </a:r>
            <a:r>
              <a:rPr lang="en-US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30541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23593-12D4-3920-080C-E31D145A9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 (tentative structure)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2638464-9A97-E142-11D1-5216F8EEAA57}"/>
              </a:ext>
            </a:extLst>
          </p:cNvPr>
          <p:cNvSpPr/>
          <p:nvPr/>
        </p:nvSpPr>
        <p:spPr>
          <a:xfrm>
            <a:off x="1099748" y="2490904"/>
            <a:ext cx="4782067" cy="1668162"/>
          </a:xfrm>
          <a:prstGeom prst="roundRect">
            <a:avLst>
              <a:gd name="adj" fmla="val 3072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800" b="1" u="sng" dirty="0">
                <a:solidFill>
                  <a:schemeClr val="accent5"/>
                </a:solidFill>
                <a:effectLst/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Policy session</a:t>
            </a:r>
            <a:r>
              <a:rPr lang="en-GB" sz="1800" dirty="0">
                <a:solidFill>
                  <a:schemeClr val="accent5"/>
                </a:solidFill>
                <a:effectLst/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: Moving forward with the Rural Vision and the Rural Pact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D51AFB5-1D60-46CE-1C53-CDC0E56B1F8C}"/>
              </a:ext>
            </a:extLst>
          </p:cNvPr>
          <p:cNvSpPr/>
          <p:nvPr/>
        </p:nvSpPr>
        <p:spPr>
          <a:xfrm>
            <a:off x="1099749" y="4311466"/>
            <a:ext cx="4782065" cy="1668162"/>
          </a:xfrm>
          <a:prstGeom prst="roundRect">
            <a:avLst>
              <a:gd name="adj" fmla="val 3072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800" b="1" u="sng" dirty="0">
                <a:solidFill>
                  <a:schemeClr val="accent5"/>
                </a:solidFill>
                <a:effectLst/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Networking session</a:t>
            </a:r>
            <a:r>
              <a:rPr lang="en-GB" sz="1800" dirty="0">
                <a:solidFill>
                  <a:schemeClr val="accent5"/>
                </a:solidFill>
                <a:effectLst/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: </a:t>
            </a:r>
          </a:p>
          <a:p>
            <a:pPr algn="ctr"/>
            <a:r>
              <a:rPr lang="en-GB" sz="1800" kern="0" dirty="0">
                <a:solidFill>
                  <a:schemeClr val="accent5"/>
                </a:solidFill>
                <a:effectLst/>
                <a:latin typeface="Leelawadee UI" panose="020B0502040204020203" pitchFamily="34" charset="-34"/>
                <a:ea typeface="Arial" panose="020B0604020202020204" pitchFamily="34" charset="0"/>
                <a:cs typeface="Arial" panose="020B0604020202020204" pitchFamily="34" charset="0"/>
              </a:rPr>
              <a:t>Rural Pact Community committing to action for the Rural Vision</a:t>
            </a:r>
            <a:endParaRPr lang="en-GB" sz="1800" dirty="0">
              <a:solidFill>
                <a:schemeClr val="accent5"/>
              </a:solidFill>
              <a:effectLst/>
              <a:latin typeface="Leelawadee UI" panose="020B0502040204020203" pitchFamily="34" charset="-34"/>
              <a:ea typeface="Arial" panose="020B0604020202020204" pitchFamily="34" charset="0"/>
              <a:cs typeface="Leelawadee UI" panose="020B0502040204020203" pitchFamily="34" charset="-34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B6ECC2F-558C-F512-2685-C731EE4D15E1}"/>
              </a:ext>
            </a:extLst>
          </p:cNvPr>
          <p:cNvSpPr/>
          <p:nvPr/>
        </p:nvSpPr>
        <p:spPr>
          <a:xfrm>
            <a:off x="1112102" y="1729824"/>
            <a:ext cx="4782067" cy="641535"/>
          </a:xfrm>
          <a:prstGeom prst="roundRect">
            <a:avLst>
              <a:gd name="adj" fmla="val 30723"/>
            </a:avLst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dirty="0">
                <a:solidFill>
                  <a:schemeClr val="bg1"/>
                </a:solidFill>
                <a:effectLst/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Day 1 </a:t>
            </a:r>
          </a:p>
          <a:p>
            <a:pPr algn="ctr"/>
            <a:r>
              <a:rPr lang="en-GB" b="1" dirty="0">
                <a:solidFill>
                  <a:schemeClr val="bg1"/>
                </a:solidFill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P</a:t>
            </a:r>
            <a:r>
              <a:rPr lang="en-GB" sz="1800" b="1" dirty="0">
                <a:solidFill>
                  <a:schemeClr val="bg1"/>
                </a:solidFill>
                <a:effectLst/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olitical </a:t>
            </a:r>
            <a:r>
              <a:rPr lang="en-GB" b="1" dirty="0">
                <a:solidFill>
                  <a:schemeClr val="bg1"/>
                </a:solidFill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discussion + networking</a:t>
            </a:r>
            <a:endParaRPr lang="en-GB" sz="1800" b="1" dirty="0">
              <a:solidFill>
                <a:schemeClr val="bg1"/>
              </a:solidFill>
              <a:effectLst/>
              <a:latin typeface="Leelawadee UI" panose="020B0502040204020203" pitchFamily="34" charset="-34"/>
              <a:ea typeface="Arial" panose="020B0604020202020204" pitchFamily="34" charset="0"/>
              <a:cs typeface="Leelawadee UI" panose="020B0502040204020203" pitchFamily="34" charset="-34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C9E4C05-F61C-3B29-2BBB-EE3B8ED3770C}"/>
              </a:ext>
            </a:extLst>
          </p:cNvPr>
          <p:cNvSpPr/>
          <p:nvPr/>
        </p:nvSpPr>
        <p:spPr>
          <a:xfrm>
            <a:off x="6380204" y="2546534"/>
            <a:ext cx="4782066" cy="1668162"/>
          </a:xfrm>
          <a:prstGeom prst="roundRect">
            <a:avLst>
              <a:gd name="adj" fmla="val 3072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800" b="1" u="sng" dirty="0">
                <a:solidFill>
                  <a:schemeClr val="accent5"/>
                </a:solidFill>
                <a:effectLst/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Participatory sessions</a:t>
            </a:r>
            <a:r>
              <a:rPr lang="en-GB" sz="1800" dirty="0">
                <a:solidFill>
                  <a:schemeClr val="accent5"/>
                </a:solidFill>
                <a:effectLst/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: Co-create ideas to consolidate the implementation of the rural vision and pact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D5F2E1A-95D8-5151-261F-3DF6F8F87C65}"/>
              </a:ext>
            </a:extLst>
          </p:cNvPr>
          <p:cNvSpPr/>
          <p:nvPr/>
        </p:nvSpPr>
        <p:spPr>
          <a:xfrm>
            <a:off x="6380204" y="4311466"/>
            <a:ext cx="4782065" cy="1668162"/>
          </a:xfrm>
          <a:prstGeom prst="roundRect">
            <a:avLst>
              <a:gd name="adj" fmla="val 3072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800" b="1" u="sng" dirty="0">
                <a:solidFill>
                  <a:schemeClr val="accent5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Main recommendations:</a:t>
            </a:r>
            <a:r>
              <a:rPr lang="en-GB" sz="1800" b="1" dirty="0">
                <a:solidFill>
                  <a:schemeClr val="accent5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 </a:t>
            </a:r>
            <a:r>
              <a:rPr lang="en-GB" sz="1800" dirty="0">
                <a:solidFill>
                  <a:schemeClr val="accent5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Report backs from the participatory sessions and main conclusions and recommendations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4061D9B-87BD-48BE-767A-A82920CC3219}"/>
              </a:ext>
            </a:extLst>
          </p:cNvPr>
          <p:cNvSpPr/>
          <p:nvPr/>
        </p:nvSpPr>
        <p:spPr>
          <a:xfrm>
            <a:off x="6392558" y="1729824"/>
            <a:ext cx="4782066" cy="641535"/>
          </a:xfrm>
          <a:prstGeom prst="roundRect">
            <a:avLst>
              <a:gd name="adj" fmla="val 30723"/>
            </a:avLst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dirty="0">
                <a:solidFill>
                  <a:schemeClr val="bg1"/>
                </a:solidFill>
                <a:effectLst/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Day 2</a:t>
            </a:r>
          </a:p>
          <a:p>
            <a:pPr algn="ctr"/>
            <a:r>
              <a:rPr lang="en-GB" b="1" dirty="0">
                <a:solidFill>
                  <a:schemeClr val="bg1"/>
                </a:solidFill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Policy exchanges + capacity building </a:t>
            </a:r>
            <a:endParaRPr lang="en-GB" sz="1800" b="1" dirty="0">
              <a:solidFill>
                <a:schemeClr val="bg1"/>
              </a:solidFill>
              <a:effectLst/>
              <a:latin typeface="Leelawadee UI" panose="020B0502040204020203" pitchFamily="34" charset="-34"/>
              <a:ea typeface="Arial" panose="020B0604020202020204" pitchFamily="34" charset="0"/>
              <a:cs typeface="Leelawadee UI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246153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E5F38-E5AD-1AC9-6874-2C8094028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 (draft ideas)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0C011-31A4-34D0-863D-31E8CC5CB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43448"/>
            <a:ext cx="10515600" cy="49550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b="1" kern="0" dirty="0">
                <a:solidFill>
                  <a:schemeClr val="accent1"/>
                </a:solidFill>
                <a:effectLst/>
                <a:latin typeface="Leelawadee UI" panose="020B0502040204020203" pitchFamily="34" charset="-34"/>
                <a:ea typeface="Arial" panose="020B0604020202020204" pitchFamily="34" charset="0"/>
                <a:cs typeface="Arial" panose="020B0604020202020204" pitchFamily="34" charset="0"/>
              </a:rPr>
              <a:t>Day 1 (Policy and networking)</a:t>
            </a:r>
          </a:p>
          <a:p>
            <a:r>
              <a:rPr lang="en-GB" sz="1800" b="1" u="sng" dirty="0">
                <a:solidFill>
                  <a:schemeClr val="accent5"/>
                </a:solidFill>
                <a:effectLst/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Policy session</a:t>
            </a:r>
            <a:r>
              <a:rPr lang="en-GB" sz="1800" dirty="0">
                <a:solidFill>
                  <a:schemeClr val="accent5"/>
                </a:solidFill>
                <a:effectLst/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: </a:t>
            </a:r>
            <a:r>
              <a:rPr lang="en-GB" sz="1800" b="1" dirty="0">
                <a:solidFill>
                  <a:schemeClr val="accent5"/>
                </a:solidFill>
                <a:effectLst/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Moving forward with the Rural Vision and the Rural Pact</a:t>
            </a:r>
            <a:endParaRPr lang="en-GB" sz="1800" dirty="0">
              <a:solidFill>
                <a:schemeClr val="accent5"/>
              </a:solidFill>
              <a:effectLst/>
              <a:latin typeface="Leelawadee UI" panose="020B0502040204020203" pitchFamily="34" charset="-34"/>
              <a:ea typeface="Arial" panose="020B0604020202020204" pitchFamily="34" charset="0"/>
              <a:cs typeface="Leelawadee UI" panose="020B0502040204020203" pitchFamily="34" charset="-34"/>
            </a:endParaRPr>
          </a:p>
          <a:p>
            <a:pPr lvl="1">
              <a:lnSpc>
                <a:spcPct val="130000"/>
              </a:lnSpc>
            </a:pPr>
            <a:r>
              <a:rPr lang="en-GB" sz="1600" dirty="0">
                <a:effectLst/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Bring the </a:t>
            </a:r>
            <a:r>
              <a:rPr lang="en-GB" sz="1600" dirty="0"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  <a:sym typeface="Wingdings" panose="05000000000000000000" pitchFamily="2" charset="2"/>
              </a:rPr>
              <a:t>new </a:t>
            </a:r>
            <a:r>
              <a:rPr lang="en-GB" sz="1600" b="1" dirty="0"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  <a:sym typeface="Wingdings" panose="05000000000000000000" pitchFamily="2" charset="2"/>
              </a:rPr>
              <a:t>High-level EC representatives </a:t>
            </a:r>
            <a:r>
              <a:rPr lang="en-GB" sz="1600" dirty="0"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  <a:sym typeface="Wingdings" panose="05000000000000000000" pitchFamily="2" charset="2"/>
              </a:rPr>
              <a:t>(President, Vice-president &amp; Commissionaire) </a:t>
            </a:r>
          </a:p>
          <a:p>
            <a:pPr lvl="1">
              <a:lnSpc>
                <a:spcPct val="130000"/>
              </a:lnSpc>
            </a:pPr>
            <a:r>
              <a:rPr lang="en-GB" sz="1600" dirty="0"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  <a:sym typeface="Wingdings" panose="05000000000000000000" pitchFamily="2" charset="2"/>
              </a:rPr>
              <a:t>Take stock on the work done so far by the EC to advance with the Rural Vision 2040, Rural Action Plan and the Pact, and provide inspiration from a Member States taking action</a:t>
            </a:r>
          </a:p>
          <a:p>
            <a:pPr lvl="1">
              <a:lnSpc>
                <a:spcPct val="130000"/>
              </a:lnSpc>
            </a:pPr>
            <a:r>
              <a:rPr lang="en-GB" sz="1600" b="1" dirty="0"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  <a:sym typeface="Wingdings" panose="05000000000000000000" pitchFamily="2" charset="2"/>
              </a:rPr>
              <a:t>Present the RPCG Declaration</a:t>
            </a:r>
          </a:p>
          <a:p>
            <a:pPr lvl="1">
              <a:lnSpc>
                <a:spcPct val="130000"/>
              </a:lnSpc>
            </a:pPr>
            <a:r>
              <a:rPr lang="en-GB" sz="1600" dirty="0"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  <a:sym typeface="Wingdings" panose="05000000000000000000" pitchFamily="2" charset="2"/>
              </a:rPr>
              <a:t>Give </a:t>
            </a:r>
            <a:r>
              <a:rPr lang="en-GB" sz="1600" b="1" dirty="0"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  <a:sym typeface="Wingdings" panose="05000000000000000000" pitchFamily="2" charset="2"/>
              </a:rPr>
              <a:t>voice to other EU institutions </a:t>
            </a:r>
            <a:r>
              <a:rPr lang="en-GB" sz="1600" dirty="0"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  <a:sym typeface="Wingdings" panose="05000000000000000000" pitchFamily="2" charset="2"/>
              </a:rPr>
              <a:t>(Council, EP, </a:t>
            </a:r>
            <a:r>
              <a:rPr lang="en-GB" sz="1600" dirty="0" err="1"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  <a:sym typeface="Wingdings" panose="05000000000000000000" pitchFamily="2" charset="2"/>
              </a:rPr>
              <a:t>CoR</a:t>
            </a:r>
            <a:r>
              <a:rPr lang="en-GB" sz="1600" dirty="0"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  <a:sym typeface="Wingdings" panose="05000000000000000000" pitchFamily="2" charset="2"/>
              </a:rPr>
              <a:t>, EESC) to express their future actions to advance with the vision and Pact as well as with the demands from the RPCG Declaration (inter-institutional panel)</a:t>
            </a:r>
          </a:p>
        </p:txBody>
      </p:sp>
    </p:spTree>
    <p:extLst>
      <p:ext uri="{BB962C8B-B14F-4D97-AF65-F5344CB8AC3E}">
        <p14:creationId xmlns:p14="http://schemas.microsoft.com/office/powerpoint/2010/main" val="1552142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E5F38-E5AD-1AC9-6874-2C8094028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 (draft ideas)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0C011-31A4-34D0-863D-31E8CC5CB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43448"/>
            <a:ext cx="10515600" cy="49550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b="1" kern="0" dirty="0">
                <a:solidFill>
                  <a:schemeClr val="accent1"/>
                </a:solidFill>
                <a:effectLst/>
                <a:latin typeface="Leelawadee UI" panose="020B0502040204020203" pitchFamily="34" charset="-34"/>
                <a:ea typeface="Arial" panose="020B0604020202020204" pitchFamily="34" charset="0"/>
                <a:cs typeface="Arial" panose="020B0604020202020204" pitchFamily="34" charset="0"/>
              </a:rPr>
              <a:t>Day 1 (Policy and networking)</a:t>
            </a:r>
          </a:p>
          <a:p>
            <a:r>
              <a:rPr lang="en-GB" sz="1800" b="1" u="sng" dirty="0">
                <a:solidFill>
                  <a:schemeClr val="accent5"/>
                </a:solidFill>
                <a:effectLst/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Networking corners</a:t>
            </a:r>
            <a:r>
              <a:rPr lang="en-GB" sz="1800" dirty="0">
                <a:solidFill>
                  <a:schemeClr val="accent5"/>
                </a:solidFill>
                <a:effectLst/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: </a:t>
            </a:r>
            <a:r>
              <a:rPr lang="en-GB" sz="1800" b="1" kern="0" dirty="0">
                <a:solidFill>
                  <a:schemeClr val="accent5"/>
                </a:solidFill>
                <a:effectLst/>
                <a:latin typeface="Leelawadee UI" panose="020B0502040204020203" pitchFamily="34" charset="-34"/>
                <a:ea typeface="Arial" panose="020B0604020202020204" pitchFamily="34" charset="0"/>
                <a:cs typeface="Arial" panose="020B0604020202020204" pitchFamily="34" charset="0"/>
              </a:rPr>
              <a:t>Rural Pact Community committing to action for the Rural Vision</a:t>
            </a:r>
          </a:p>
          <a:p>
            <a:pPr lvl="1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600" dirty="0">
                <a:effectLst/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Create spaces to foster </a:t>
            </a:r>
            <a:r>
              <a:rPr lang="en-GB" sz="1600" b="1" dirty="0">
                <a:effectLst/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networking and build capacities to take actions</a:t>
            </a:r>
            <a:r>
              <a:rPr lang="en-GB" sz="1600" dirty="0">
                <a:effectLst/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. Spaces would be designed by e.g. Community Groups and RPCG members and RPSO. </a:t>
            </a:r>
          </a:p>
          <a:p>
            <a:pPr lvl="1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600" dirty="0"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  <a:sym typeface="Wingdings" panose="05000000000000000000" pitchFamily="2" charset="2"/>
              </a:rPr>
              <a:t>Further engage </a:t>
            </a:r>
            <a:r>
              <a:rPr lang="en-GB" sz="1600" b="1" dirty="0"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  <a:sym typeface="Wingdings" panose="05000000000000000000" pitchFamily="2" charset="2"/>
              </a:rPr>
              <a:t>local stakeholders in the Rural Pact process</a:t>
            </a:r>
            <a:endParaRPr lang="en-GB" sz="1600" b="1" dirty="0">
              <a:effectLst/>
              <a:latin typeface="Leelawadee UI" panose="020B0502040204020203" pitchFamily="34" charset="-34"/>
              <a:ea typeface="Arial" panose="020B0604020202020204" pitchFamily="34" charset="0"/>
              <a:cs typeface="Leelawadee UI" panose="020B0502040204020203" pitchFamily="34" charset="-34"/>
            </a:endParaRPr>
          </a:p>
          <a:p>
            <a:pPr lvl="1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600" dirty="0">
                <a:effectLst/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Examples: </a:t>
            </a:r>
          </a:p>
          <a:p>
            <a:pPr lvl="2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Share good practices, get in contact with Community Groups members, plan</a:t>
            </a:r>
            <a:r>
              <a:rPr lang="en-GB" sz="1400" dirty="0">
                <a:effectLst/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 join initiatives, open mic sessions,  space to meet and exchange with RPCG members</a:t>
            </a:r>
          </a:p>
          <a:p>
            <a:pPr lvl="2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endParaRPr lang="en-GB" sz="1400" dirty="0">
              <a:latin typeface="Leelawadee UI" panose="020B0502040204020203" pitchFamily="34" charset="-34"/>
              <a:ea typeface="Arial" panose="020B0604020202020204" pitchFamily="34" charset="0"/>
              <a:cs typeface="Leelawadee UI" panose="020B0502040204020203" pitchFamily="34" charset="-34"/>
            </a:endParaRPr>
          </a:p>
          <a:p>
            <a:pPr marL="914400" lvl="2" indent="0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GB" sz="1400" dirty="0">
              <a:latin typeface="Leelawadee UI" panose="020B0502040204020203" pitchFamily="34" charset="-34"/>
              <a:ea typeface="Arial" panose="020B0604020202020204" pitchFamily="34" charset="0"/>
              <a:cs typeface="Leelawadee UI" panose="020B0502040204020203" pitchFamily="34" charset="-34"/>
            </a:endParaRPr>
          </a:p>
          <a:p>
            <a:pPr marL="914400" lvl="2" indent="0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GB" sz="1400" dirty="0">
              <a:effectLst/>
              <a:latin typeface="Leelawadee UI" panose="020B0502040204020203" pitchFamily="34" charset="-34"/>
              <a:ea typeface="Arial" panose="020B0604020202020204" pitchFamily="34" charset="0"/>
              <a:cs typeface="Leelawadee UI" panose="020B0502040204020203" pitchFamily="34" charset="-34"/>
            </a:endParaRPr>
          </a:p>
          <a:p>
            <a:pPr marL="914400" lvl="2" indent="0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GB" sz="1400" dirty="0">
              <a:effectLst/>
              <a:latin typeface="Leelawadee UI" panose="020B0502040204020203" pitchFamily="34" charset="-34"/>
              <a:ea typeface="Arial" panose="020B0604020202020204" pitchFamily="34" charset="0"/>
              <a:cs typeface="Leelawadee UI" panose="020B0502040204020203" pitchFamily="34" charset="-34"/>
            </a:endParaRPr>
          </a:p>
          <a:p>
            <a:r>
              <a:rPr lang="en-GB" sz="1800" b="1" u="sng" dirty="0">
                <a:solidFill>
                  <a:schemeClr val="accent5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Dinner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DF600B-378F-86D9-3CA4-F13B980EFF08}"/>
              </a:ext>
            </a:extLst>
          </p:cNvPr>
          <p:cNvSpPr txBox="1"/>
          <p:nvPr/>
        </p:nvSpPr>
        <p:spPr>
          <a:xfrm>
            <a:off x="838199" y="4937716"/>
            <a:ext cx="10515599" cy="748784"/>
          </a:xfrm>
          <a:prstGeom prst="roundRect">
            <a:avLst>
              <a:gd name="adj" fmla="val 37978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457200" lvl="1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600" b="1">
                <a:solidFill>
                  <a:schemeClr val="tx1"/>
                </a:solidFill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  <a:sym typeface="Wingdings" panose="05000000000000000000" pitchFamily="2" charset="2"/>
              </a:rPr>
              <a:t>Question for RPCG reflections prior the meeting: </a:t>
            </a:r>
            <a:r>
              <a:rPr lang="en-GB" sz="1600" dirty="0">
                <a:solidFill>
                  <a:schemeClr val="tx1"/>
                </a:solidFill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  <a:sym typeface="Wingdings" panose="05000000000000000000" pitchFamily="2" charset="2"/>
              </a:rPr>
              <a:t>Would you / your organisation be interested to host a networking session? What would you like to do? </a:t>
            </a:r>
          </a:p>
        </p:txBody>
      </p:sp>
    </p:spTree>
    <p:extLst>
      <p:ext uri="{BB962C8B-B14F-4D97-AF65-F5344CB8AC3E}">
        <p14:creationId xmlns:p14="http://schemas.microsoft.com/office/powerpoint/2010/main" val="2931914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E5F38-E5AD-1AC9-6874-2C8094028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 (draft ideas)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0C011-31A4-34D0-863D-31E8CC5CB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7785"/>
            <a:ext cx="10515600" cy="505065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1800" b="1" kern="0" dirty="0">
                <a:solidFill>
                  <a:schemeClr val="accent1"/>
                </a:solidFill>
                <a:effectLst/>
                <a:latin typeface="Leelawadee UI" panose="020B0502040204020203" pitchFamily="34" charset="-34"/>
                <a:ea typeface="Arial" panose="020B0604020202020204" pitchFamily="34" charset="0"/>
                <a:cs typeface="Arial" panose="020B0604020202020204" pitchFamily="34" charset="0"/>
              </a:rPr>
              <a:t>Day 2: RP Community ideas to consolidate the Rural Action Plan</a:t>
            </a:r>
          </a:p>
          <a:p>
            <a:r>
              <a:rPr lang="en-GB" sz="1800" b="1" u="sng" dirty="0">
                <a:solidFill>
                  <a:schemeClr val="accent5"/>
                </a:solidFill>
                <a:effectLst/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Participatory session</a:t>
            </a:r>
            <a:r>
              <a:rPr lang="en-GB" sz="1800" dirty="0">
                <a:solidFill>
                  <a:schemeClr val="accent5"/>
                </a:solidFill>
                <a:effectLst/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: </a:t>
            </a:r>
            <a:r>
              <a:rPr lang="en-GB" sz="1800" b="1" dirty="0">
                <a:solidFill>
                  <a:schemeClr val="accent5"/>
                </a:solidFill>
                <a:effectLst/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Co-create ideas to consolidate the implementation of the rural vision and action plan </a:t>
            </a:r>
            <a:endParaRPr lang="en-GB" sz="1800" dirty="0">
              <a:solidFill>
                <a:schemeClr val="accent5"/>
              </a:solidFill>
              <a:effectLst/>
              <a:latin typeface="Leelawadee UI" panose="020B0502040204020203" pitchFamily="34" charset="-34"/>
              <a:ea typeface="Arial" panose="020B0604020202020204" pitchFamily="34" charset="0"/>
              <a:cs typeface="Leelawadee UI" panose="020B0502040204020203" pitchFamily="34" charset="-34"/>
            </a:endParaRPr>
          </a:p>
          <a:p>
            <a:pPr lvl="1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600" dirty="0">
                <a:effectLst/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Provide a space to valorise the work that has been done so far by the EC for the Rural Action Plan, explore stakeholder needs and </a:t>
            </a:r>
            <a:r>
              <a:rPr lang="en-GB" sz="1600" b="1" dirty="0"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collect </a:t>
            </a:r>
            <a:r>
              <a:rPr lang="en-GB" sz="1600" b="1" dirty="0">
                <a:effectLst/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ideas to consolidate the vision and action plan </a:t>
            </a:r>
            <a:r>
              <a:rPr lang="en-GB" sz="1600" dirty="0">
                <a:effectLst/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</a:rPr>
              <a:t>– There will be </a:t>
            </a:r>
            <a:r>
              <a:rPr lang="en-GB" sz="1600" b="1" dirty="0"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  <a:sym typeface="Wingdings" panose="05000000000000000000" pitchFamily="2" charset="2"/>
              </a:rPr>
              <a:t>4 break out rooms </a:t>
            </a:r>
            <a:r>
              <a:rPr lang="en-GB" sz="1600" dirty="0"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  <a:sym typeface="Wingdings" panose="05000000000000000000" pitchFamily="2" charset="2"/>
              </a:rPr>
              <a:t>to exchange on topics for </a:t>
            </a:r>
            <a:r>
              <a:rPr lang="en-GB" sz="1600" i="1" dirty="0"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  <a:sym typeface="Wingdings" panose="05000000000000000000" pitchFamily="2" charset="2"/>
              </a:rPr>
              <a:t>stronger</a:t>
            </a:r>
            <a:r>
              <a:rPr lang="en-GB" sz="1600" dirty="0"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  <a:sym typeface="Wingdings" panose="05000000000000000000" pitchFamily="2" charset="2"/>
              </a:rPr>
              <a:t>, </a:t>
            </a:r>
            <a:r>
              <a:rPr lang="en-GB" sz="1600" i="1" dirty="0"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  <a:sym typeface="Wingdings" panose="05000000000000000000" pitchFamily="2" charset="2"/>
              </a:rPr>
              <a:t>connected,</a:t>
            </a:r>
            <a:r>
              <a:rPr lang="en-GB" sz="1600" dirty="0"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  <a:sym typeface="Wingdings" panose="05000000000000000000" pitchFamily="2" charset="2"/>
              </a:rPr>
              <a:t> </a:t>
            </a:r>
            <a:r>
              <a:rPr lang="en-GB" sz="1600" i="1" dirty="0"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  <a:sym typeface="Wingdings" panose="05000000000000000000" pitchFamily="2" charset="2"/>
              </a:rPr>
              <a:t>resilient</a:t>
            </a:r>
            <a:r>
              <a:rPr lang="en-GB" sz="1600" dirty="0"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  <a:sym typeface="Wingdings" panose="05000000000000000000" pitchFamily="2" charset="2"/>
              </a:rPr>
              <a:t>, </a:t>
            </a:r>
            <a:r>
              <a:rPr lang="en-GB" sz="1600" i="1" dirty="0"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  <a:sym typeface="Wingdings" panose="05000000000000000000" pitchFamily="2" charset="2"/>
              </a:rPr>
              <a:t>prosperous</a:t>
            </a:r>
            <a:r>
              <a:rPr lang="en-GB" sz="1600" dirty="0"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  <a:sym typeface="Wingdings" panose="05000000000000000000" pitchFamily="2" charset="2"/>
              </a:rPr>
              <a:t> rural areas. </a:t>
            </a:r>
          </a:p>
          <a:p>
            <a:pPr lvl="1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600" dirty="0"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  <a:sym typeface="Wingdings" panose="05000000000000000000" pitchFamily="2" charset="2"/>
              </a:rPr>
              <a:t>Give </a:t>
            </a:r>
            <a:r>
              <a:rPr lang="en-GB" sz="1600" b="1" dirty="0"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  <a:sym typeface="Wingdings" panose="05000000000000000000" pitchFamily="2" charset="2"/>
              </a:rPr>
              <a:t>voice to local stakeholders </a:t>
            </a:r>
            <a:r>
              <a:rPr lang="en-GB" sz="1600" dirty="0"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  <a:sym typeface="Wingdings" panose="05000000000000000000" pitchFamily="2" charset="2"/>
              </a:rPr>
              <a:t>to express their views</a:t>
            </a:r>
          </a:p>
          <a:p>
            <a:pPr lvl="1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endParaRPr lang="en-GB" sz="1600" dirty="0">
              <a:latin typeface="Leelawadee UI" panose="020B0502040204020203" pitchFamily="34" charset="-34"/>
              <a:ea typeface="Arial" panose="020B0604020202020204" pitchFamily="34" charset="0"/>
              <a:cs typeface="Leelawadee UI" panose="020B0502040204020203" pitchFamily="34" charset="-34"/>
              <a:sym typeface="Wingdings" panose="05000000000000000000" pitchFamily="2" charset="2"/>
            </a:endParaRPr>
          </a:p>
          <a:p>
            <a:pPr lvl="1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endParaRPr lang="en-GB" sz="1600" dirty="0">
              <a:latin typeface="Leelawadee UI" panose="020B0502040204020203" pitchFamily="34" charset="-34"/>
              <a:ea typeface="Arial" panose="020B0604020202020204" pitchFamily="34" charset="0"/>
              <a:cs typeface="Leelawadee UI" panose="020B0502040204020203" pitchFamily="34" charset="-34"/>
              <a:sym typeface="Wingdings" panose="05000000000000000000" pitchFamily="2" charset="2"/>
            </a:endParaRPr>
          </a:p>
          <a:p>
            <a:pPr lvl="1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endParaRPr lang="en-GB" sz="1600" dirty="0">
              <a:latin typeface="Leelawadee UI" panose="020B0502040204020203" pitchFamily="34" charset="-34"/>
              <a:ea typeface="Arial" panose="020B0604020202020204" pitchFamily="34" charset="0"/>
              <a:cs typeface="Leelawadee UI" panose="020B0502040204020203" pitchFamily="34" charset="-34"/>
              <a:sym typeface="Wingdings" panose="05000000000000000000" pitchFamily="2" charset="2"/>
            </a:endParaRPr>
          </a:p>
          <a:p>
            <a:pPr lvl="1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endParaRPr lang="en-GB" sz="1600" dirty="0">
              <a:latin typeface="Leelawadee UI" panose="020B0502040204020203" pitchFamily="34" charset="-34"/>
              <a:ea typeface="Arial" panose="020B0604020202020204" pitchFamily="34" charset="0"/>
              <a:cs typeface="Leelawadee UI" panose="020B0502040204020203" pitchFamily="34" charset="-34"/>
              <a:sym typeface="Wingdings" panose="05000000000000000000" pitchFamily="2" charset="2"/>
            </a:endParaRPr>
          </a:p>
          <a:p>
            <a:pPr marL="457200" lvl="1" indent="0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GB" sz="1600" dirty="0">
              <a:latin typeface="Leelawadee UI" panose="020B0502040204020203" pitchFamily="34" charset="-34"/>
              <a:ea typeface="Arial" panose="020B0604020202020204" pitchFamily="34" charset="0"/>
              <a:cs typeface="Leelawadee UI" panose="020B0502040204020203" pitchFamily="34" charset="-34"/>
              <a:sym typeface="Wingdings" panose="05000000000000000000" pitchFamily="2" charset="2"/>
            </a:endParaRPr>
          </a:p>
          <a:p>
            <a:pPr marL="457200" lvl="1" indent="0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GB" sz="1600" dirty="0">
              <a:latin typeface="Leelawadee UI" panose="020B0502040204020203" pitchFamily="34" charset="-34"/>
              <a:ea typeface="Arial" panose="020B0604020202020204" pitchFamily="34" charset="0"/>
              <a:cs typeface="Leelawadee UI" panose="020B0502040204020203" pitchFamily="34" charset="-34"/>
              <a:sym typeface="Wingdings" panose="05000000000000000000" pitchFamily="2" charset="2"/>
            </a:endParaRPr>
          </a:p>
          <a:p>
            <a:r>
              <a:rPr lang="en-GB" sz="1800" b="1" u="sng" dirty="0">
                <a:solidFill>
                  <a:schemeClr val="accent5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Main recommendations:</a:t>
            </a:r>
            <a:r>
              <a:rPr lang="en-GB" sz="1800" b="1" dirty="0">
                <a:solidFill>
                  <a:schemeClr val="accent5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 Report back from the participatory sessions and main conclusions and recommendations to advance with the Pact</a:t>
            </a:r>
          </a:p>
          <a:p>
            <a:pPr lvl="1"/>
            <a:r>
              <a:rPr lang="en-GB" sz="1600" dirty="0">
                <a:latin typeface="Leelawadee UI" panose="020B0502040204020203" pitchFamily="34" charset="-34"/>
                <a:cs typeface="Leelawadee UI" panose="020B0502040204020203" pitchFamily="34" charset="-34"/>
              </a:rPr>
              <a:t>Final stakeholder panel: collect views from a range of stakeholder representatives (municipalities, LAGs, Civil Society, Researchers)</a:t>
            </a:r>
          </a:p>
          <a:p>
            <a:endParaRPr lang="en-GB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1CA791-535F-E387-DDB6-91977934926B}"/>
              </a:ext>
            </a:extLst>
          </p:cNvPr>
          <p:cNvSpPr txBox="1"/>
          <p:nvPr/>
        </p:nvSpPr>
        <p:spPr>
          <a:xfrm>
            <a:off x="838199" y="3404586"/>
            <a:ext cx="10515600" cy="1327249"/>
          </a:xfrm>
          <a:prstGeom prst="roundRect">
            <a:avLst>
              <a:gd name="adj" fmla="val 33498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457200" lvl="1" indent="0" algn="ctr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600" b="1" dirty="0">
                <a:solidFill>
                  <a:schemeClr val="tx1"/>
                </a:solidFill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  <a:sym typeface="Wingdings" panose="05000000000000000000" pitchFamily="2" charset="2"/>
              </a:rPr>
              <a:t>Question for RPCG reflections prior the meeting:  </a:t>
            </a:r>
            <a:r>
              <a:rPr lang="en-GB" sz="1600" dirty="0">
                <a:solidFill>
                  <a:schemeClr val="tx1"/>
                </a:solidFill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  <a:sym typeface="Wingdings" panose="05000000000000000000" pitchFamily="2" charset="2"/>
              </a:rPr>
              <a:t>What are </a:t>
            </a:r>
            <a:r>
              <a:rPr lang="en-GB" sz="1600" b="1" dirty="0">
                <a:solidFill>
                  <a:schemeClr val="tx1"/>
                </a:solidFill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  <a:sym typeface="Wingdings" panose="05000000000000000000" pitchFamily="2" charset="2"/>
              </a:rPr>
              <a:t>key topics / themes for the future of rural areas </a:t>
            </a:r>
            <a:r>
              <a:rPr lang="en-GB" sz="1600" dirty="0">
                <a:solidFill>
                  <a:schemeClr val="tx1"/>
                </a:solidFill>
                <a:latin typeface="Leelawadee UI" panose="020B0502040204020203" pitchFamily="34" charset="-34"/>
                <a:ea typeface="Arial" panose="020B0604020202020204" pitchFamily="34" charset="0"/>
                <a:cs typeface="Leelawadee UI" panose="020B0502040204020203" pitchFamily="34" charset="-34"/>
                <a:sym typeface="Wingdings" panose="05000000000000000000" pitchFamily="2" charset="2"/>
              </a:rPr>
              <a:t>which you wish explore more in-depth in the participatory sessions in day 2? Is there a theme for which you or your organisation would like to have a stronger involvement during the conference (e.g. provide a contribution, example, or lead a discussion table)?</a:t>
            </a:r>
          </a:p>
        </p:txBody>
      </p:sp>
    </p:spTree>
    <p:extLst>
      <p:ext uri="{BB962C8B-B14F-4D97-AF65-F5344CB8AC3E}">
        <p14:creationId xmlns:p14="http://schemas.microsoft.com/office/powerpoint/2010/main" val="2473920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CC207-4FC1-400E-9C33-57449AD48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1115" y="1543541"/>
            <a:ext cx="4294560" cy="973000"/>
          </a:xfrm>
        </p:spPr>
        <p:txBody>
          <a:bodyPr>
            <a:normAutofit/>
          </a:bodyPr>
          <a:lstStyle/>
          <a:p>
            <a:r>
              <a:rPr lang="en-GB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626627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PS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6ABA76"/>
      </a:accent1>
      <a:accent2>
        <a:srgbClr val="E63437"/>
      </a:accent2>
      <a:accent3>
        <a:srgbClr val="EFC216"/>
      </a:accent3>
      <a:accent4>
        <a:srgbClr val="6DC7F1"/>
      </a:accent4>
      <a:accent5>
        <a:srgbClr val="1C726F"/>
      </a:accent5>
      <a:accent6>
        <a:srgbClr val="F7B44B"/>
      </a:accent6>
      <a:hlink>
        <a:srgbClr val="0000FF"/>
      </a:hlink>
      <a:folHlink>
        <a:srgbClr val="800080"/>
      </a:folHlink>
    </a:clrScheme>
    <a:fontScheme name="Rural Pact Font">
      <a:majorFont>
        <a:latin typeface="Leelawadee"/>
        <a:ea typeface=""/>
        <a:cs typeface=""/>
      </a:majorFont>
      <a:minorFont>
        <a:latin typeface="Leelawade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e963527-b07b-43a9-a077-2cf23ae43101" xsi:nil="true"/>
    <lcf76f155ced4ddcb4097134ff3c332f xmlns="617be797-29fd-4177-91d5-ff42ab0e1422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80F8C4BF60E341A5E3FCD681C3DA81" ma:contentTypeVersion="15" ma:contentTypeDescription="Create a new document." ma:contentTypeScope="" ma:versionID="e10fa3c2ae3683274d87877e4ed37f6d">
  <xsd:schema xmlns:xsd="http://www.w3.org/2001/XMLSchema" xmlns:xs="http://www.w3.org/2001/XMLSchema" xmlns:p="http://schemas.microsoft.com/office/2006/metadata/properties" xmlns:ns2="617be797-29fd-4177-91d5-ff42ab0e1422" xmlns:ns3="7e963527-b07b-43a9-a077-2cf23ae43101" targetNamespace="http://schemas.microsoft.com/office/2006/metadata/properties" ma:root="true" ma:fieldsID="7ce0cd0f23ec29567f9764314a361ae3" ns2:_="" ns3:_="">
    <xsd:import namespace="617be797-29fd-4177-91d5-ff42ab0e1422"/>
    <xsd:import namespace="7e963527-b07b-43a9-a077-2cf23ae431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7be797-29fd-4177-91d5-ff42ab0e14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82a951d-1508-4053-bced-3f25a1e7ca9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963527-b07b-43a9-a077-2cf23ae4310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6fc1b877-af80-4f38-8cbb-2db9cb9c8584}" ma:internalName="TaxCatchAll" ma:showField="CatchAllData" ma:web="7e963527-b07b-43a9-a077-2cf23ae4310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73AC65-C717-4F36-9702-51CECBD1E561}">
  <ds:schemaRefs>
    <ds:schemaRef ds:uri="617be797-29fd-4177-91d5-ff42ab0e1422"/>
    <ds:schemaRef ds:uri="7e963527-b07b-43a9-a077-2cf23ae43101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6550B88-1F5F-4949-9F59-256839525F1A}">
  <ds:schemaRefs>
    <ds:schemaRef ds:uri="617be797-29fd-4177-91d5-ff42ab0e1422"/>
    <ds:schemaRef ds:uri="7e963527-b07b-43a9-a077-2cf23ae4310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1CDB2DD-C8CA-4B30-9C13-7B35A8722AC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1005</TotalTime>
  <Words>747</Words>
  <Application>Microsoft Office PowerPoint</Application>
  <PresentationFormat>Widescreen</PresentationFormat>
  <Paragraphs>67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Bahnschrift</vt:lpstr>
      <vt:lpstr>Calibri</vt:lpstr>
      <vt:lpstr>Leelawadee</vt:lpstr>
      <vt:lpstr>Leelawadee UI</vt:lpstr>
      <vt:lpstr>Wingdings</vt:lpstr>
      <vt:lpstr>Office Theme</vt:lpstr>
      <vt:lpstr>From vision to action: Empowering rural areas for the future  2nd Rural Pact Conference, Château du Biez​, Nearby Kortrijk/Courtrai (Belgium)  8-9 April 2025</vt:lpstr>
      <vt:lpstr>Background</vt:lpstr>
      <vt:lpstr>Focus &amp; approach</vt:lpstr>
      <vt:lpstr>Agenda (tentative structure)</vt:lpstr>
      <vt:lpstr>Agenda (draft ideas)</vt:lpstr>
      <vt:lpstr>Agenda (draft ideas)</vt:lpstr>
      <vt:lpstr>Agenda (draft ideas)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Valentina Corvi</dc:creator>
  <cp:lastModifiedBy>Enrique Javier Nieto Anton</cp:lastModifiedBy>
  <cp:revision>20</cp:revision>
  <dcterms:created xsi:type="dcterms:W3CDTF">2016-11-14T13:56:45Z</dcterms:created>
  <dcterms:modified xsi:type="dcterms:W3CDTF">2024-10-29T10:38:33Z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0x010100C580F8C4BF60E341A5E3FCD681C3DA81</vt:lpwstr>
  </property>
  <property fmtid="{D5CDD505-2E9C-101B-9397-08002B2CF9AE}" pid="3" name="MediaServiceImageTags">
    <vt:lpwstr/>
  </property>
  <property fmtid="{D5CDD505-2E9C-101B-9397-08002B2CF9AE}" pid="4" name="MSIP_Label_6bd9ddd1-4d20-43f6-abfa-fc3c07406f94_Enabled">
    <vt:lpwstr>true</vt:lpwstr>
  </property>
  <property fmtid="{D5CDD505-2E9C-101B-9397-08002B2CF9AE}" pid="5" name="MSIP_Label_6bd9ddd1-4d20-43f6-abfa-fc3c07406f94_SetDate">
    <vt:lpwstr>2024-10-25T09:33:06Z</vt:lpwstr>
  </property>
  <property fmtid="{D5CDD505-2E9C-101B-9397-08002B2CF9AE}" pid="6" name="MSIP_Label_6bd9ddd1-4d20-43f6-abfa-fc3c07406f94_Method">
    <vt:lpwstr>Standard</vt:lpwstr>
  </property>
  <property fmtid="{D5CDD505-2E9C-101B-9397-08002B2CF9AE}" pid="7" name="MSIP_Label_6bd9ddd1-4d20-43f6-abfa-fc3c07406f94_Name">
    <vt:lpwstr>Commission Use</vt:lpwstr>
  </property>
  <property fmtid="{D5CDD505-2E9C-101B-9397-08002B2CF9AE}" pid="8" name="MSIP_Label_6bd9ddd1-4d20-43f6-abfa-fc3c07406f94_SiteId">
    <vt:lpwstr>b24c8b06-522c-46fe-9080-70926f8dddb1</vt:lpwstr>
  </property>
  <property fmtid="{D5CDD505-2E9C-101B-9397-08002B2CF9AE}" pid="9" name="MSIP_Label_6bd9ddd1-4d20-43f6-abfa-fc3c07406f94_ActionId">
    <vt:lpwstr>f9cde2c6-b42b-43a0-a3f8-dcac834ccfa6</vt:lpwstr>
  </property>
  <property fmtid="{D5CDD505-2E9C-101B-9397-08002B2CF9AE}" pid="10" name="MSIP_Label_6bd9ddd1-4d20-43f6-abfa-fc3c07406f94_ContentBits">
    <vt:lpwstr>0</vt:lpwstr>
  </property>
</Properties>
</file>