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6" r:id="rId5"/>
    <p:sldId id="288" r:id="rId6"/>
    <p:sldId id="278" r:id="rId7"/>
    <p:sldId id="282" r:id="rId8"/>
    <p:sldId id="281" r:id="rId9"/>
    <p:sldId id="279" r:id="rId10"/>
    <p:sldId id="276" r:id="rId11"/>
    <p:sldId id="293" r:id="rId12"/>
    <p:sldId id="304" r:id="rId13"/>
    <p:sldId id="335" r:id="rId14"/>
    <p:sldId id="336" r:id="rId15"/>
    <p:sldId id="283" r:id="rId16"/>
    <p:sldId id="260" r:id="rId17"/>
    <p:sldId id="303" r:id="rId18"/>
    <p:sldId id="295" r:id="rId19"/>
    <p:sldId id="272" r:id="rId20"/>
    <p:sldId id="285" r:id="rId21"/>
    <p:sldId id="294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" initials="C" lastIdx="2" clrIdx="0">
    <p:extLst>
      <p:ext uri="{19B8F6BF-5375-455C-9EA6-DF929625EA0E}">
        <p15:presenceInfo xmlns:p15="http://schemas.microsoft.com/office/powerpoint/2012/main" userId="Car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E67CBB-2D15-4D57-8FB9-7DEAFBCDE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725D26-5F3F-42BE-83BE-9CAC3BB7F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34044F-F588-4838-8DC2-E0C62FB8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02151E-8565-42A0-9F91-4869212A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2F3D73-0586-47B7-96FA-4030D128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082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E2A65-95C3-45F8-B448-F806C622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BEF30EC-800B-4D35-893B-DEFF75974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F336BB-F2DA-45A8-B451-1D19399A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FEFB95-DFFC-44EA-B50B-37A4BE0C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5459A3-6C69-4CF3-A679-1C13727B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65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EAF149E-0D5B-4041-BA45-ABF7BCBE6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FEA4119-DA28-4D47-98EF-ECE0F762D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B398E9-1AEB-4998-B8E9-13095D76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D6ABCF-EB8C-483C-A151-6A622961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D76967-3974-4B87-84A8-BF4C73A9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48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89CDBE-FD97-4122-BFD4-673C7790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D98A6A-F08B-41F0-A80A-EF5F3E052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BE2EFE-61EA-47AC-8F59-13886819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88682F-A79A-4169-9AA4-8232D61C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D49D30-079C-480C-8ACE-EEECCEB80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649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0012A7-196A-4E57-A3E7-9B4D523B9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D16966-88A5-408B-8097-FE8774BC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529247-6054-4185-82F6-FDB36371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2F35D2-8479-40C8-A4ED-6748A549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084DDD-0B29-4B06-B5ED-11B6E523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261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15755F-516C-4F56-AD53-1896977F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D2CD08-DE45-4F4C-89C2-611B4D83D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91ACA8-D295-42A1-BAEC-E5BAA3CA3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C5691E-EA74-4E04-8E21-F9BB504D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39881E-1853-43F3-A322-0E34CC0F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BA9C82-6B6F-495C-83D8-F006CC3E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82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C863A-E651-42F3-92DE-3CB26436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11261B-5F41-4A84-8268-584845019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B306F1-3B1C-4958-B162-AF5C6BDC9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79A6556-3A43-4D93-A942-CEFC161E0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EDD56F8-B8D7-4FC5-BD18-4AE75D1370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D7600F-3D93-4801-888A-0FCC9BFDE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C906EA9-98C9-40BC-A6D7-18D38818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1C49CA1-D5D6-468C-9DAA-7A4BAFC4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93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1DC259-B104-4083-9CB9-E784EC6D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E4658E-ABF6-4CB0-898E-F3A8921B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116AB5-204C-4245-9FF6-A4B6EF7E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C38FF7-A79B-4393-8B03-DCAFAF3A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83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496ABD-CDC2-430E-96B9-85B82CBE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BE636B4-3A50-465E-92C8-F25E8D5DF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86B66A-E286-4CD2-A220-AF87CF3F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34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BF5D5B-8355-4CED-ABBE-E064E2A52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879122-B68E-4740-91BE-B23744A51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45D33C9-D96E-4DA6-A5AE-9E46DCDEF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8F2BEC-C532-4A67-BA64-B8712DC4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5F6A10-BCEB-4B0D-9868-F396FBE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DC31BE-D09D-427C-9FA7-33287DD5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74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08FAC-6807-4D3F-A148-F61E7CC4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336B59F-82FA-4096-ADD2-74A864593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7D00912-5E30-45CE-BD76-1413CC8B1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01BE43-5034-4BCA-BE1E-4FBBD7FA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2A22CF-24EA-402F-84BF-6C9D4303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D7DD5F-9E7A-4791-924D-51F38631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00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4F6C806-DB00-4FE6-AED3-9729913E5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AFA476-0856-46A5-98AE-8DEC1E577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64FAB2-23B0-4E50-BBB7-B4886F12B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B6168-1D0A-4781-9A68-5508A625A295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685433-9C62-4CE3-B56D-22996ABF8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0C1B53-5C0C-41A3-8879-E17028EC2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2BEDE-0790-4A3A-9AA5-18EF320601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82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emf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emf"/><Relationship Id="rId2" Type="http://schemas.openxmlformats.org/officeDocument/2006/relationships/image" Target="../media/image42.pn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4.bin"/><Relationship Id="rId3" Type="http://schemas.openxmlformats.org/officeDocument/2006/relationships/image" Target="../media/image61.wmf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3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62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6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wmf"/><Relationship Id="rId7" Type="http://schemas.openxmlformats.org/officeDocument/2006/relationships/image" Target="../media/image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emf"/><Relationship Id="rId9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D1A44A-1168-8E90-DD9D-CB8672076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2ACCCFC-FAE9-6435-62EA-B4529DF82814}"/>
              </a:ext>
            </a:extLst>
          </p:cNvPr>
          <p:cNvSpPr/>
          <p:nvPr/>
        </p:nvSpPr>
        <p:spPr>
          <a:xfrm>
            <a:off x="0" y="6330215"/>
            <a:ext cx="12192000" cy="527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D68E72-E997-CC32-4C24-0D4C8F1733A7}"/>
              </a:ext>
            </a:extLst>
          </p:cNvPr>
          <p:cNvSpPr txBox="1"/>
          <p:nvPr/>
        </p:nvSpPr>
        <p:spPr>
          <a:xfrm>
            <a:off x="0" y="3474720"/>
            <a:ext cx="12192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REGION IN CHANGE </a:t>
            </a:r>
          </a:p>
          <a:p>
            <a:pPr algn="ctr"/>
            <a:endParaRPr lang="it-IT" sz="4800" b="1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28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Carlo Ricci – GAL Costa dei Trabocchi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840A33F-120B-1455-516D-144DEE30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80" y="6330214"/>
            <a:ext cx="3952240" cy="5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88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8194" cy="57357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195" y="0"/>
            <a:ext cx="909235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83355"/>
            <a:ext cx="3238195" cy="41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9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674F306-313D-49CB-A22E-43B04A971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640" y="0"/>
            <a:ext cx="6295701" cy="68580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31D5953E-9BF0-46C5-87CF-5E1CC3BE9AC3}"/>
              </a:ext>
            </a:extLst>
          </p:cNvPr>
          <p:cNvGrpSpPr/>
          <p:nvPr/>
        </p:nvGrpSpPr>
        <p:grpSpPr>
          <a:xfrm rot="-1380000">
            <a:off x="5826244" y="1943616"/>
            <a:ext cx="2395331" cy="795130"/>
            <a:chOff x="7682947" y="1659835"/>
            <a:chExt cx="2395331" cy="795130"/>
          </a:xfrm>
        </p:grpSpPr>
        <p:sp>
          <p:nvSpPr>
            <p:cNvPr id="5" name="Freccia a destra 4">
              <a:extLst>
                <a:ext uri="{FF2B5EF4-FFF2-40B4-BE49-F238E27FC236}">
                  <a16:creationId xmlns:a16="http://schemas.microsoft.com/office/drawing/2014/main" id="{DBCEAF48-F846-4425-B901-CE90ED67E034}"/>
                </a:ext>
              </a:extLst>
            </p:cNvPr>
            <p:cNvSpPr/>
            <p:nvPr/>
          </p:nvSpPr>
          <p:spPr>
            <a:xfrm flipH="1">
              <a:off x="7682947" y="1659835"/>
              <a:ext cx="854765" cy="7951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28A2370-8D13-4953-8ACE-EA0FA02DD33A}"/>
                </a:ext>
              </a:extLst>
            </p:cNvPr>
            <p:cNvSpPr txBox="1"/>
            <p:nvPr/>
          </p:nvSpPr>
          <p:spPr>
            <a:xfrm>
              <a:off x="8617225" y="1775912"/>
              <a:ext cx="1461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/>
                <a:t>Val di Foro - Majella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4A9CF6F8-F3F9-4A38-B10F-ACB847844BEA}"/>
              </a:ext>
            </a:extLst>
          </p:cNvPr>
          <p:cNvGrpSpPr/>
          <p:nvPr/>
        </p:nvGrpSpPr>
        <p:grpSpPr>
          <a:xfrm rot="-1380000">
            <a:off x="6649780" y="3609955"/>
            <a:ext cx="2395331" cy="795130"/>
            <a:chOff x="7682947" y="1659835"/>
            <a:chExt cx="2395331" cy="795130"/>
          </a:xfrm>
        </p:grpSpPr>
        <p:sp>
          <p:nvSpPr>
            <p:cNvPr id="9" name="Freccia a destra 8">
              <a:extLst>
                <a:ext uri="{FF2B5EF4-FFF2-40B4-BE49-F238E27FC236}">
                  <a16:creationId xmlns:a16="http://schemas.microsoft.com/office/drawing/2014/main" id="{10F60023-AC13-401E-8F15-AD767BFF76FF}"/>
                </a:ext>
              </a:extLst>
            </p:cNvPr>
            <p:cNvSpPr/>
            <p:nvPr/>
          </p:nvSpPr>
          <p:spPr>
            <a:xfrm flipH="1">
              <a:off x="7682947" y="1659835"/>
              <a:ext cx="854765" cy="7951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42083AB-DBBE-4560-9271-812636CFDD4F}"/>
                </a:ext>
              </a:extLst>
            </p:cNvPr>
            <p:cNvSpPr txBox="1"/>
            <p:nvPr/>
          </p:nvSpPr>
          <p:spPr>
            <a:xfrm>
              <a:off x="8617225" y="1775912"/>
              <a:ext cx="1461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/>
                <a:t>Val di Sangro – Alto Sangro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8CBFA653-FCFB-4CDD-91CA-D8570DEB66D2}"/>
              </a:ext>
            </a:extLst>
          </p:cNvPr>
          <p:cNvGrpSpPr/>
          <p:nvPr/>
        </p:nvGrpSpPr>
        <p:grpSpPr>
          <a:xfrm rot="-1380000">
            <a:off x="8150021" y="4923410"/>
            <a:ext cx="2395331" cy="795130"/>
            <a:chOff x="7682947" y="1659835"/>
            <a:chExt cx="2395331" cy="795130"/>
          </a:xfrm>
        </p:grpSpPr>
        <p:sp>
          <p:nvSpPr>
            <p:cNvPr id="12" name="Freccia a destra 11">
              <a:extLst>
                <a:ext uri="{FF2B5EF4-FFF2-40B4-BE49-F238E27FC236}">
                  <a16:creationId xmlns:a16="http://schemas.microsoft.com/office/drawing/2014/main" id="{E6A1FF61-A472-4BC8-AAB9-F85F9117DD5C}"/>
                </a:ext>
              </a:extLst>
            </p:cNvPr>
            <p:cNvSpPr/>
            <p:nvPr/>
          </p:nvSpPr>
          <p:spPr>
            <a:xfrm flipH="1">
              <a:off x="7682947" y="1659835"/>
              <a:ext cx="854765" cy="7951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B772082-0212-464C-A364-1AA421EA4CD8}"/>
                </a:ext>
              </a:extLst>
            </p:cNvPr>
            <p:cNvSpPr txBox="1"/>
            <p:nvPr/>
          </p:nvSpPr>
          <p:spPr>
            <a:xfrm>
              <a:off x="8617225" y="1775912"/>
              <a:ext cx="1461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/>
                <a:t>Trigno-Sinello Agnone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0AC6DB7E-7E1E-4D8E-5754-611BE6C8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" y="-20320"/>
            <a:ext cx="5847412" cy="6858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D7631CA-66EE-4851-B2E1-8DEC5A31467C}"/>
              </a:ext>
            </a:extLst>
          </p:cNvPr>
          <p:cNvSpPr txBox="1"/>
          <p:nvPr/>
        </p:nvSpPr>
        <p:spPr>
          <a:xfrm>
            <a:off x="0" y="624805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Currently the cycle network is extending to the whole province</a:t>
            </a: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2440412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3BBD170-0C3F-D2DA-435B-CFFA1718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6096000" cy="36855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BAA8D0A-0E76-13A0-CBBC-D15FA36EF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8865"/>
            <a:ext cx="6096000" cy="333913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579C295-1BA6-D3A5-D51B-654433B23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1" y="10160"/>
            <a:ext cx="4107152" cy="19232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50149E-BAE4-FB78-7ED0-6708F681E43D}"/>
              </a:ext>
            </a:extLst>
          </p:cNvPr>
          <p:cNvSpPr txBox="1"/>
          <p:nvPr/>
        </p:nvSpPr>
        <p:spPr>
          <a:xfrm>
            <a:off x="6390640" y="2108891"/>
            <a:ext cx="5801360" cy="446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Bike-bus lines: bus lines equipped with bike racks to reach the towns on the hills from the coast;</a:t>
            </a:r>
            <a:endParaRPr lang="it-IT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Bike stations: Train stations on the coast where, if you have the train ticket, you can rent a bike to go to the beach at a very low price;</a:t>
            </a:r>
            <a:endParaRPr lang="it-IT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Intermodality</a:t>
            </a:r>
            <a: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map: digital and paper information to explain how to move in the area without using the car.</a:t>
            </a:r>
            <a:endParaRPr lang="it-IT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1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6FD3EF75-A4A9-4AE8-AF14-DE358CCD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4" y="93551"/>
            <a:ext cx="2901115" cy="32659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1799287-AB9F-4260-BB37-8D8E70ECB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112" y="104447"/>
            <a:ext cx="2852978" cy="32235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CB31FD8-1A99-4284-9DA5-9171E1DEA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526" y="104447"/>
            <a:ext cx="2877770" cy="322357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0C006C9-EC76-426E-B880-C146EC956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832" y="104448"/>
            <a:ext cx="2901783" cy="326599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5DEAABA-CBB1-48A7-8DB9-0E7AEDCD8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5" y="3519913"/>
            <a:ext cx="2891893" cy="32659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BC0C69F-AD0B-4ECC-A474-AEC75B39B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3173" y="3530423"/>
            <a:ext cx="2866057" cy="32375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0BD33A3-14F3-46F9-8F70-250CE1411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9120" y="3530424"/>
            <a:ext cx="2891893" cy="324818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E4954E4-DCF2-4EC6-8665-E94A1D878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4317" y="3519913"/>
            <a:ext cx="2878811" cy="3258695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8CD88E9B-A71B-4D66-9D4B-F7442B161FA8}"/>
              </a:ext>
            </a:extLst>
          </p:cNvPr>
          <p:cNvSpPr txBox="1">
            <a:spLocks/>
          </p:cNvSpPr>
          <p:nvPr/>
        </p:nvSpPr>
        <p:spPr>
          <a:xfrm>
            <a:off x="81574" y="6162242"/>
            <a:ext cx="11993102" cy="6543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+mn-lt"/>
              </a:rPr>
              <a:t>A digital ecosystem to connect the local tourist offer</a:t>
            </a:r>
            <a:endParaRPr lang="it-BR" sz="3200" b="1"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64F3DD-702B-B7AB-B976-EDEE8520B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605" y="1767840"/>
            <a:ext cx="12278691" cy="44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56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po 80">
            <a:extLst>
              <a:ext uri="{FF2B5EF4-FFF2-40B4-BE49-F238E27FC236}">
                <a16:creationId xmlns:a16="http://schemas.microsoft.com/office/drawing/2014/main" id="{169A2528-857C-04A4-ECB3-C7EA40C4D38E}"/>
              </a:ext>
            </a:extLst>
          </p:cNvPr>
          <p:cNvGrpSpPr/>
          <p:nvPr/>
        </p:nvGrpSpPr>
        <p:grpSpPr>
          <a:xfrm>
            <a:off x="3529060" y="608760"/>
            <a:ext cx="8805181" cy="5718075"/>
            <a:chOff x="3386820" y="1055800"/>
            <a:chExt cx="8805181" cy="5718075"/>
          </a:xfrm>
        </p:grpSpPr>
        <p:grpSp>
          <p:nvGrpSpPr>
            <p:cNvPr id="70" name="Gruppo 69">
              <a:extLst>
                <a:ext uri="{FF2B5EF4-FFF2-40B4-BE49-F238E27FC236}">
                  <a16:creationId xmlns:a16="http://schemas.microsoft.com/office/drawing/2014/main" id="{AEE8B377-9EEC-C44B-59C6-B7399020ABE9}"/>
                </a:ext>
              </a:extLst>
            </p:cNvPr>
            <p:cNvGrpSpPr/>
            <p:nvPr/>
          </p:nvGrpSpPr>
          <p:grpSpPr>
            <a:xfrm>
              <a:off x="8850045" y="1880814"/>
              <a:ext cx="1223748" cy="1223748"/>
              <a:chOff x="8250605" y="1474414"/>
              <a:chExt cx="1223748" cy="1223748"/>
            </a:xfrm>
          </p:grpSpPr>
          <p:grpSp>
            <p:nvGrpSpPr>
              <p:cNvPr id="17" name="Group 17">
                <a:extLst>
                  <a:ext uri="{FF2B5EF4-FFF2-40B4-BE49-F238E27FC236}">
                    <a16:creationId xmlns:a16="http://schemas.microsoft.com/office/drawing/2014/main" id="{BE773C64-7A32-ED17-4ABD-9B91A7986529}"/>
                  </a:ext>
                </a:extLst>
              </p:cNvPr>
              <p:cNvGrpSpPr/>
              <p:nvPr/>
            </p:nvGrpSpPr>
            <p:grpSpPr>
              <a:xfrm>
                <a:off x="8250605" y="1474414"/>
                <a:ext cx="1223748" cy="1223748"/>
                <a:chOff x="0" y="0"/>
                <a:chExt cx="812800" cy="812800"/>
              </a:xfrm>
            </p:grpSpPr>
            <p:sp>
              <p:nvSpPr>
                <p:cNvPr id="18" name="Freeform 18">
                  <a:extLst>
                    <a:ext uri="{FF2B5EF4-FFF2-40B4-BE49-F238E27FC236}">
                      <a16:creationId xmlns:a16="http://schemas.microsoft.com/office/drawing/2014/main" id="{31AAFBEA-CB8E-A051-C6AA-31E696589E3B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8575">
                  <a:solidFill>
                    <a:srgbClr val="FAD687"/>
                  </a:solidFill>
                </a:ln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19" name="TextBox 19">
                  <a:extLst>
                    <a:ext uri="{FF2B5EF4-FFF2-40B4-BE49-F238E27FC236}">
                      <a16:creationId xmlns:a16="http://schemas.microsoft.com/office/drawing/2014/main" id="{C5FD0447-4EBB-B4BD-FC0C-6C331092B34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7" name="Group 47">
                <a:extLst>
                  <a:ext uri="{FF2B5EF4-FFF2-40B4-BE49-F238E27FC236}">
                    <a16:creationId xmlns:a16="http://schemas.microsoft.com/office/drawing/2014/main" id="{86D14507-1896-F412-983F-9F3BAB50148A}"/>
                  </a:ext>
                </a:extLst>
              </p:cNvPr>
              <p:cNvGrpSpPr/>
              <p:nvPr/>
            </p:nvGrpSpPr>
            <p:grpSpPr>
              <a:xfrm>
                <a:off x="8347720" y="1571529"/>
                <a:ext cx="1029518" cy="1029518"/>
                <a:chOff x="0" y="0"/>
                <a:chExt cx="812800" cy="812800"/>
              </a:xfrm>
            </p:grpSpPr>
            <p:sp>
              <p:nvSpPr>
                <p:cNvPr id="48" name="Freeform 48">
                  <a:extLst>
                    <a:ext uri="{FF2B5EF4-FFF2-40B4-BE49-F238E27FC236}">
                      <a16:creationId xmlns:a16="http://schemas.microsoft.com/office/drawing/2014/main" id="{41EED2A8-8B06-0A65-CF76-2CA69FF8F1A5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AD687"/>
                </a:solidFill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49" name="TextBox 49">
                  <a:extLst>
                    <a:ext uri="{FF2B5EF4-FFF2-40B4-BE49-F238E27FC236}">
                      <a16:creationId xmlns:a16="http://schemas.microsoft.com/office/drawing/2014/main" id="{0C20F3C4-9463-3BBE-593C-90846D152EB2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50" name="Picture 50">
                <a:extLst>
                  <a:ext uri="{FF2B5EF4-FFF2-40B4-BE49-F238E27FC236}">
                    <a16:creationId xmlns:a16="http://schemas.microsoft.com/office/drawing/2014/main" id="{31EB6482-A1F5-ED53-4FFE-A442F9318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583504" y="1770575"/>
                <a:ext cx="557951" cy="631426"/>
              </a:xfrm>
              <a:prstGeom prst="rect">
                <a:avLst/>
              </a:prstGeom>
            </p:spPr>
          </p:pic>
        </p:grpSp>
        <p:grpSp>
          <p:nvGrpSpPr>
            <p:cNvPr id="74" name="Gruppo 73">
              <a:extLst>
                <a:ext uri="{FF2B5EF4-FFF2-40B4-BE49-F238E27FC236}">
                  <a16:creationId xmlns:a16="http://schemas.microsoft.com/office/drawing/2014/main" id="{48F2842B-6F92-8BF4-8B5A-21F4B2F41E84}"/>
                </a:ext>
              </a:extLst>
            </p:cNvPr>
            <p:cNvGrpSpPr/>
            <p:nvPr/>
          </p:nvGrpSpPr>
          <p:grpSpPr>
            <a:xfrm>
              <a:off x="9679763" y="3198126"/>
              <a:ext cx="1223748" cy="1223748"/>
              <a:chOff x="8765363" y="2842526"/>
              <a:chExt cx="1223748" cy="1223748"/>
            </a:xfrm>
          </p:grpSpPr>
          <p:grpSp>
            <p:nvGrpSpPr>
              <p:cNvPr id="14" name="Group 14">
                <a:extLst>
                  <a:ext uri="{FF2B5EF4-FFF2-40B4-BE49-F238E27FC236}">
                    <a16:creationId xmlns:a16="http://schemas.microsoft.com/office/drawing/2014/main" id="{20A124B5-D49B-E815-A362-B42758507B5F}"/>
                  </a:ext>
                </a:extLst>
              </p:cNvPr>
              <p:cNvGrpSpPr/>
              <p:nvPr/>
            </p:nvGrpSpPr>
            <p:grpSpPr>
              <a:xfrm>
                <a:off x="8765363" y="2842526"/>
                <a:ext cx="1223748" cy="1223748"/>
                <a:chOff x="0" y="0"/>
                <a:chExt cx="812800" cy="812800"/>
              </a:xfrm>
            </p:grpSpPr>
            <p:sp>
              <p:nvSpPr>
                <p:cNvPr id="15" name="Freeform 15">
                  <a:extLst>
                    <a:ext uri="{FF2B5EF4-FFF2-40B4-BE49-F238E27FC236}">
                      <a16:creationId xmlns:a16="http://schemas.microsoft.com/office/drawing/2014/main" id="{DC735DD9-DB29-348E-73E4-3949551F3D52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8575">
                  <a:solidFill>
                    <a:srgbClr val="B4E1A6"/>
                  </a:solidFill>
                </a:ln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16" name="TextBox 16">
                  <a:extLst>
                    <a:ext uri="{FF2B5EF4-FFF2-40B4-BE49-F238E27FC236}">
                      <a16:creationId xmlns:a16="http://schemas.microsoft.com/office/drawing/2014/main" id="{ACB7DB1D-806A-FF16-13CC-023A590593E9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32" name="Group 32">
                <a:extLst>
                  <a:ext uri="{FF2B5EF4-FFF2-40B4-BE49-F238E27FC236}">
                    <a16:creationId xmlns:a16="http://schemas.microsoft.com/office/drawing/2014/main" id="{21DB0802-D480-5483-365E-D60CC85DFB4B}"/>
                  </a:ext>
                </a:extLst>
              </p:cNvPr>
              <p:cNvGrpSpPr/>
              <p:nvPr/>
            </p:nvGrpSpPr>
            <p:grpSpPr>
              <a:xfrm>
                <a:off x="8862479" y="2939641"/>
                <a:ext cx="1029518" cy="1029518"/>
                <a:chOff x="0" y="0"/>
                <a:chExt cx="812800" cy="812800"/>
              </a:xfrm>
            </p:grpSpPr>
            <p:sp>
              <p:nvSpPr>
                <p:cNvPr id="33" name="Freeform 33">
                  <a:extLst>
                    <a:ext uri="{FF2B5EF4-FFF2-40B4-BE49-F238E27FC236}">
                      <a16:creationId xmlns:a16="http://schemas.microsoft.com/office/drawing/2014/main" id="{2DC1E80F-3466-A847-4BA4-9B0357226CD5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B4E1A6"/>
                </a:solidFill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34" name="TextBox 34">
                  <a:extLst>
                    <a:ext uri="{FF2B5EF4-FFF2-40B4-BE49-F238E27FC236}">
                      <a16:creationId xmlns:a16="http://schemas.microsoft.com/office/drawing/2014/main" id="{126E9E8D-3742-8E8A-8CF6-CEEB61DA9D90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51" name="Picture 51">
                <a:extLst>
                  <a:ext uri="{FF2B5EF4-FFF2-40B4-BE49-F238E27FC236}">
                    <a16:creationId xmlns:a16="http://schemas.microsoft.com/office/drawing/2014/main" id="{840142AE-15F3-6660-5EE5-700F4C151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45771" y="3144274"/>
                <a:ext cx="662933" cy="620253"/>
              </a:xfrm>
              <a:prstGeom prst="rect">
                <a:avLst/>
              </a:prstGeom>
            </p:spPr>
          </p:pic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6C30AC3A-8818-016E-EE3F-92BD2741C5E2}"/>
                </a:ext>
              </a:extLst>
            </p:cNvPr>
            <p:cNvGrpSpPr/>
            <p:nvPr/>
          </p:nvGrpSpPr>
          <p:grpSpPr>
            <a:xfrm>
              <a:off x="7374658" y="4919103"/>
              <a:ext cx="1223748" cy="1223748"/>
              <a:chOff x="6429778" y="4654943"/>
              <a:chExt cx="1223748" cy="1223748"/>
            </a:xfrm>
          </p:grpSpPr>
          <p:grpSp>
            <p:nvGrpSpPr>
              <p:cNvPr id="8" name="Group 8">
                <a:extLst>
                  <a:ext uri="{FF2B5EF4-FFF2-40B4-BE49-F238E27FC236}">
                    <a16:creationId xmlns:a16="http://schemas.microsoft.com/office/drawing/2014/main" id="{72293356-CA32-95FA-D283-4DD54B040A5F}"/>
                  </a:ext>
                </a:extLst>
              </p:cNvPr>
              <p:cNvGrpSpPr/>
              <p:nvPr/>
            </p:nvGrpSpPr>
            <p:grpSpPr>
              <a:xfrm>
                <a:off x="6429778" y="4654943"/>
                <a:ext cx="1223748" cy="1223748"/>
                <a:chOff x="0" y="0"/>
                <a:chExt cx="812800" cy="812800"/>
              </a:xfrm>
            </p:grpSpPr>
            <p:sp>
              <p:nvSpPr>
                <p:cNvPr id="9" name="Freeform 9">
                  <a:extLst>
                    <a:ext uri="{FF2B5EF4-FFF2-40B4-BE49-F238E27FC236}">
                      <a16:creationId xmlns:a16="http://schemas.microsoft.com/office/drawing/2014/main" id="{6539244C-CEEF-5F57-7696-FDEC85BE6499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8575">
                  <a:solidFill>
                    <a:srgbClr val="82A9DD"/>
                  </a:solidFill>
                </a:ln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10" name="TextBox 10">
                  <a:extLst>
                    <a:ext uri="{FF2B5EF4-FFF2-40B4-BE49-F238E27FC236}">
                      <a16:creationId xmlns:a16="http://schemas.microsoft.com/office/drawing/2014/main" id="{7AB1DC94-272C-B14F-889A-E27ABD2E3EC6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29" name="Group 29">
                <a:extLst>
                  <a:ext uri="{FF2B5EF4-FFF2-40B4-BE49-F238E27FC236}">
                    <a16:creationId xmlns:a16="http://schemas.microsoft.com/office/drawing/2014/main" id="{BEBB2646-458E-DE40-694D-A896AB4BE681}"/>
                  </a:ext>
                </a:extLst>
              </p:cNvPr>
              <p:cNvGrpSpPr/>
              <p:nvPr/>
            </p:nvGrpSpPr>
            <p:grpSpPr>
              <a:xfrm>
                <a:off x="6526893" y="4752059"/>
                <a:ext cx="1029518" cy="1029518"/>
                <a:chOff x="0" y="0"/>
                <a:chExt cx="812800" cy="812800"/>
              </a:xfrm>
            </p:grpSpPr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id="{1C76A883-F7A0-3528-5E95-24564DE80A38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82A9DD"/>
                </a:solidFill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31" name="TextBox 31">
                  <a:extLst>
                    <a:ext uri="{FF2B5EF4-FFF2-40B4-BE49-F238E27FC236}">
                      <a16:creationId xmlns:a16="http://schemas.microsoft.com/office/drawing/2014/main" id="{B4C1CD43-8966-0D14-16D4-D98901F9E74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52" name="Picture 52">
                <a:extLst>
                  <a:ext uri="{FF2B5EF4-FFF2-40B4-BE49-F238E27FC236}">
                    <a16:creationId xmlns:a16="http://schemas.microsoft.com/office/drawing/2014/main" id="{BEDD1492-E3A7-3EC5-C631-B902C44B3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14919" y="4940084"/>
                <a:ext cx="653467" cy="653467"/>
              </a:xfrm>
              <a:prstGeom prst="rect">
                <a:avLst/>
              </a:prstGeom>
            </p:spPr>
          </p:pic>
        </p:grpSp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B00DAA74-C3CB-A923-F6E3-ADC371F73E93}"/>
                </a:ext>
              </a:extLst>
            </p:cNvPr>
            <p:cNvGrpSpPr/>
            <p:nvPr/>
          </p:nvGrpSpPr>
          <p:grpSpPr>
            <a:xfrm>
              <a:off x="8852775" y="4477808"/>
              <a:ext cx="1223748" cy="1223748"/>
              <a:chOff x="8110620" y="4202419"/>
              <a:chExt cx="1223748" cy="1223748"/>
            </a:xfrm>
          </p:grpSpPr>
          <p:grpSp>
            <p:nvGrpSpPr>
              <p:cNvPr id="11" name="Group 11">
                <a:extLst>
                  <a:ext uri="{FF2B5EF4-FFF2-40B4-BE49-F238E27FC236}">
                    <a16:creationId xmlns:a16="http://schemas.microsoft.com/office/drawing/2014/main" id="{C4027532-50D3-A367-2B67-BD6A97F703CE}"/>
                  </a:ext>
                </a:extLst>
              </p:cNvPr>
              <p:cNvGrpSpPr/>
              <p:nvPr/>
            </p:nvGrpSpPr>
            <p:grpSpPr>
              <a:xfrm>
                <a:off x="8110620" y="4202419"/>
                <a:ext cx="1223748" cy="1223748"/>
                <a:chOff x="0" y="0"/>
                <a:chExt cx="812800" cy="812800"/>
              </a:xfrm>
            </p:grpSpPr>
            <p:sp>
              <p:nvSpPr>
                <p:cNvPr id="12" name="Freeform 12">
                  <a:extLst>
                    <a:ext uri="{FF2B5EF4-FFF2-40B4-BE49-F238E27FC236}">
                      <a16:creationId xmlns:a16="http://schemas.microsoft.com/office/drawing/2014/main" id="{4D955AE8-9277-6B43-01F2-E3DBC6E88468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8575">
                  <a:solidFill>
                    <a:srgbClr val="90D8C0"/>
                  </a:solidFill>
                </a:ln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13" name="TextBox 13">
                  <a:extLst>
                    <a:ext uri="{FF2B5EF4-FFF2-40B4-BE49-F238E27FC236}">
                      <a16:creationId xmlns:a16="http://schemas.microsoft.com/office/drawing/2014/main" id="{BF84D364-11C1-696E-A686-C81BF159EF75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38" name="Group 38">
                <a:extLst>
                  <a:ext uri="{FF2B5EF4-FFF2-40B4-BE49-F238E27FC236}">
                    <a16:creationId xmlns:a16="http://schemas.microsoft.com/office/drawing/2014/main" id="{DD7F999F-E73B-F287-5E59-7FF6E0F5FB05}"/>
                  </a:ext>
                </a:extLst>
              </p:cNvPr>
              <p:cNvGrpSpPr/>
              <p:nvPr/>
            </p:nvGrpSpPr>
            <p:grpSpPr>
              <a:xfrm>
                <a:off x="8207736" y="4299534"/>
                <a:ext cx="1029518" cy="1029518"/>
                <a:chOff x="0" y="0"/>
                <a:chExt cx="812800" cy="812800"/>
              </a:xfrm>
            </p:grpSpPr>
            <p:sp>
              <p:nvSpPr>
                <p:cNvPr id="39" name="Freeform 39">
                  <a:extLst>
                    <a:ext uri="{FF2B5EF4-FFF2-40B4-BE49-F238E27FC236}">
                      <a16:creationId xmlns:a16="http://schemas.microsoft.com/office/drawing/2014/main" id="{62E0E27D-D596-36CF-ACAB-ECC47F923538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90D8C0"/>
                </a:solidFill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40" name="TextBox 40">
                  <a:extLst>
                    <a:ext uri="{FF2B5EF4-FFF2-40B4-BE49-F238E27FC236}">
                      <a16:creationId xmlns:a16="http://schemas.microsoft.com/office/drawing/2014/main" id="{40F435C8-C4FF-BC10-AB5E-143E4FAD3E3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53" name="Picture 53">
                <a:extLst>
                  <a:ext uri="{FF2B5EF4-FFF2-40B4-BE49-F238E27FC236}">
                    <a16:creationId xmlns:a16="http://schemas.microsoft.com/office/drawing/2014/main" id="{BE28D67A-EBA0-568E-DA35-9C09A9060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310132" y="4496169"/>
                <a:ext cx="831323" cy="584615"/>
              </a:xfrm>
              <a:prstGeom prst="rect">
                <a:avLst/>
              </a:prstGeom>
            </p:spPr>
          </p:pic>
        </p:grpSp>
        <p:grpSp>
          <p:nvGrpSpPr>
            <p:cNvPr id="75" name="Gruppo 74">
              <a:extLst>
                <a:ext uri="{FF2B5EF4-FFF2-40B4-BE49-F238E27FC236}">
                  <a16:creationId xmlns:a16="http://schemas.microsoft.com/office/drawing/2014/main" id="{91207857-8DC5-ECA7-61BE-8DCFF5A2A9E6}"/>
                </a:ext>
              </a:extLst>
            </p:cNvPr>
            <p:cNvGrpSpPr/>
            <p:nvPr/>
          </p:nvGrpSpPr>
          <p:grpSpPr>
            <a:xfrm>
              <a:off x="7374658" y="1426348"/>
              <a:ext cx="1223748" cy="1223748"/>
              <a:chOff x="6429778" y="1009788"/>
              <a:chExt cx="1223748" cy="1223748"/>
            </a:xfrm>
          </p:grpSpPr>
          <p:grpSp>
            <p:nvGrpSpPr>
              <p:cNvPr id="20" name="Group 20">
                <a:extLst>
                  <a:ext uri="{FF2B5EF4-FFF2-40B4-BE49-F238E27FC236}">
                    <a16:creationId xmlns:a16="http://schemas.microsoft.com/office/drawing/2014/main" id="{C733EE87-8E85-03A4-5CE2-4A3107B57E2C}"/>
                  </a:ext>
                </a:extLst>
              </p:cNvPr>
              <p:cNvGrpSpPr/>
              <p:nvPr/>
            </p:nvGrpSpPr>
            <p:grpSpPr>
              <a:xfrm>
                <a:off x="6429778" y="1009788"/>
                <a:ext cx="1223748" cy="1223748"/>
                <a:chOff x="0" y="0"/>
                <a:chExt cx="812800" cy="812800"/>
              </a:xfrm>
            </p:grpSpPr>
            <p:sp>
              <p:nvSpPr>
                <p:cNvPr id="21" name="Freeform 21">
                  <a:extLst>
                    <a:ext uri="{FF2B5EF4-FFF2-40B4-BE49-F238E27FC236}">
                      <a16:creationId xmlns:a16="http://schemas.microsoft.com/office/drawing/2014/main" id="{BBD4BC0E-9157-31FB-C1E6-5BB717C01FAF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8575">
                  <a:solidFill>
                    <a:srgbClr val="FAA387"/>
                  </a:solidFill>
                </a:ln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22" name="TextBox 22">
                  <a:extLst>
                    <a:ext uri="{FF2B5EF4-FFF2-40B4-BE49-F238E27FC236}">
                      <a16:creationId xmlns:a16="http://schemas.microsoft.com/office/drawing/2014/main" id="{53253B2B-754E-4EF1-1A55-CF325B67045A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35" name="Group 35">
                <a:extLst>
                  <a:ext uri="{FF2B5EF4-FFF2-40B4-BE49-F238E27FC236}">
                    <a16:creationId xmlns:a16="http://schemas.microsoft.com/office/drawing/2014/main" id="{0C0F6654-87A2-627B-D7E7-1EB6805BC66F}"/>
                  </a:ext>
                </a:extLst>
              </p:cNvPr>
              <p:cNvGrpSpPr/>
              <p:nvPr/>
            </p:nvGrpSpPr>
            <p:grpSpPr>
              <a:xfrm>
                <a:off x="6526893" y="1106904"/>
                <a:ext cx="1029518" cy="1029518"/>
                <a:chOff x="0" y="0"/>
                <a:chExt cx="812800" cy="812800"/>
              </a:xfrm>
            </p:grpSpPr>
            <p:sp>
              <p:nvSpPr>
                <p:cNvPr id="36" name="Freeform 36">
                  <a:extLst>
                    <a:ext uri="{FF2B5EF4-FFF2-40B4-BE49-F238E27FC236}">
                      <a16:creationId xmlns:a16="http://schemas.microsoft.com/office/drawing/2014/main" id="{5AA3F5BB-2568-C397-F302-03468311C75C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E48E71"/>
                </a:solidFill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37" name="TextBox 37">
                  <a:extLst>
                    <a:ext uri="{FF2B5EF4-FFF2-40B4-BE49-F238E27FC236}">
                      <a16:creationId xmlns:a16="http://schemas.microsoft.com/office/drawing/2014/main" id="{16B76095-A3FF-76F3-64DA-38E57BA3114D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54" name="Picture 54">
                <a:extLst>
                  <a:ext uri="{FF2B5EF4-FFF2-40B4-BE49-F238E27FC236}">
                    <a16:creationId xmlns:a16="http://schemas.microsoft.com/office/drawing/2014/main" id="{B1CCE13A-AE80-287E-C7DB-9FA4F1312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60868" y="1338438"/>
                <a:ext cx="561568" cy="556463"/>
              </a:xfrm>
              <a:prstGeom prst="rect">
                <a:avLst/>
              </a:prstGeom>
            </p:spPr>
          </p:pic>
        </p:grpSp>
        <p:grpSp>
          <p:nvGrpSpPr>
            <p:cNvPr id="71" name="Gruppo 70">
              <a:extLst>
                <a:ext uri="{FF2B5EF4-FFF2-40B4-BE49-F238E27FC236}">
                  <a16:creationId xmlns:a16="http://schemas.microsoft.com/office/drawing/2014/main" id="{312B4D11-15A8-87A8-16A2-628944B0B0DD}"/>
                </a:ext>
              </a:extLst>
            </p:cNvPr>
            <p:cNvGrpSpPr/>
            <p:nvPr/>
          </p:nvGrpSpPr>
          <p:grpSpPr>
            <a:xfrm>
              <a:off x="5944419" y="1871941"/>
              <a:ext cx="1223748" cy="1223748"/>
              <a:chOff x="4681571" y="1474414"/>
              <a:chExt cx="1223748" cy="1223748"/>
            </a:xfrm>
          </p:grpSpPr>
          <p:grpSp>
            <p:nvGrpSpPr>
              <p:cNvPr id="23" name="Group 23">
                <a:extLst>
                  <a:ext uri="{FF2B5EF4-FFF2-40B4-BE49-F238E27FC236}">
                    <a16:creationId xmlns:a16="http://schemas.microsoft.com/office/drawing/2014/main" id="{6F852D0B-BD13-04D1-04D3-19A03CCC8D25}"/>
                  </a:ext>
                </a:extLst>
              </p:cNvPr>
              <p:cNvGrpSpPr/>
              <p:nvPr/>
            </p:nvGrpSpPr>
            <p:grpSpPr>
              <a:xfrm>
                <a:off x="4681571" y="1474414"/>
                <a:ext cx="1223748" cy="1223748"/>
                <a:chOff x="0" y="0"/>
                <a:chExt cx="812800" cy="812800"/>
              </a:xfrm>
            </p:grpSpPr>
            <p:sp>
              <p:nvSpPr>
                <p:cNvPr id="24" name="Freeform 24">
                  <a:extLst>
                    <a:ext uri="{FF2B5EF4-FFF2-40B4-BE49-F238E27FC236}">
                      <a16:creationId xmlns:a16="http://schemas.microsoft.com/office/drawing/2014/main" id="{EFE050C8-F28D-35EA-542A-D5600C6CB3B4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8575">
                  <a:solidFill>
                    <a:srgbClr val="DD6573"/>
                  </a:solidFill>
                </a:ln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25" name="TextBox 25">
                  <a:extLst>
                    <a:ext uri="{FF2B5EF4-FFF2-40B4-BE49-F238E27FC236}">
                      <a16:creationId xmlns:a16="http://schemas.microsoft.com/office/drawing/2014/main" id="{03A91B6E-9FB1-DF1E-F3E2-AC1B1D43A5DE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4" name="Group 44">
                <a:extLst>
                  <a:ext uri="{FF2B5EF4-FFF2-40B4-BE49-F238E27FC236}">
                    <a16:creationId xmlns:a16="http://schemas.microsoft.com/office/drawing/2014/main" id="{2CD32BA4-7711-1CD3-2950-B7A6734B5CF7}"/>
                  </a:ext>
                </a:extLst>
              </p:cNvPr>
              <p:cNvGrpSpPr/>
              <p:nvPr/>
            </p:nvGrpSpPr>
            <p:grpSpPr>
              <a:xfrm>
                <a:off x="4778686" y="1571529"/>
                <a:ext cx="1029518" cy="1029518"/>
                <a:chOff x="0" y="0"/>
                <a:chExt cx="812800" cy="812800"/>
              </a:xfrm>
            </p:grpSpPr>
            <p:sp>
              <p:nvSpPr>
                <p:cNvPr id="45" name="Freeform 45">
                  <a:extLst>
                    <a:ext uri="{FF2B5EF4-FFF2-40B4-BE49-F238E27FC236}">
                      <a16:creationId xmlns:a16="http://schemas.microsoft.com/office/drawing/2014/main" id="{D080F11C-483E-BE8B-E118-9C993C8DCE4A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DD6573"/>
                </a:solidFill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46" name="TextBox 46">
                  <a:extLst>
                    <a:ext uri="{FF2B5EF4-FFF2-40B4-BE49-F238E27FC236}">
                      <a16:creationId xmlns:a16="http://schemas.microsoft.com/office/drawing/2014/main" id="{E6AEC8C0-14A4-A553-45CD-891839F52B0B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55" name="Picture 55">
                <a:extLst>
                  <a:ext uri="{FF2B5EF4-FFF2-40B4-BE49-F238E27FC236}">
                    <a16:creationId xmlns:a16="http://schemas.microsoft.com/office/drawing/2014/main" id="{12176ADA-4B0F-AA0C-2113-755E11851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66067" y="1837689"/>
                <a:ext cx="703748" cy="405615"/>
              </a:xfrm>
              <a:prstGeom prst="rect">
                <a:avLst/>
              </a:prstGeom>
            </p:spPr>
          </p:pic>
        </p:grpSp>
        <p:grpSp>
          <p:nvGrpSpPr>
            <p:cNvPr id="77" name="Gruppo 76">
              <a:extLst>
                <a:ext uri="{FF2B5EF4-FFF2-40B4-BE49-F238E27FC236}">
                  <a16:creationId xmlns:a16="http://schemas.microsoft.com/office/drawing/2014/main" id="{D328286A-3098-E2BA-92CE-5128A279D110}"/>
                </a:ext>
              </a:extLst>
            </p:cNvPr>
            <p:cNvGrpSpPr/>
            <p:nvPr/>
          </p:nvGrpSpPr>
          <p:grpSpPr>
            <a:xfrm>
              <a:off x="5059392" y="3198126"/>
              <a:ext cx="1223748" cy="1223748"/>
              <a:chOff x="4094192" y="2842526"/>
              <a:chExt cx="1223748" cy="1223748"/>
            </a:xfrm>
          </p:grpSpPr>
          <p:grpSp>
            <p:nvGrpSpPr>
              <p:cNvPr id="2" name="Group 2">
                <a:extLst>
                  <a:ext uri="{FF2B5EF4-FFF2-40B4-BE49-F238E27FC236}">
                    <a16:creationId xmlns:a16="http://schemas.microsoft.com/office/drawing/2014/main" id="{5FFB86F9-9B3F-8B40-A5E4-180B3C6C4AF9}"/>
                  </a:ext>
                </a:extLst>
              </p:cNvPr>
              <p:cNvGrpSpPr/>
              <p:nvPr/>
            </p:nvGrpSpPr>
            <p:grpSpPr>
              <a:xfrm>
                <a:off x="4094192" y="2842526"/>
                <a:ext cx="1223748" cy="1223748"/>
                <a:chOff x="0" y="0"/>
                <a:chExt cx="812800" cy="812800"/>
              </a:xfrm>
            </p:grpSpPr>
            <p:sp>
              <p:nvSpPr>
                <p:cNvPr id="3" name="Freeform 3">
                  <a:extLst>
                    <a:ext uri="{FF2B5EF4-FFF2-40B4-BE49-F238E27FC236}">
                      <a16:creationId xmlns:a16="http://schemas.microsoft.com/office/drawing/2014/main" id="{9E6FBA75-9875-F53B-9112-14852C6B8B37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8575">
                  <a:solidFill>
                    <a:srgbClr val="F1BDD9"/>
                  </a:solidFill>
                </a:ln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4" name="TextBox 4">
                  <a:extLst>
                    <a:ext uri="{FF2B5EF4-FFF2-40B4-BE49-F238E27FC236}">
                      <a16:creationId xmlns:a16="http://schemas.microsoft.com/office/drawing/2014/main" id="{200A9EF7-B098-1A79-8C98-64470D6E5FA6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26" name="Group 26">
                <a:extLst>
                  <a:ext uri="{FF2B5EF4-FFF2-40B4-BE49-F238E27FC236}">
                    <a16:creationId xmlns:a16="http://schemas.microsoft.com/office/drawing/2014/main" id="{4AED3028-0230-1745-6826-83C9727431E0}"/>
                  </a:ext>
                </a:extLst>
              </p:cNvPr>
              <p:cNvGrpSpPr/>
              <p:nvPr/>
            </p:nvGrpSpPr>
            <p:grpSpPr>
              <a:xfrm>
                <a:off x="4191308" y="2939641"/>
                <a:ext cx="1029518" cy="1029518"/>
                <a:chOff x="0" y="0"/>
                <a:chExt cx="812800" cy="812800"/>
              </a:xfrm>
            </p:grpSpPr>
            <p:sp>
              <p:nvSpPr>
                <p:cNvPr id="27" name="Freeform 27">
                  <a:extLst>
                    <a:ext uri="{FF2B5EF4-FFF2-40B4-BE49-F238E27FC236}">
                      <a16:creationId xmlns:a16="http://schemas.microsoft.com/office/drawing/2014/main" id="{7339CB74-34AF-DAC3-B9AE-D3D2277BEC18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1BDD9"/>
                </a:solidFill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28" name="TextBox 28">
                  <a:extLst>
                    <a:ext uri="{FF2B5EF4-FFF2-40B4-BE49-F238E27FC236}">
                      <a16:creationId xmlns:a16="http://schemas.microsoft.com/office/drawing/2014/main" id="{1E608791-F670-1DE5-EEA0-C59EF8221870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56" name="Picture 56">
                <a:extLst>
                  <a:ext uri="{FF2B5EF4-FFF2-40B4-BE49-F238E27FC236}">
                    <a16:creationId xmlns:a16="http://schemas.microsoft.com/office/drawing/2014/main" id="{B0D951DB-FD1B-B23C-5FEE-6C72F7BE81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>
              <a:xfrm>
                <a:off x="4479250" y="3092464"/>
                <a:ext cx="453633" cy="725813"/>
              </a:xfrm>
              <a:prstGeom prst="rect">
                <a:avLst/>
              </a:prstGeom>
            </p:spPr>
          </p:pic>
        </p:grpSp>
        <p:grpSp>
          <p:nvGrpSpPr>
            <p:cNvPr id="73" name="Gruppo 72">
              <a:extLst>
                <a:ext uri="{FF2B5EF4-FFF2-40B4-BE49-F238E27FC236}">
                  <a16:creationId xmlns:a16="http://schemas.microsoft.com/office/drawing/2014/main" id="{603FF39D-06DF-191A-3093-6D9C11F398E5}"/>
                </a:ext>
              </a:extLst>
            </p:cNvPr>
            <p:cNvGrpSpPr/>
            <p:nvPr/>
          </p:nvGrpSpPr>
          <p:grpSpPr>
            <a:xfrm>
              <a:off x="5950049" y="4491256"/>
              <a:ext cx="1223748" cy="1223748"/>
              <a:chOff x="4752129" y="4202419"/>
              <a:chExt cx="1223748" cy="1223748"/>
            </a:xfrm>
          </p:grpSpPr>
          <p:grpSp>
            <p:nvGrpSpPr>
              <p:cNvPr id="5" name="Group 5">
                <a:extLst>
                  <a:ext uri="{FF2B5EF4-FFF2-40B4-BE49-F238E27FC236}">
                    <a16:creationId xmlns:a16="http://schemas.microsoft.com/office/drawing/2014/main" id="{5D4C0FBB-D356-293D-53B6-6423B5E7BD5A}"/>
                  </a:ext>
                </a:extLst>
              </p:cNvPr>
              <p:cNvGrpSpPr/>
              <p:nvPr/>
            </p:nvGrpSpPr>
            <p:grpSpPr>
              <a:xfrm>
                <a:off x="4752129" y="4202419"/>
                <a:ext cx="1223748" cy="1223748"/>
                <a:chOff x="0" y="0"/>
                <a:chExt cx="812800" cy="812800"/>
              </a:xfrm>
            </p:grpSpPr>
            <p:sp>
              <p:nvSpPr>
                <p:cNvPr id="6" name="Freeform 6">
                  <a:extLst>
                    <a:ext uri="{FF2B5EF4-FFF2-40B4-BE49-F238E27FC236}">
                      <a16:creationId xmlns:a16="http://schemas.microsoft.com/office/drawing/2014/main" id="{B217302D-EB9B-BE87-7434-FE4110D06718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28575">
                  <a:solidFill>
                    <a:srgbClr val="BB97DB"/>
                  </a:solidFill>
                </a:ln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7" name="TextBox 7">
                  <a:extLst>
                    <a:ext uri="{FF2B5EF4-FFF2-40B4-BE49-F238E27FC236}">
                      <a16:creationId xmlns:a16="http://schemas.microsoft.com/office/drawing/2014/main" id="{225AD866-5F7E-FD2D-B429-1826C6EEAB7C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41" name="Group 41">
                <a:extLst>
                  <a:ext uri="{FF2B5EF4-FFF2-40B4-BE49-F238E27FC236}">
                    <a16:creationId xmlns:a16="http://schemas.microsoft.com/office/drawing/2014/main" id="{F444C348-783B-64C3-BAE3-F70228A21BF2}"/>
                  </a:ext>
                </a:extLst>
              </p:cNvPr>
              <p:cNvGrpSpPr/>
              <p:nvPr/>
            </p:nvGrpSpPr>
            <p:grpSpPr>
              <a:xfrm>
                <a:off x="4849244" y="4299534"/>
                <a:ext cx="1029518" cy="1029518"/>
                <a:chOff x="0" y="0"/>
                <a:chExt cx="812800" cy="812800"/>
              </a:xfrm>
            </p:grpSpPr>
            <p:sp>
              <p:nvSpPr>
                <p:cNvPr id="42" name="Freeform 42">
                  <a:extLst>
                    <a:ext uri="{FF2B5EF4-FFF2-40B4-BE49-F238E27FC236}">
                      <a16:creationId xmlns:a16="http://schemas.microsoft.com/office/drawing/2014/main" id="{1A9EF505-1F49-AB5C-4F5E-0E83CE45075A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BB97DB"/>
                </a:solidFill>
              </p:spPr>
              <p:txBody>
                <a:bodyPr/>
                <a:lstStyle/>
                <a:p>
                  <a:endParaRPr lang="fr-BE"/>
                </a:p>
              </p:txBody>
            </p:sp>
            <p:sp>
              <p:nvSpPr>
                <p:cNvPr id="43" name="TextBox 43">
                  <a:extLst>
                    <a:ext uri="{FF2B5EF4-FFF2-40B4-BE49-F238E27FC236}">
                      <a16:creationId xmlns:a16="http://schemas.microsoft.com/office/drawing/2014/main" id="{08DEE878-BD1B-7C52-5E7F-87E4CFA3074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57" name="Picture 57">
                <a:extLst>
                  <a:ext uri="{FF2B5EF4-FFF2-40B4-BE49-F238E27FC236}">
                    <a16:creationId xmlns:a16="http://schemas.microsoft.com/office/drawing/2014/main" id="{2538609B-A139-B216-DBB9-E492F3683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66067" y="4422244"/>
                <a:ext cx="784097" cy="784097"/>
              </a:xfrm>
              <a:prstGeom prst="rect">
                <a:avLst/>
              </a:prstGeom>
            </p:spPr>
          </p:pic>
        </p:grp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52116287-C791-5D69-D184-A4B743AB5411}"/>
                </a:ext>
              </a:extLst>
            </p:cNvPr>
            <p:cNvSpPr txBox="1"/>
            <p:nvPr/>
          </p:nvSpPr>
          <p:spPr>
            <a:xfrm>
              <a:off x="6908073" y="1055800"/>
              <a:ext cx="2255509" cy="282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99"/>
                </a:lnSpc>
              </a:pPr>
              <a:r>
                <a:rPr lang="en-US">
                  <a:solidFill>
                    <a:srgbClr val="000000"/>
                  </a:solidFill>
                  <a:latin typeface="Arial Narrow" panose="020B0606020202030204" pitchFamily="34" charset="0"/>
                </a:rPr>
                <a:t>278 articles published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244F0C02-6F91-F5D9-AC78-B56DBA877A33}"/>
                </a:ext>
              </a:extLst>
            </p:cNvPr>
            <p:cNvSpPr txBox="1"/>
            <p:nvPr/>
          </p:nvSpPr>
          <p:spPr>
            <a:xfrm>
              <a:off x="10037972" y="1788803"/>
              <a:ext cx="1773993" cy="264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9"/>
                </a:lnSpc>
              </a:pPr>
              <a:r>
                <a:rPr lang="en-US">
                  <a:solidFill>
                    <a:srgbClr val="000000"/>
                  </a:solidFill>
                  <a:latin typeface="Arial Narrow" panose="020B0606020202030204" pitchFamily="34" charset="0"/>
                </a:rPr>
                <a:t>14 stories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B97D6DB3-E3CB-72CF-96FE-4552CD948637}"/>
                </a:ext>
              </a:extLst>
            </p:cNvPr>
            <p:cNvSpPr txBox="1"/>
            <p:nvPr/>
          </p:nvSpPr>
          <p:spPr>
            <a:xfrm>
              <a:off x="11012777" y="3494548"/>
              <a:ext cx="1179224" cy="564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199"/>
                </a:lnSpc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Arial Narrow" panose="020B0606020202030204" pitchFamily="34" charset="0"/>
                </a:rPr>
                <a:t>138 events published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9663BF97-A61F-7632-99AF-3397768359DA}"/>
                </a:ext>
              </a:extLst>
            </p:cNvPr>
            <p:cNvSpPr txBox="1"/>
            <p:nvPr/>
          </p:nvSpPr>
          <p:spPr>
            <a:xfrm>
              <a:off x="10279944" y="5204244"/>
              <a:ext cx="1478288" cy="11285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99"/>
                </a:lnSpc>
              </a:pPr>
              <a:r>
                <a:rPr lang="en-US" sz="2000" b="1">
                  <a:solidFill>
                    <a:schemeClr val="accent1"/>
                  </a:solidFill>
                  <a:latin typeface="Arial Narrow" panose="020B0606020202030204" pitchFamily="34" charset="0"/>
                </a:rPr>
                <a:t>15 digital portals 26 registered editors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76826BFE-C712-C1F4-0E7A-C3EB8C36C325}"/>
                </a:ext>
              </a:extLst>
            </p:cNvPr>
            <p:cNvSpPr txBox="1"/>
            <p:nvPr/>
          </p:nvSpPr>
          <p:spPr>
            <a:xfrm>
              <a:off x="6945412" y="6286562"/>
              <a:ext cx="2074049" cy="487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>
                  <a:solidFill>
                    <a:srgbClr val="000000"/>
                  </a:solidFill>
                  <a:latin typeface="Arial Narrow" panose="020B0606020202030204" pitchFamily="34" charset="0"/>
                </a:rPr>
                <a:t> Social Media:</a:t>
              </a:r>
            </a:p>
            <a:p>
              <a:pPr algn="ctr">
                <a:lnSpc>
                  <a:spcPts val="1899"/>
                </a:lnSpc>
              </a:pPr>
              <a:r>
                <a:rPr lang="en-US">
                  <a:solidFill>
                    <a:srgbClr val="000000"/>
                  </a:solidFill>
                  <a:latin typeface="Arial Narrow" panose="020B0606020202030204" pitchFamily="34" charset="0"/>
                </a:rPr>
                <a:t>Facebook &amp; Instagram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F41841EE-8126-354B-9062-8B819F0F70C7}"/>
                </a:ext>
              </a:extLst>
            </p:cNvPr>
            <p:cNvSpPr txBox="1"/>
            <p:nvPr/>
          </p:nvSpPr>
          <p:spPr>
            <a:xfrm>
              <a:off x="4883882" y="5175099"/>
              <a:ext cx="1429809" cy="5452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99"/>
                </a:lnSpc>
              </a:pPr>
              <a:r>
                <a:rPr lang="en-US">
                  <a:solidFill>
                    <a:srgbClr val="000000"/>
                  </a:solidFill>
                  <a:latin typeface="Arial Narrow" panose="020B0606020202030204" pitchFamily="34" charset="0"/>
                </a:rPr>
                <a:t>30 actors involved</a:t>
              </a:r>
            </a:p>
          </p:txBody>
        </p:sp>
        <p:sp>
          <p:nvSpPr>
            <p:cNvPr id="66" name="TextBox 66">
              <a:extLst>
                <a:ext uri="{FF2B5EF4-FFF2-40B4-BE49-F238E27FC236}">
                  <a16:creationId xmlns:a16="http://schemas.microsoft.com/office/drawing/2014/main" id="{66F410B0-C6A9-EB1F-ED54-486F128E4FB1}"/>
                </a:ext>
              </a:extLst>
            </p:cNvPr>
            <p:cNvSpPr txBox="1"/>
            <p:nvPr/>
          </p:nvSpPr>
          <p:spPr>
            <a:xfrm>
              <a:off x="3386820" y="3505899"/>
              <a:ext cx="1563306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199"/>
                </a:lnSpc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Arial Narrow" panose="020B0606020202030204" pitchFamily="34" charset="0"/>
                </a:rPr>
                <a:t>193 locations  described and mapped out</a:t>
              </a:r>
            </a:p>
          </p:txBody>
        </p:sp>
        <p:sp>
          <p:nvSpPr>
            <p:cNvPr id="67" name="TextBox 67">
              <a:extLst>
                <a:ext uri="{FF2B5EF4-FFF2-40B4-BE49-F238E27FC236}">
                  <a16:creationId xmlns:a16="http://schemas.microsoft.com/office/drawing/2014/main" id="{57879FFE-D864-36AF-1BAE-E243FBCB8E41}"/>
                </a:ext>
              </a:extLst>
            </p:cNvPr>
            <p:cNvSpPr txBox="1"/>
            <p:nvPr/>
          </p:nvSpPr>
          <p:spPr>
            <a:xfrm>
              <a:off x="4836676" y="1674777"/>
              <a:ext cx="1366641" cy="263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r">
                <a:lnSpc>
                  <a:spcPts val="2199"/>
                </a:lnSpc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Arial Narrow" panose="020B0606020202030204" pitchFamily="34" charset="0"/>
                </a:rPr>
                <a:t>76 routes </a:t>
              </a:r>
            </a:p>
          </p:txBody>
        </p:sp>
        <p:pic>
          <p:nvPicPr>
            <p:cNvPr id="68" name="Immagine 67">
              <a:extLst>
                <a:ext uri="{FF2B5EF4-FFF2-40B4-BE49-F238E27FC236}">
                  <a16:creationId xmlns:a16="http://schemas.microsoft.com/office/drawing/2014/main" id="{CB739CC6-4437-3AC9-9E5E-249D0F65C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37694" y="3196573"/>
              <a:ext cx="2470470" cy="1137524"/>
            </a:xfrm>
            <a:prstGeom prst="rect">
              <a:avLst/>
            </a:prstGeom>
          </p:spPr>
        </p:pic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875E0A1F-8A55-35E0-47DE-70E1E41C2B22}"/>
                </a:ext>
              </a:extLst>
            </p:cNvPr>
            <p:cNvSpPr/>
            <p:nvPr/>
          </p:nvSpPr>
          <p:spPr>
            <a:xfrm>
              <a:off x="6361035" y="2820752"/>
              <a:ext cx="3263626" cy="19165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 Narrow" panose="020B0606020202030204" pitchFamily="34" charset="0"/>
              </a:endParaRPr>
            </a:p>
          </p:txBody>
        </p:sp>
      </p:grpSp>
      <p:sp>
        <p:nvSpPr>
          <p:cNvPr id="79" name="TextBox 59">
            <a:extLst>
              <a:ext uri="{FF2B5EF4-FFF2-40B4-BE49-F238E27FC236}">
                <a16:creationId xmlns:a16="http://schemas.microsoft.com/office/drawing/2014/main" id="{5D00B39B-3269-D04C-4424-66B846D307E9}"/>
              </a:ext>
            </a:extLst>
          </p:cNvPr>
          <p:cNvSpPr txBox="1"/>
          <p:nvPr/>
        </p:nvSpPr>
        <p:spPr>
          <a:xfrm>
            <a:off x="183847" y="419563"/>
            <a:ext cx="5763302" cy="3616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2660"/>
              </a:lnSpc>
            </a:pPr>
            <a:r>
              <a:rPr lang="en-US" sz="3600" b="1">
                <a:solidFill>
                  <a:schemeClr val="accent1"/>
                </a:solidFill>
                <a:latin typeface="Arial Narrow" panose="020B0606020202030204" pitchFamily="34" charset="0"/>
              </a:rPr>
              <a:t>DIGITAL ECOSYSTEM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B24CF266-1CBB-7197-792E-C0BE6F7DCBF5}"/>
              </a:ext>
            </a:extLst>
          </p:cNvPr>
          <p:cNvSpPr txBox="1"/>
          <p:nvPr/>
        </p:nvSpPr>
        <p:spPr>
          <a:xfrm>
            <a:off x="183847" y="1196084"/>
            <a:ext cx="41285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The LAG provides to local “work groups”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free use 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of the digital ecosystem infrastructure and training to build tourist information portals</a:t>
            </a:r>
          </a:p>
          <a:p>
            <a:pPr>
              <a:spcBef>
                <a:spcPts val="1200"/>
              </a:spcBef>
            </a:pPr>
            <a:endParaRPr lang="en-US" sz="240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There are two types of portals: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Geographic portals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(provide information about a specific territory)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Thematic portals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(concerning a specific theme of tourist use)</a:t>
            </a:r>
          </a:p>
        </p:txBody>
      </p:sp>
    </p:spTree>
    <p:extLst>
      <p:ext uri="{BB962C8B-B14F-4D97-AF65-F5344CB8AC3E}">
        <p14:creationId xmlns:p14="http://schemas.microsoft.com/office/powerpoint/2010/main" val="587332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14E043-6F5B-A1CE-25A4-E9790A332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9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D97BBF9-8D82-45BF-831A-B81E435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278" y="0"/>
            <a:ext cx="6292722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D07318C-CB18-45DF-8FFD-803E7CDBD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64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E58C6EA5-C92A-5D3F-D534-DC9AEB15FD44}"/>
              </a:ext>
            </a:extLst>
          </p:cNvPr>
          <p:cNvGrpSpPr/>
          <p:nvPr/>
        </p:nvGrpSpPr>
        <p:grpSpPr>
          <a:xfrm>
            <a:off x="-5084" y="2652"/>
            <a:ext cx="12333387" cy="6885198"/>
            <a:chOff x="-5084" y="2652"/>
            <a:chExt cx="12333387" cy="6885198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0AC87661-A46B-4BD5-28D0-5FB37975B79C}"/>
                </a:ext>
              </a:extLst>
            </p:cNvPr>
            <p:cNvGrpSpPr/>
            <p:nvPr/>
          </p:nvGrpSpPr>
          <p:grpSpPr>
            <a:xfrm>
              <a:off x="-5084" y="2652"/>
              <a:ext cx="2992831" cy="6876000"/>
              <a:chOff x="-5084" y="2652"/>
              <a:chExt cx="2992831" cy="6876000"/>
            </a:xfrm>
          </p:grpSpPr>
          <p:graphicFrame>
            <p:nvGraphicFramePr>
              <p:cNvPr id="2" name="Oggetto 1">
                <a:extLst>
                  <a:ext uri="{FF2B5EF4-FFF2-40B4-BE49-F238E27FC236}">
                    <a16:creationId xmlns:a16="http://schemas.microsoft.com/office/drawing/2014/main" id="{C5426807-58FA-E877-D572-F250616EE7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812197"/>
                  </p:ext>
                </p:extLst>
              </p:nvPr>
            </p:nvGraphicFramePr>
            <p:xfrm>
              <a:off x="-2" y="689474"/>
              <a:ext cx="2880000" cy="34941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2" imgW="2203560" imgH="2673360" progId="PBrush">
                      <p:embed/>
                    </p:oleObj>
                  </mc:Choice>
                  <mc:Fallback>
                    <p:oleObj name="Bitmap Image" r:id="rId2" imgW="2203560" imgH="2673360" progId="PBrush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-2" y="689474"/>
                            <a:ext cx="2880000" cy="349417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ggetto 2">
                <a:extLst>
                  <a:ext uri="{FF2B5EF4-FFF2-40B4-BE49-F238E27FC236}">
                    <a16:creationId xmlns:a16="http://schemas.microsoft.com/office/drawing/2014/main" id="{EECF1567-E29A-63BF-E5C8-BE9C850C07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5757256"/>
                  </p:ext>
                </p:extLst>
              </p:nvPr>
            </p:nvGraphicFramePr>
            <p:xfrm>
              <a:off x="0" y="3928427"/>
              <a:ext cx="2880000" cy="6948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4" imgW="4184640" imgH="1009800" progId="PBrush">
                      <p:embed/>
                    </p:oleObj>
                  </mc:Choice>
                  <mc:Fallback>
                    <p:oleObj name="Bitmap Image" r:id="rId4" imgW="4184640" imgH="1009800" progId="PBrush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0" y="3928427"/>
                            <a:ext cx="2880000" cy="6948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ggetto 4">
                <a:extLst>
                  <a:ext uri="{FF2B5EF4-FFF2-40B4-BE49-F238E27FC236}">
                    <a16:creationId xmlns:a16="http://schemas.microsoft.com/office/drawing/2014/main" id="{2D47348F-14CF-871C-D050-69BFCBD32F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2840716"/>
                  </p:ext>
                </p:extLst>
              </p:nvPr>
            </p:nvGraphicFramePr>
            <p:xfrm>
              <a:off x="0" y="5479756"/>
              <a:ext cx="2880000" cy="6948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6" imgW="4184640" imgH="1009800" progId="PBrush">
                      <p:embed/>
                    </p:oleObj>
                  </mc:Choice>
                  <mc:Fallback>
                    <p:oleObj name="Bitmap Image" r:id="rId6" imgW="4184640" imgH="1009800" progId="PBrush">
                      <p:embed/>
                      <p:pic>
                        <p:nvPicPr>
                          <p:cNvPr id="3" name="Oggetto 2">
                            <a:extLst>
                              <a:ext uri="{FF2B5EF4-FFF2-40B4-BE49-F238E27FC236}">
                                <a16:creationId xmlns:a16="http://schemas.microsoft.com/office/drawing/2014/main" id="{EECF1567-E29A-63BF-E5C8-BE9C850C071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0" y="5479756"/>
                            <a:ext cx="2880000" cy="6948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ggetto 5">
                <a:extLst>
                  <a:ext uri="{FF2B5EF4-FFF2-40B4-BE49-F238E27FC236}">
                    <a16:creationId xmlns:a16="http://schemas.microsoft.com/office/drawing/2014/main" id="{305B86F1-9E45-7E11-921D-D52375F35F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6026569"/>
                  </p:ext>
                </p:extLst>
              </p:nvPr>
            </p:nvGraphicFramePr>
            <p:xfrm>
              <a:off x="81280" y="4080827"/>
              <a:ext cx="2880000" cy="6948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7" imgW="4184640" imgH="1009800" progId="PBrush">
                      <p:embed/>
                    </p:oleObj>
                  </mc:Choice>
                  <mc:Fallback>
                    <p:oleObj name="Bitmap Image" r:id="rId7" imgW="4184640" imgH="1009800" progId="PBrush">
                      <p:embed/>
                      <p:pic>
                        <p:nvPicPr>
                          <p:cNvPr id="3" name="Oggetto 2">
                            <a:extLst>
                              <a:ext uri="{FF2B5EF4-FFF2-40B4-BE49-F238E27FC236}">
                                <a16:creationId xmlns:a16="http://schemas.microsoft.com/office/drawing/2014/main" id="{EECF1567-E29A-63BF-E5C8-BE9C850C071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81280" y="4080827"/>
                            <a:ext cx="2880000" cy="6948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ggetto 6">
                <a:extLst>
                  <a:ext uri="{FF2B5EF4-FFF2-40B4-BE49-F238E27FC236}">
                    <a16:creationId xmlns:a16="http://schemas.microsoft.com/office/drawing/2014/main" id="{15B71493-2482-FFE8-70A5-9C99746A01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6576013"/>
                  </p:ext>
                </p:extLst>
              </p:nvPr>
            </p:nvGraphicFramePr>
            <p:xfrm>
              <a:off x="-4" y="4131084"/>
              <a:ext cx="2880000" cy="6948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8" imgW="4184640" imgH="1009800" progId="PBrush">
                      <p:embed/>
                    </p:oleObj>
                  </mc:Choice>
                  <mc:Fallback>
                    <p:oleObj name="Bitmap Image" r:id="rId8" imgW="4184640" imgH="1009800" progId="PBrush">
                      <p:embed/>
                      <p:pic>
                        <p:nvPicPr>
                          <p:cNvPr id="3" name="Oggetto 2">
                            <a:extLst>
                              <a:ext uri="{FF2B5EF4-FFF2-40B4-BE49-F238E27FC236}">
                                <a16:creationId xmlns:a16="http://schemas.microsoft.com/office/drawing/2014/main" id="{EECF1567-E29A-63BF-E5C8-BE9C850C071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-4" y="4131084"/>
                            <a:ext cx="2880000" cy="6948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ggetto 7">
                <a:extLst>
                  <a:ext uri="{FF2B5EF4-FFF2-40B4-BE49-F238E27FC236}">
                    <a16:creationId xmlns:a16="http://schemas.microsoft.com/office/drawing/2014/main" id="{D07AFD1E-E011-C2F1-AE70-7F0E5C427C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7477934"/>
                  </p:ext>
                </p:extLst>
              </p:nvPr>
            </p:nvGraphicFramePr>
            <p:xfrm>
              <a:off x="0" y="6163129"/>
              <a:ext cx="2880000" cy="6948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9" imgW="4184640" imgH="1009800" progId="PBrush">
                      <p:embed/>
                    </p:oleObj>
                  </mc:Choice>
                  <mc:Fallback>
                    <p:oleObj name="Bitmap Image" r:id="rId9" imgW="4184640" imgH="1009800" progId="PBrush">
                      <p:embed/>
                      <p:pic>
                        <p:nvPicPr>
                          <p:cNvPr id="3" name="Oggetto 2">
                            <a:extLst>
                              <a:ext uri="{FF2B5EF4-FFF2-40B4-BE49-F238E27FC236}">
                                <a16:creationId xmlns:a16="http://schemas.microsoft.com/office/drawing/2014/main" id="{EECF1567-E29A-63BF-E5C8-BE9C850C071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0" y="6163129"/>
                            <a:ext cx="2880000" cy="6948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ggetto 8">
                <a:extLst>
                  <a:ext uri="{FF2B5EF4-FFF2-40B4-BE49-F238E27FC236}">
                    <a16:creationId xmlns:a16="http://schemas.microsoft.com/office/drawing/2014/main" id="{4F43E472-2568-8FD1-2065-C102353A83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4273483"/>
                  </p:ext>
                </p:extLst>
              </p:nvPr>
            </p:nvGraphicFramePr>
            <p:xfrm>
              <a:off x="0" y="4790634"/>
              <a:ext cx="2880000" cy="6948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10" imgW="4184640" imgH="1009800" progId="PBrush">
                      <p:embed/>
                    </p:oleObj>
                  </mc:Choice>
                  <mc:Fallback>
                    <p:oleObj name="Bitmap Image" r:id="rId10" imgW="4184640" imgH="1009800" progId="PBrush">
                      <p:embed/>
                      <p:pic>
                        <p:nvPicPr>
                          <p:cNvPr id="3" name="Oggetto 2">
                            <a:extLst>
                              <a:ext uri="{FF2B5EF4-FFF2-40B4-BE49-F238E27FC236}">
                                <a16:creationId xmlns:a16="http://schemas.microsoft.com/office/drawing/2014/main" id="{EECF1567-E29A-63BF-E5C8-BE9C850C071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0" y="4790634"/>
                            <a:ext cx="2880000" cy="6948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ggetto 9">
                <a:extLst>
                  <a:ext uri="{FF2B5EF4-FFF2-40B4-BE49-F238E27FC236}">
                    <a16:creationId xmlns:a16="http://schemas.microsoft.com/office/drawing/2014/main" id="{09519D77-CDA2-30EA-E442-E888A9F9CC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7058032"/>
                  </p:ext>
                </p:extLst>
              </p:nvPr>
            </p:nvGraphicFramePr>
            <p:xfrm>
              <a:off x="2829196" y="2652"/>
              <a:ext cx="158551" cy="687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11" imgW="4184640" imgH="1009800" progId="PBrush">
                      <p:embed/>
                    </p:oleObj>
                  </mc:Choice>
                  <mc:Fallback>
                    <p:oleObj name="Bitmap Image" r:id="rId11" imgW="4184640" imgH="1009800" progId="PBrush">
                      <p:embed/>
                      <p:pic>
                        <p:nvPicPr>
                          <p:cNvPr id="3" name="Oggetto 2">
                            <a:extLst>
                              <a:ext uri="{FF2B5EF4-FFF2-40B4-BE49-F238E27FC236}">
                                <a16:creationId xmlns:a16="http://schemas.microsoft.com/office/drawing/2014/main" id="{EECF1567-E29A-63BF-E5C8-BE9C850C071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2829196" y="2652"/>
                            <a:ext cx="158551" cy="6876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ggetto 10">
                <a:extLst>
                  <a:ext uri="{FF2B5EF4-FFF2-40B4-BE49-F238E27FC236}">
                    <a16:creationId xmlns:a16="http://schemas.microsoft.com/office/drawing/2014/main" id="{969AA803-173C-1D54-6C02-C7EB162A41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4561028"/>
                  </p:ext>
                </p:extLst>
              </p:nvPr>
            </p:nvGraphicFramePr>
            <p:xfrm>
              <a:off x="-5084" y="11850"/>
              <a:ext cx="2880000" cy="6891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12" imgW="4184640" imgH="1009800" progId="PBrush">
                      <p:embed/>
                    </p:oleObj>
                  </mc:Choice>
                  <mc:Fallback>
                    <p:oleObj name="Bitmap Image" r:id="rId12" imgW="4184640" imgH="1009800" progId="PBrush">
                      <p:embed/>
                      <p:pic>
                        <p:nvPicPr>
                          <p:cNvPr id="3" name="Oggetto 2">
                            <a:extLst>
                              <a:ext uri="{FF2B5EF4-FFF2-40B4-BE49-F238E27FC236}">
                                <a16:creationId xmlns:a16="http://schemas.microsoft.com/office/drawing/2014/main" id="{EECF1567-E29A-63BF-E5C8-BE9C850C071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-5084" y="11850"/>
                            <a:ext cx="2880000" cy="68915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3" name="Oggetto 12">
              <a:extLst>
                <a:ext uri="{FF2B5EF4-FFF2-40B4-BE49-F238E27FC236}">
                  <a16:creationId xmlns:a16="http://schemas.microsoft.com/office/drawing/2014/main" id="{2C442193-FC7E-1504-50F1-8D6205D2004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7618481"/>
                </p:ext>
              </p:extLst>
            </p:nvPr>
          </p:nvGraphicFramePr>
          <p:xfrm>
            <a:off x="2908470" y="11850"/>
            <a:ext cx="9419833" cy="687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13" imgW="6254640" imgH="4565520" progId="PBrush">
                    <p:embed/>
                  </p:oleObj>
                </mc:Choice>
                <mc:Fallback>
                  <p:oleObj name="Bitmap Image" r:id="rId13" imgW="6254640" imgH="4565520" progId="PBrus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908470" y="11850"/>
                          <a:ext cx="9419833" cy="687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A5A2221-B3B5-FA44-2F0C-5B0F588EB8E7}"/>
              </a:ext>
            </a:extLst>
          </p:cNvPr>
          <p:cNvSpPr txBox="1"/>
          <p:nvPr/>
        </p:nvSpPr>
        <p:spPr>
          <a:xfrm>
            <a:off x="50800" y="2783840"/>
            <a:ext cx="3423920" cy="3762568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it-IT" sz="2400" i="1">
                <a:latin typeface="Arial" panose="020B0604020202020204" pitchFamily="34" charset="0"/>
                <a:cs typeface="Arial" panose="020B0604020202020204" pitchFamily="34" charset="0"/>
              </a:rPr>
              <a:t>Ricevi il percorso e gli enigmi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it-IT" sz="2400" i="1">
                <a:latin typeface="Arial" panose="020B0604020202020204" pitchFamily="34" charset="0"/>
                <a:cs typeface="Arial" panose="020B0604020202020204" pitchFamily="34" charset="0"/>
              </a:rPr>
              <a:t>Scoprila tua rotta con l’aiuto del capitano K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it-IT" sz="2400" i="1">
                <a:latin typeface="Arial" panose="020B0604020202020204" pitchFamily="34" charset="0"/>
                <a:cs typeface="Arial" panose="020B0604020202020204" pitchFamily="34" charset="0"/>
              </a:rPr>
              <a:t>Goditi le bellezze del territorio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it-IT" sz="2400" i="1">
                <a:latin typeface="Arial" panose="020B0604020202020204" pitchFamily="34" charset="0"/>
                <a:cs typeface="Arial" panose="020B0604020202020204" pitchFamily="34" charset="0"/>
              </a:rPr>
              <a:t>Conosci un produttore e assaggia il suo spuntino</a:t>
            </a:r>
          </a:p>
        </p:txBody>
      </p:sp>
    </p:spTree>
    <p:extLst>
      <p:ext uri="{BB962C8B-B14F-4D97-AF65-F5344CB8AC3E}">
        <p14:creationId xmlns:p14="http://schemas.microsoft.com/office/powerpoint/2010/main" val="128401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B4F3EA0-295F-9099-14C8-A86F99D09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07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856982-DE52-6AF3-1A90-8CA8DE633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640"/>
            <a:ext cx="13212546" cy="68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BA6F3D5-966C-9286-8BBE-5321177CD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76959" cy="6858000"/>
          </a:xfrm>
          <a:prstGeom prst="rect">
            <a:avLst/>
          </a:prstGeom>
        </p:spPr>
      </p:pic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51641A58-350F-019F-DB59-318206D78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397250"/>
              </p:ext>
            </p:extLst>
          </p:nvPr>
        </p:nvGraphicFramePr>
        <p:xfrm>
          <a:off x="0" y="-88582"/>
          <a:ext cx="5340238" cy="694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968640" imgH="5162400" progId="PBrush">
                  <p:embed/>
                </p:oleObj>
              </mc:Choice>
              <mc:Fallback>
                <p:oleObj name="Bitmap Image" r:id="rId3" imgW="3968640" imgH="51624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88582"/>
                        <a:ext cx="5340238" cy="6946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92466183-47C4-AE77-9344-4596E887912C}"/>
              </a:ext>
            </a:extLst>
          </p:cNvPr>
          <p:cNvSpPr/>
          <p:nvPr/>
        </p:nvSpPr>
        <p:spPr>
          <a:xfrm>
            <a:off x="5080000" y="0"/>
            <a:ext cx="3556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10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31A92F63-5D60-D824-418F-8514CD679C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576231"/>
              </p:ext>
            </p:extLst>
          </p:nvPr>
        </p:nvGraphicFramePr>
        <p:xfrm>
          <a:off x="178673" y="126048"/>
          <a:ext cx="7304690" cy="3678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451400" imgH="2241720" progId="PBrush">
                  <p:embed/>
                </p:oleObj>
              </mc:Choice>
              <mc:Fallback>
                <p:oleObj name="Bitmap Image" r:id="rId2" imgW="4451400" imgH="2241720" progId="PBrush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31A92F63-5D60-D824-418F-8514CD679C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673" y="126048"/>
                        <a:ext cx="7304690" cy="3678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841D393A-C307-AD21-6EC8-1C3668F27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897" y="0"/>
            <a:ext cx="4677102" cy="3870800"/>
          </a:xfrm>
          <a:prstGeom prst="rect">
            <a:avLst/>
          </a:prstGeom>
        </p:spPr>
      </p:pic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625ABE85-1B65-F295-B466-75C0C8D7B9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824604"/>
              </p:ext>
            </p:extLst>
          </p:nvPr>
        </p:nvGraphicFramePr>
        <p:xfrm>
          <a:off x="219138" y="3876310"/>
          <a:ext cx="3611880" cy="2740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4216320" imgH="2997360" progId="PBrush">
                  <p:embed/>
                </p:oleObj>
              </mc:Choice>
              <mc:Fallback>
                <p:oleObj name="Bitmap Image" r:id="rId5" imgW="4216320" imgH="2997360" progId="PBrus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625ABE85-1B65-F295-B466-75C0C8D7B9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138" y="3876310"/>
                        <a:ext cx="3611880" cy="2740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C7E3F358-C02D-BDAC-6D49-9D88D665F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725" y="3870800"/>
            <a:ext cx="5276192" cy="2979148"/>
          </a:xfrm>
          <a:prstGeom prst="rect">
            <a:avLst/>
          </a:prstGeom>
        </p:spPr>
      </p:pic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AD496666-2214-39C6-7000-E675A8A9CC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99092"/>
              </p:ext>
            </p:extLst>
          </p:nvPr>
        </p:nvGraphicFramePr>
        <p:xfrm>
          <a:off x="3995286" y="3870800"/>
          <a:ext cx="2638309" cy="286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5175360" imgH="4527720" progId="PBrush">
                  <p:embed/>
                </p:oleObj>
              </mc:Choice>
              <mc:Fallback>
                <p:oleObj name="Bitmap Image" r:id="rId8" imgW="5175360" imgH="4527720" progId="PBrus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DBA7D042-2C86-F41E-0905-1A531D08CA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95286" y="3870800"/>
                        <a:ext cx="2638309" cy="2861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3D19C7-5D9E-D48C-7291-8D7A48DBA560}"/>
              </a:ext>
            </a:extLst>
          </p:cNvPr>
          <p:cNvSpPr txBox="1"/>
          <p:nvPr/>
        </p:nvSpPr>
        <p:spPr>
          <a:xfrm>
            <a:off x="3356651" y="638538"/>
            <a:ext cx="424303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/>
              <a:t>Costa </a:t>
            </a:r>
            <a:r>
              <a:rPr lang="en-GB" sz="2400" err="1"/>
              <a:t>dei</a:t>
            </a:r>
            <a:r>
              <a:rPr lang="en-GB" sz="2400"/>
              <a:t> </a:t>
            </a:r>
            <a:r>
              <a:rPr lang="en-GB" sz="2400" err="1"/>
              <a:t>Trabocchi</a:t>
            </a:r>
            <a:r>
              <a:rPr lang="en-GB" sz="2400"/>
              <a:t> Lab, today is a brand, but in 2019 it was a big 3 days meeting with many workshops and working groups sessions, in which a new vision and its road-map have been designed</a:t>
            </a:r>
          </a:p>
        </p:txBody>
      </p:sp>
    </p:spTree>
    <p:extLst>
      <p:ext uri="{BB962C8B-B14F-4D97-AF65-F5344CB8AC3E}">
        <p14:creationId xmlns:p14="http://schemas.microsoft.com/office/powerpoint/2010/main" val="2469904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2BF4F2A9-A46A-07E4-0248-A7F164C59F61}"/>
              </a:ext>
            </a:extLst>
          </p:cNvPr>
          <p:cNvGrpSpPr/>
          <p:nvPr/>
        </p:nvGrpSpPr>
        <p:grpSpPr>
          <a:xfrm>
            <a:off x="10160" y="91440"/>
            <a:ext cx="12341152" cy="6766560"/>
            <a:chOff x="10160" y="91440"/>
            <a:chExt cx="12341152" cy="676656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C050A2B-5798-2F41-E489-D5C72F5BE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30"/>
            <a:stretch/>
          </p:blipFill>
          <p:spPr>
            <a:xfrm>
              <a:off x="10160" y="91440"/>
              <a:ext cx="3972560" cy="333756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CE7D55E-608F-D42C-F078-5D2ED74A4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2022"/>
            <a:stretch/>
          </p:blipFill>
          <p:spPr>
            <a:xfrm>
              <a:off x="10160" y="3515360"/>
              <a:ext cx="4450080" cy="333756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9472348-8E51-1F20-A08C-82283877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8" r="1740"/>
            <a:stretch/>
          </p:blipFill>
          <p:spPr>
            <a:xfrm>
              <a:off x="4084320" y="91440"/>
              <a:ext cx="3972560" cy="333248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2BEDC83-00D8-0A53-AF92-2A429B976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5" r="-114"/>
            <a:stretch/>
          </p:blipFill>
          <p:spPr>
            <a:xfrm>
              <a:off x="4090076" y="3510230"/>
              <a:ext cx="3972560" cy="334777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B036E10-D763-4790-6B8B-570A57B1F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93" r="-3950" b="11406"/>
            <a:stretch/>
          </p:blipFill>
          <p:spPr>
            <a:xfrm>
              <a:off x="8158480" y="3515360"/>
              <a:ext cx="4192832" cy="3337560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7FEB47C-2973-3CDB-681D-090D3A76D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8" r="7979"/>
            <a:stretch/>
          </p:blipFill>
          <p:spPr>
            <a:xfrm>
              <a:off x="8158480" y="91440"/>
              <a:ext cx="4023360" cy="3332283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4C918F-C74B-B0FA-3B1C-CB235ABD1574}"/>
              </a:ext>
            </a:extLst>
          </p:cNvPr>
          <p:cNvSpPr txBox="1"/>
          <p:nvPr/>
        </p:nvSpPr>
        <p:spPr>
          <a:xfrm>
            <a:off x="4058683" y="3217842"/>
            <a:ext cx="4054313" cy="584775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t-IT" sz="3200">
                <a:solidFill>
                  <a:schemeClr val="accent1"/>
                </a:solidFill>
                <a:latin typeface="Arial Narrow" panose="020B0606020202030204" pitchFamily="34" charset="0"/>
              </a:rPr>
              <a:t>Natural cycling </a:t>
            </a:r>
            <a:r>
              <a:rPr lang="it-IT" sz="3200" err="1">
                <a:solidFill>
                  <a:schemeClr val="accent1"/>
                </a:solidFill>
                <a:latin typeface="Arial Narrow" panose="020B0606020202030204" pitchFamily="34" charset="0"/>
              </a:rPr>
              <a:t>routes</a:t>
            </a:r>
            <a:endParaRPr lang="it-IT" sz="320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3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C06538-54B3-D888-CC60-8557292EC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256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E4A2EA-079F-E6C1-D9E1-5B04F3FAE673}"/>
              </a:ext>
            </a:extLst>
          </p:cNvPr>
          <p:cNvSpPr txBox="1"/>
          <p:nvPr/>
        </p:nvSpPr>
        <p:spPr>
          <a:xfrm>
            <a:off x="257850" y="4743178"/>
            <a:ext cx="548254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Natural cycling roads, secondary roads with low traffic density, are an important underutilized resource of our territories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788570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6594E6D-D89A-369D-1732-9C79027E0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96" y="0"/>
            <a:ext cx="10692284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7328AA-EF8D-C9F0-40DC-738C04B957B3}"/>
              </a:ext>
            </a:extLst>
          </p:cNvPr>
          <p:cNvSpPr txBox="1"/>
          <p:nvPr/>
        </p:nvSpPr>
        <p:spPr>
          <a:xfrm>
            <a:off x="8158480" y="1738883"/>
            <a:ext cx="400304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35877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DB2D46"/>
                </a:solidFill>
              </a:rPr>
              <a:t>About 300 km of trails in 7 different rings ( between 30 and 50 km each)</a:t>
            </a:r>
          </a:p>
          <a:p>
            <a:pPr marL="715963" indent="-35877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DB2D46"/>
                </a:solidFill>
              </a:rPr>
              <a:t>90% on country roads</a:t>
            </a:r>
          </a:p>
          <a:p>
            <a:pPr marL="715963" indent="-35877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DB2D46"/>
                </a:solidFill>
              </a:rPr>
              <a:t>connection with railway stations</a:t>
            </a:r>
          </a:p>
          <a:p>
            <a:pPr marL="715963" indent="-35877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DB2D46"/>
                </a:solidFill>
              </a:rPr>
              <a:t>A hybrid orientation system that combines road signs and digital tracks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2BF48ED-CDF0-7C5F-A8FB-444355243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" y="0"/>
            <a:ext cx="1479671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B1B13A-0D93-BCA7-ADA4-5AC61904863D}"/>
              </a:ext>
            </a:extLst>
          </p:cNvPr>
          <p:cNvSpPr txBox="1"/>
          <p:nvPr/>
        </p:nvSpPr>
        <p:spPr>
          <a:xfrm>
            <a:off x="71120" y="72643"/>
            <a:ext cx="2887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/>
              <a:t>The </a:t>
            </a:r>
            <a:r>
              <a:rPr lang="en-US" sz="2800" err="1"/>
              <a:t>trabocchi</a:t>
            </a:r>
            <a:r>
              <a:rPr lang="en-US" sz="2800"/>
              <a:t> cycle network was inaugurated in September 1991</a:t>
            </a:r>
            <a:endParaRPr lang="it-IT" sz="2800"/>
          </a:p>
        </p:txBody>
      </p:sp>
    </p:spTree>
    <p:extLst>
      <p:ext uri="{BB962C8B-B14F-4D97-AF65-F5344CB8AC3E}">
        <p14:creationId xmlns:p14="http://schemas.microsoft.com/office/powerpoint/2010/main" val="69092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5A3FC3-F300-4D7B-9459-4D8D15F33256}"/>
              </a:ext>
            </a:extLst>
          </p:cNvPr>
          <p:cNvSpPr txBox="1"/>
          <p:nvPr/>
        </p:nvSpPr>
        <p:spPr>
          <a:xfrm>
            <a:off x="60525" y="-10511"/>
            <a:ext cx="445179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Directional arrows mark the important deviations indicating: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The nr. of the trail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The distance from the main destinations</a:t>
            </a:r>
          </a:p>
          <a:p>
            <a:r>
              <a:rPr lang="en-US" sz="2800"/>
              <a:t> </a:t>
            </a:r>
          </a:p>
          <a:p>
            <a:r>
              <a:rPr lang="en-US" sz="2800"/>
              <a:t>On the signs two QR codes allow:</a:t>
            </a:r>
            <a:endParaRPr lang="it-IT" sz="280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/>
              <a:t>Access to the website reteciclabiletrabocchi.it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/>
              <a:t>Access to the digital tracks </a:t>
            </a:r>
            <a:r>
              <a:rPr lang="en-US" sz="2800"/>
              <a:t>that transforms your smartphone into an audio and video navigator</a:t>
            </a:r>
            <a:endParaRPr lang="it-IT" sz="28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09C5EC-78F0-4AE4-B88E-8F09B1B21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662" y="-10511"/>
            <a:ext cx="3972336" cy="273531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0FC4B8-99BB-46EC-801A-C87A643B33C1}"/>
              </a:ext>
            </a:extLst>
          </p:cNvPr>
          <p:cNvSpPr txBox="1"/>
          <p:nvPr/>
        </p:nvSpPr>
        <p:spPr>
          <a:xfrm>
            <a:off x="8150087" y="2561188"/>
            <a:ext cx="404191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/>
              <a:t>The stickers on the poles reassure users that they are on the right </a:t>
            </a:r>
            <a:r>
              <a:rPr lang="en-US" sz="2400" err="1"/>
              <a:t>track.A</a:t>
            </a:r>
            <a:r>
              <a:rPr lang="en-US" sz="2400"/>
              <a:t> dedicated website provides information on the routes</a:t>
            </a:r>
            <a:endParaRPr lang="it-IT" sz="240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7DDD114-C8AF-481F-BDA9-5C1055952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5" y="4839935"/>
            <a:ext cx="3933825" cy="2028825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340CC455-0E5C-4124-B106-AEC4EF40683D}"/>
              </a:ext>
            </a:extLst>
          </p:cNvPr>
          <p:cNvGrpSpPr/>
          <p:nvPr/>
        </p:nvGrpSpPr>
        <p:grpSpPr>
          <a:xfrm>
            <a:off x="4519801" y="-2"/>
            <a:ext cx="3152397" cy="6858000"/>
            <a:chOff x="4519801" y="-136634"/>
            <a:chExt cx="3152397" cy="685800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41CD6A7-F4CE-4318-81A8-D0CA04BD1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9801" y="-136634"/>
              <a:ext cx="3152397" cy="6858000"/>
            </a:xfrm>
            <a:prstGeom prst="rect">
              <a:avLst/>
            </a:prstGeom>
          </p:spPr>
        </p:pic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630FC7B5-DB71-46C9-BBE9-A7AFC60A02FD}"/>
                </a:ext>
              </a:extLst>
            </p:cNvPr>
            <p:cNvSpPr/>
            <p:nvPr/>
          </p:nvSpPr>
          <p:spPr>
            <a:xfrm>
              <a:off x="5854148" y="2665063"/>
              <a:ext cx="487017" cy="32799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6B72F1BA-5765-417D-9FD6-F25C61ACE7EF}"/>
                </a:ext>
              </a:extLst>
            </p:cNvPr>
            <p:cNvSpPr/>
            <p:nvPr/>
          </p:nvSpPr>
          <p:spPr>
            <a:xfrm>
              <a:off x="4610063" y="3511097"/>
              <a:ext cx="2108789" cy="1225069"/>
            </a:xfrm>
            <a:prstGeom prst="ellipse">
              <a:avLst/>
            </a:prstGeom>
            <a:solidFill>
              <a:srgbClr val="E1D3C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248BA8AE-6F10-4E40-8DAC-3AA7A994EA5A}"/>
                </a:ext>
              </a:extLst>
            </p:cNvPr>
            <p:cNvCxnSpPr>
              <a:stCxn id="2" idx="4"/>
              <a:endCxn id="8" idx="0"/>
            </p:cNvCxnSpPr>
            <p:nvPr/>
          </p:nvCxnSpPr>
          <p:spPr>
            <a:xfrm flipH="1">
              <a:off x="5664458" y="2993054"/>
              <a:ext cx="433199" cy="518043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EF22D08A-ED18-457B-BF8C-18D78D12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0209" y="3678338"/>
              <a:ext cx="1338262" cy="890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906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91E5D2-E238-AF7A-7A07-762E79254244}"/>
              </a:ext>
            </a:extLst>
          </p:cNvPr>
          <p:cNvSpPr txBox="1"/>
          <p:nvPr/>
        </p:nvSpPr>
        <p:spPr>
          <a:xfrm>
            <a:off x="1" y="11829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/>
              <a:t>The new </a:t>
            </a:r>
            <a:r>
              <a:rPr lang="it-IT" sz="4000" b="1" err="1"/>
              <a:t>signage</a:t>
            </a:r>
            <a:r>
              <a:rPr lang="it-IT" sz="4000" b="1"/>
              <a:t> concept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0EA7611B-5EE2-3F48-D950-B307B696A516}"/>
              </a:ext>
            </a:extLst>
          </p:cNvPr>
          <p:cNvGrpSpPr/>
          <p:nvPr/>
        </p:nvGrpSpPr>
        <p:grpSpPr>
          <a:xfrm>
            <a:off x="808625" y="1692135"/>
            <a:ext cx="10454608" cy="4254007"/>
            <a:chOff x="213392" y="2907129"/>
            <a:chExt cx="10454608" cy="4254007"/>
          </a:xfrm>
        </p:grpSpPr>
        <p:pic>
          <p:nvPicPr>
            <p:cNvPr id="3" name="Picture 2" descr="Esempio di segnaletica">
              <a:extLst>
                <a:ext uri="{FF2B5EF4-FFF2-40B4-BE49-F238E27FC236}">
                  <a16:creationId xmlns:a16="http://schemas.microsoft.com/office/drawing/2014/main" id="{9348AA66-44BD-72D0-002B-67726FF4B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732136"/>
              <a:ext cx="914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D3616AF6-AEDE-1A0D-898F-0DEFB8475FFC}"/>
                </a:ext>
              </a:extLst>
            </p:cNvPr>
            <p:cNvSpPr txBox="1"/>
            <p:nvPr/>
          </p:nvSpPr>
          <p:spPr>
            <a:xfrm>
              <a:off x="560231" y="2907129"/>
              <a:ext cx="1207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it-IT" b="1" err="1">
                  <a:latin typeface="Arial Narrow" panose="020B0606020202030204" pitchFamily="34" charset="0"/>
                </a:rPr>
                <a:t>Direction</a:t>
              </a:r>
              <a:r>
                <a:rPr lang="it-IT" b="1">
                  <a:latin typeface="Arial Narrow" panose="020B0606020202030204" pitchFamily="34" charset="0"/>
                </a:rPr>
                <a:t> </a:t>
              </a:r>
              <a:r>
                <a:rPr lang="it-IT" b="1" err="1">
                  <a:latin typeface="Arial Narrow" panose="020B0606020202030204" pitchFamily="34" charset="0"/>
                </a:rPr>
                <a:t>arrow</a:t>
              </a:r>
              <a:endParaRPr lang="it-IT" b="1">
                <a:latin typeface="Arial Narrow" panose="020B0606020202030204" pitchFamily="34" charset="0"/>
              </a:endParaRPr>
            </a:p>
          </p:txBody>
        </p: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63423AEB-ABC2-D38E-3A8A-4F868DD6AABB}"/>
                </a:ext>
              </a:extLst>
            </p:cNvPr>
            <p:cNvCxnSpPr>
              <a:stCxn id="4" idx="2"/>
            </p:cNvCxnSpPr>
            <p:nvPr/>
          </p:nvCxnSpPr>
          <p:spPr>
            <a:xfrm>
              <a:off x="1164036" y="3553460"/>
              <a:ext cx="786684" cy="97790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B663731-553C-B344-B0BD-4830E532D7B1}"/>
                </a:ext>
              </a:extLst>
            </p:cNvPr>
            <p:cNvSpPr txBox="1"/>
            <p:nvPr/>
          </p:nvSpPr>
          <p:spPr>
            <a:xfrm>
              <a:off x="2226119" y="2912389"/>
              <a:ext cx="13579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it-IT" b="1" err="1">
                  <a:latin typeface="Arial Narrow" panose="020B0606020202030204" pitchFamily="34" charset="0"/>
                </a:rPr>
                <a:t>Main</a:t>
              </a:r>
              <a:r>
                <a:rPr lang="it-IT" b="1">
                  <a:latin typeface="Arial Narrow" panose="020B0606020202030204" pitchFamily="34" charset="0"/>
                </a:rPr>
                <a:t> </a:t>
              </a:r>
              <a:r>
                <a:rPr lang="it-IT" b="1" err="1">
                  <a:latin typeface="Arial Narrow" panose="020B0606020202030204" pitchFamily="34" charset="0"/>
                </a:rPr>
                <a:t>destination</a:t>
              </a:r>
              <a:endParaRPr lang="it-IT" b="1">
                <a:latin typeface="Arial Narrow" panose="020B0606020202030204" pitchFamily="34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4AA062E-20CB-C71E-CDE0-EF8E0ADFFDE1}"/>
                </a:ext>
              </a:extLst>
            </p:cNvPr>
            <p:cNvSpPr txBox="1"/>
            <p:nvPr/>
          </p:nvSpPr>
          <p:spPr>
            <a:xfrm>
              <a:off x="5426507" y="2907135"/>
              <a:ext cx="1384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it-IT" b="1">
                  <a:latin typeface="Arial Narrow" panose="020B0606020202030204" pitchFamily="34" charset="0"/>
                </a:rPr>
                <a:t>Bike logo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C2BAF20-8643-1D36-000B-14A5F0ADAAEB}"/>
                </a:ext>
              </a:extLst>
            </p:cNvPr>
            <p:cNvSpPr txBox="1"/>
            <p:nvPr/>
          </p:nvSpPr>
          <p:spPr>
            <a:xfrm>
              <a:off x="4259867" y="2907134"/>
              <a:ext cx="1005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it-IT" b="1" err="1">
                  <a:latin typeface="Arial Narrow" panose="020B0606020202030204" pitchFamily="34" charset="0"/>
                </a:rPr>
                <a:t>Distance</a:t>
              </a:r>
              <a:r>
                <a:rPr lang="it-IT" b="1">
                  <a:latin typeface="Arial Narrow" panose="020B0606020202030204" pitchFamily="34" charset="0"/>
                </a:rPr>
                <a:t> in km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FA511CB9-0690-71D0-F040-52BEC025274C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2905075" y="3558720"/>
              <a:ext cx="111394" cy="97264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95735BC2-6AB2-FF6F-EA3B-74947C547F8E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4762775" y="3553465"/>
              <a:ext cx="313722" cy="107108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79DA7FD5-B4BC-9BD3-66A5-30A675FE01D5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5728138" y="3276467"/>
              <a:ext cx="390466" cy="134808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AC06E75-A567-B73D-BA92-3B692FF66243}"/>
                </a:ext>
              </a:extLst>
            </p:cNvPr>
            <p:cNvSpPr txBox="1"/>
            <p:nvPr/>
          </p:nvSpPr>
          <p:spPr>
            <a:xfrm>
              <a:off x="213392" y="5755430"/>
              <a:ext cx="1110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it-IT" b="1">
                  <a:latin typeface="Arial Narrow" panose="020B0606020202030204" pitchFamily="34" charset="0"/>
                </a:rPr>
                <a:t>Next place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4E889F3-358A-86F0-62DC-0501B9ED223E}"/>
                </a:ext>
              </a:extLst>
            </p:cNvPr>
            <p:cNvSpPr txBox="1"/>
            <p:nvPr/>
          </p:nvSpPr>
          <p:spPr>
            <a:xfrm>
              <a:off x="1679583" y="5760684"/>
              <a:ext cx="1225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it-IT" b="1">
                  <a:latin typeface="Arial Narrow" panose="020B0606020202030204" pitchFamily="34" charset="0"/>
                </a:rPr>
                <a:t>Trail </a:t>
              </a:r>
              <a:r>
                <a:rPr lang="it-IT" b="1" err="1">
                  <a:latin typeface="Arial Narrow" panose="020B0606020202030204" pitchFamily="34" charset="0"/>
                </a:rPr>
                <a:t>number</a:t>
              </a:r>
              <a:endParaRPr lang="it-IT" b="1">
                <a:latin typeface="Arial Narrow" panose="020B0606020202030204" pitchFamily="34" charset="0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85CF66CC-F7EE-6AAB-DB94-CBA1EB440D0D}"/>
                </a:ext>
              </a:extLst>
            </p:cNvPr>
            <p:cNvSpPr txBox="1"/>
            <p:nvPr/>
          </p:nvSpPr>
          <p:spPr>
            <a:xfrm>
              <a:off x="3035415" y="6202120"/>
              <a:ext cx="1336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it-IT" b="1">
                  <a:latin typeface="Arial Narrow" panose="020B0606020202030204" pitchFamily="34" charset="0"/>
                </a:rPr>
                <a:t>Trail logo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D6596482-3EDE-F784-6DF3-0C595B94EDF7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4372303" y="5818492"/>
              <a:ext cx="1229711" cy="56829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18D27313-6A0D-B87D-6FA7-BDDAA21E6F27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2905074" y="5755430"/>
              <a:ext cx="1899716" cy="3284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20A5BEA8-5AEA-66BD-0437-27C025963AC6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1324304" y="5177691"/>
              <a:ext cx="1711111" cy="90090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42542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80F8C4BF60E341A5E3FCD681C3DA81" ma:contentTypeVersion="15" ma:contentTypeDescription="Create a new document." ma:contentTypeScope="" ma:versionID="e10fa3c2ae3683274d87877e4ed37f6d">
  <xsd:schema xmlns:xsd="http://www.w3.org/2001/XMLSchema" xmlns:xs="http://www.w3.org/2001/XMLSchema" xmlns:p="http://schemas.microsoft.com/office/2006/metadata/properties" xmlns:ns2="617be797-29fd-4177-91d5-ff42ab0e1422" xmlns:ns3="7e963527-b07b-43a9-a077-2cf23ae43101" targetNamespace="http://schemas.microsoft.com/office/2006/metadata/properties" ma:root="true" ma:fieldsID="7ce0cd0f23ec29567f9764314a361ae3" ns2:_="" ns3:_="">
    <xsd:import namespace="617be797-29fd-4177-91d5-ff42ab0e1422"/>
    <xsd:import namespace="7e963527-b07b-43a9-a077-2cf23ae431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be797-29fd-4177-91d5-ff42ab0e14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82a951d-1508-4053-bced-3f25a1e7ca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63527-b07b-43a9-a077-2cf23ae431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fc1b877-af80-4f38-8cbb-2db9cb9c8584}" ma:internalName="TaxCatchAll" ma:showField="CatchAllData" ma:web="7e963527-b07b-43a9-a077-2cf23ae431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963527-b07b-43a9-a077-2cf23ae43101" xsi:nil="true"/>
    <lcf76f155ced4ddcb4097134ff3c332f xmlns="617be797-29fd-4177-91d5-ff42ab0e142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CE2C47-1F99-44CC-BC60-A8391B56BD65}">
  <ds:schemaRefs>
    <ds:schemaRef ds:uri="617be797-29fd-4177-91d5-ff42ab0e1422"/>
    <ds:schemaRef ds:uri="7e963527-b07b-43a9-a077-2cf23ae431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9CFF5DC-B083-4CB5-A389-3EACA05BE5AD}">
  <ds:schemaRefs>
    <ds:schemaRef ds:uri="617be797-29fd-4177-91d5-ff42ab0e1422"/>
    <ds:schemaRef ds:uri="7e963527-b07b-43a9-a077-2cf23ae4310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8587191-FB60-41C9-B99F-BDCC9F6ECE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Microsoft Office PowerPoint</Application>
  <PresentationFormat>Widescreen</PresentationFormat>
  <Paragraphs>54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Aharoni</vt:lpstr>
      <vt:lpstr>Arial</vt:lpstr>
      <vt:lpstr>Arial Narrow</vt:lpstr>
      <vt:lpstr>Calibri</vt:lpstr>
      <vt:lpstr>Calibri Light</vt:lpstr>
      <vt:lpstr>Symbol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Ricci</dc:creator>
  <cp:lastModifiedBy>Sara Campi</cp:lastModifiedBy>
  <cp:revision>1</cp:revision>
  <dcterms:created xsi:type="dcterms:W3CDTF">2021-09-30T14:48:17Z</dcterms:created>
  <dcterms:modified xsi:type="dcterms:W3CDTF">2024-06-24T09:22:07Z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0x010100C580F8C4BF60E341A5E3FCD681C3DA81</vt:lpwstr>
  </property>
  <property fmtid="{D5CDD505-2E9C-101B-9397-08002B2CF9AE}" pid="3" name="MediaServiceImageTags">
    <vt:lpwstr/>
  </property>
</Properties>
</file>