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0"/>
  </p:notesMasterIdLst>
  <p:handoutMasterIdLst>
    <p:handoutMasterId r:id="rId31"/>
  </p:handoutMasterIdLst>
  <p:sldIdLst>
    <p:sldId id="435" r:id="rId5"/>
    <p:sldId id="437" r:id="rId6"/>
    <p:sldId id="439" r:id="rId7"/>
    <p:sldId id="460" r:id="rId8"/>
    <p:sldId id="440" r:id="rId9"/>
    <p:sldId id="449" r:id="rId10"/>
    <p:sldId id="465" r:id="rId11"/>
    <p:sldId id="450" r:id="rId12"/>
    <p:sldId id="442" r:id="rId13"/>
    <p:sldId id="445" r:id="rId14"/>
    <p:sldId id="444" r:id="rId15"/>
    <p:sldId id="452" r:id="rId16"/>
    <p:sldId id="451" r:id="rId17"/>
    <p:sldId id="385" r:id="rId18"/>
    <p:sldId id="457" r:id="rId19"/>
    <p:sldId id="477" r:id="rId20"/>
    <p:sldId id="461" r:id="rId21"/>
    <p:sldId id="462" r:id="rId22"/>
    <p:sldId id="463" r:id="rId23"/>
    <p:sldId id="464" r:id="rId24"/>
    <p:sldId id="471" r:id="rId25"/>
    <p:sldId id="479" r:id="rId26"/>
    <p:sldId id="470" r:id="rId27"/>
    <p:sldId id="458" r:id="rId28"/>
    <p:sldId id="4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41342F-0A98-D287-0052-4C97CE0F237A}" name="HOUT LEDO Sami (REGIO)" initials="HLS(" userId="S::Sami.HOUT-LEDO@ec.europa.eu::7f96a0b5-bc01-4037-8414-3f062c143e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3D0"/>
    <a:srgbClr val="E1F1E4"/>
    <a:srgbClr val="1C726F"/>
    <a:srgbClr val="F7B44B"/>
    <a:srgbClr val="356D64"/>
    <a:srgbClr val="FFFFFF"/>
    <a:srgbClr val="C92C2B"/>
    <a:srgbClr val="007BB6"/>
    <a:srgbClr val="3F67A9"/>
    <a:srgbClr val="2CA7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EAE37-0B1A-443E-80B7-EA92B5464116}" v="2" dt="2024-03-13T08:12:55.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0" autoAdjust="0"/>
  </p:normalViewPr>
  <p:slideViewPr>
    <p:cSldViewPr snapToGrid="0">
      <p:cViewPr varScale="1">
        <p:scale>
          <a:sx n="70" d="100"/>
          <a:sy n="70" d="100"/>
        </p:scale>
        <p:origin x="58" y="28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eta Paneva" userId="3b3ac6ee-bf9c-4fa5-b535-f69055deb68f" providerId="ADAL" clId="{3BDEAE37-0B1A-443E-80B7-EA92B5464116}"/>
    <pc:docChg chg="custSel addSld modSld">
      <pc:chgData name="Veneta Paneva" userId="3b3ac6ee-bf9c-4fa5-b535-f69055deb68f" providerId="ADAL" clId="{3BDEAE37-0B1A-443E-80B7-EA92B5464116}" dt="2024-03-13T08:13:12.653" v="48" actId="478"/>
      <pc:docMkLst>
        <pc:docMk/>
      </pc:docMkLst>
      <pc:sldChg chg="modSp mod">
        <pc:chgData name="Veneta Paneva" userId="3b3ac6ee-bf9c-4fa5-b535-f69055deb68f" providerId="ADAL" clId="{3BDEAE37-0B1A-443E-80B7-EA92B5464116}" dt="2024-03-11T14:56:48.921" v="4" actId="20577"/>
        <pc:sldMkLst>
          <pc:docMk/>
          <pc:sldMk cId="170895648" sldId="435"/>
        </pc:sldMkLst>
        <pc:spChg chg="mod">
          <ac:chgData name="Veneta Paneva" userId="3b3ac6ee-bf9c-4fa5-b535-f69055deb68f" providerId="ADAL" clId="{3BDEAE37-0B1A-443E-80B7-EA92B5464116}" dt="2024-03-11T14:56:48.921" v="4" actId="20577"/>
          <ac:spMkLst>
            <pc:docMk/>
            <pc:sldMk cId="170895648" sldId="435"/>
            <ac:spMk id="19" creationId="{9F922FBF-52C0-A2A8-5649-216100137A48}"/>
          </ac:spMkLst>
        </pc:spChg>
      </pc:sldChg>
      <pc:sldChg chg="addSp delSp modSp add mod">
        <pc:chgData name="Veneta Paneva" userId="3b3ac6ee-bf9c-4fa5-b535-f69055deb68f" providerId="ADAL" clId="{3BDEAE37-0B1A-443E-80B7-EA92B5464116}" dt="2024-03-13T08:13:12.653" v="48" actId="478"/>
        <pc:sldMkLst>
          <pc:docMk/>
          <pc:sldMk cId="4237721207" sldId="479"/>
        </pc:sldMkLst>
        <pc:spChg chg="mod">
          <ac:chgData name="Veneta Paneva" userId="3b3ac6ee-bf9c-4fa5-b535-f69055deb68f" providerId="ADAL" clId="{3BDEAE37-0B1A-443E-80B7-EA92B5464116}" dt="2024-03-13T08:13:08.559" v="47" actId="1076"/>
          <ac:spMkLst>
            <pc:docMk/>
            <pc:sldMk cId="4237721207" sldId="479"/>
            <ac:spMk id="2" creationId="{2F0C9211-C315-06F6-2EB5-F7C1DA1B4FC1}"/>
          </ac:spMkLst>
        </pc:spChg>
        <pc:spChg chg="add del mod">
          <ac:chgData name="Veneta Paneva" userId="3b3ac6ee-bf9c-4fa5-b535-f69055deb68f" providerId="ADAL" clId="{3BDEAE37-0B1A-443E-80B7-EA92B5464116}" dt="2024-03-13T08:13:12.653" v="48" actId="478"/>
          <ac:spMkLst>
            <pc:docMk/>
            <pc:sldMk cId="4237721207" sldId="479"/>
            <ac:spMk id="7" creationId="{D53B2ED1-88CB-5B14-37A7-3A3E38ECC227}"/>
          </ac:spMkLst>
        </pc:spChg>
        <pc:graphicFrameChg chg="modGraphic">
          <ac:chgData name="Veneta Paneva" userId="3b3ac6ee-bf9c-4fa5-b535-f69055deb68f" providerId="ADAL" clId="{3BDEAE37-0B1A-443E-80B7-EA92B5464116}" dt="2024-03-12T16:43:25.539" v="13" actId="255"/>
          <ac:graphicFrameMkLst>
            <pc:docMk/>
            <pc:sldMk cId="4237721207" sldId="479"/>
            <ac:graphicFrameMk id="4" creationId="{31E369A1-B423-102F-9D55-75598CDC4E3C}"/>
          </ac:graphicFrameMkLst>
        </pc:graphicFrameChg>
        <pc:picChg chg="mod">
          <ac:chgData name="Veneta Paneva" userId="3b3ac6ee-bf9c-4fa5-b535-f69055deb68f" providerId="ADAL" clId="{3BDEAE37-0B1A-443E-80B7-EA92B5464116}" dt="2024-03-12T16:43:41.071" v="14" actId="1076"/>
          <ac:picMkLst>
            <pc:docMk/>
            <pc:sldMk cId="4237721207" sldId="479"/>
            <ac:picMk id="5" creationId="{8DA0BAF0-7E07-043E-EB86-655B845572A7}"/>
          </ac:picMkLst>
        </pc:picChg>
        <pc:picChg chg="mod">
          <ac:chgData name="Veneta Paneva" userId="3b3ac6ee-bf9c-4fa5-b535-f69055deb68f" providerId="ADAL" clId="{3BDEAE37-0B1A-443E-80B7-EA92B5464116}" dt="2024-03-12T16:43:56.467" v="18" actId="1035"/>
          <ac:picMkLst>
            <pc:docMk/>
            <pc:sldMk cId="4237721207" sldId="479"/>
            <ac:picMk id="6" creationId="{39F4DE3C-4C9A-7772-2BFC-7C6AE0F890DD}"/>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s://landsbygdsveckan.se/ruralpactconference" TargetMode="External"/><Relationship Id="rId7" Type="http://schemas.openxmlformats.org/officeDocument/2006/relationships/image" Target="../media/image84.png"/><Relationship Id="rId2" Type="http://schemas.openxmlformats.org/officeDocument/2006/relationships/hyperlink" Target="https://cor.europa.eu/nl/news/Pages/66-NAT-in-Lednice.aspx" TargetMode="External"/><Relationship Id="rId1" Type="http://schemas.openxmlformats.org/officeDocument/2006/relationships/hyperlink" Target="https://cor.europa.eu/en/our-work/Documents/NAT/Lednice%20Declaration%20-%20Together%20for%20a%20smart%20rural%20Europe.pdf" TargetMode="External"/><Relationship Id="rId6" Type="http://schemas.openxmlformats.org/officeDocument/2006/relationships/hyperlink" Target="https://data.consilium.europa.eu/doc/document/ST-9796-2022-INIT/en/pdf" TargetMode="External"/><Relationship Id="rId5" Type="http://schemas.openxmlformats.org/officeDocument/2006/relationships/hyperlink" Target="https://data.consilium.europa.eu/doc/document/ST-15252-2023-INIT/en/pdf" TargetMode="External"/><Relationship Id="rId10" Type="http://schemas.openxmlformats.org/officeDocument/2006/relationships/image" Target="../media/image87.png"/><Relationship Id="rId4" Type="http://schemas.openxmlformats.org/officeDocument/2006/relationships/hyperlink" Target="https://rural-vision.europa.eu/events/shaping-future-rural-areas-2023-09-27_en" TargetMode="External"/><Relationship Id="rId9" Type="http://schemas.openxmlformats.org/officeDocument/2006/relationships/image" Target="../media/image86.png"/></Relationships>
</file>

<file path=ppt/diagrams/_rels/drawing1.xml.rels><?xml version="1.0" encoding="UTF-8" standalone="yes"?>
<Relationships xmlns="http://schemas.openxmlformats.org/package/2006/relationships"><Relationship Id="rId8" Type="http://schemas.openxmlformats.org/officeDocument/2006/relationships/hyperlink" Target="https://rural-vision.europa.eu/events/shaping-future-rural-areas-2023-09-27_en" TargetMode="External"/><Relationship Id="rId3" Type="http://schemas.openxmlformats.org/officeDocument/2006/relationships/hyperlink" Target="https://cor.europa.eu/en/our-work/Documents/NAT/Lednice%20Declaration%20-%20Together%20for%20a%20smart%20rural%20Europe.pdf" TargetMode="External"/><Relationship Id="rId7"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hyperlink" Target="https://data.consilium.europa.eu/doc/document/ST-9796-2022-INIT/en/pdf" TargetMode="External"/><Relationship Id="rId6" Type="http://schemas.openxmlformats.org/officeDocument/2006/relationships/hyperlink" Target="https://landsbygdsveckan.se/ruralpactconference" TargetMode="External"/><Relationship Id="rId5" Type="http://schemas.openxmlformats.org/officeDocument/2006/relationships/image" Target="../media/image85.png"/><Relationship Id="rId10" Type="http://schemas.openxmlformats.org/officeDocument/2006/relationships/image" Target="../media/image87.png"/><Relationship Id="rId4" Type="http://schemas.openxmlformats.org/officeDocument/2006/relationships/hyperlink" Target="https://cor.europa.eu/nl/news/Pages/66-NAT-in-Lednice.aspx" TargetMode="External"/><Relationship Id="rId9" Type="http://schemas.openxmlformats.org/officeDocument/2006/relationships/hyperlink" Target="https://data.consilium.europa.eu/doc/document/ST-15252-2023-INIT/en/pdf"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BA4E1-892F-49B6-9DBE-F60AD3D3476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5B36BD8-E57C-4CDB-8625-00AB4363F16A}">
      <dgm:prSet phldrT="[Text]">
        <dgm:style>
          <a:lnRef idx="2">
            <a:schemeClr val="accent4"/>
          </a:lnRef>
          <a:fillRef idx="1">
            <a:schemeClr val="lt1"/>
          </a:fillRef>
          <a:effectRef idx="0">
            <a:schemeClr val="accent4"/>
          </a:effectRef>
          <a:fontRef idx="minor">
            <a:schemeClr val="dk1"/>
          </a:fontRef>
        </dgm:style>
      </dgm:prSet>
      <dgm:spPr>
        <a:ln>
          <a:solidFill>
            <a:schemeClr val="accent1">
              <a:lumMod val="60000"/>
              <a:lumOff val="40000"/>
            </a:schemeClr>
          </a:solidFill>
        </a:ln>
      </dgm:spPr>
      <dgm:t>
        <a:bodyPr/>
        <a:lstStyle/>
        <a:p>
          <a:r>
            <a:rPr lang="en-IE" noProof="0"/>
            <a:t>Czech Presidency –  Lednice </a:t>
          </a:r>
          <a:r>
            <a:rPr lang="en-IE" noProof="0">
              <a:hlinkClick xmlns:r="http://schemas.openxmlformats.org/officeDocument/2006/relationships" r:id="rId1"/>
            </a:rPr>
            <a:t>declaration</a:t>
          </a:r>
          <a:r>
            <a:rPr lang="en-IE" noProof="0"/>
            <a:t> + </a:t>
          </a:r>
          <a:r>
            <a:rPr lang="en-IE" noProof="0">
              <a:hlinkClick xmlns:r="http://schemas.openxmlformats.org/officeDocument/2006/relationships" r:id="rId2"/>
            </a:rPr>
            <a:t>launch of CZ Rural Pact</a:t>
          </a:r>
          <a:r>
            <a:rPr lang="en-IE" noProof="0"/>
            <a:t> (28 October 2022)</a:t>
          </a:r>
        </a:p>
      </dgm:t>
    </dgm:pt>
    <dgm:pt modelId="{30AA00F0-18A0-4B21-8F7F-A68A4603BA81}" type="parTrans" cxnId="{00B5A36B-A83B-4C9D-9553-4371A481F9D7}">
      <dgm:prSet/>
      <dgm:spPr/>
      <dgm:t>
        <a:bodyPr/>
        <a:lstStyle/>
        <a:p>
          <a:endParaRPr lang="en-US"/>
        </a:p>
      </dgm:t>
    </dgm:pt>
    <dgm:pt modelId="{30B61716-4960-4547-9830-EBF577347F4F}" type="sibTrans" cxnId="{00B5A36B-A83B-4C9D-9553-4371A481F9D7}">
      <dgm:prSet/>
      <dgm:spPr/>
      <dgm:t>
        <a:bodyPr/>
        <a:lstStyle/>
        <a:p>
          <a:endParaRPr lang="en-US"/>
        </a:p>
      </dgm:t>
    </dgm:pt>
    <dgm:pt modelId="{1B8B4432-7A3E-4C6D-8D35-7FB2C976E872}">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1">
              <a:lumMod val="60000"/>
              <a:lumOff val="40000"/>
            </a:schemeClr>
          </a:solidFill>
        </a:ln>
      </dgm:spPr>
      <dgm:t>
        <a:bodyPr/>
        <a:lstStyle/>
        <a:p>
          <a:r>
            <a:rPr lang="en-IE" noProof="0"/>
            <a:t>Swedish Presidency – </a:t>
          </a:r>
          <a:r>
            <a:rPr lang="en-IE" noProof="0">
              <a:hlinkClick xmlns:r="http://schemas.openxmlformats.org/officeDocument/2006/relationships" r:id="rId3"/>
            </a:rPr>
            <a:t>Rural pact Conference in Sweden</a:t>
          </a:r>
          <a:r>
            <a:rPr lang="en-IE" noProof="0"/>
            <a:t> (3-4 May 2023, Sweden)</a:t>
          </a:r>
        </a:p>
      </dgm:t>
    </dgm:pt>
    <dgm:pt modelId="{2F6DD159-7733-45A8-A509-6515D531513E}" type="parTrans" cxnId="{E1B5AD4A-4E76-40DE-8BB7-0F6C8762EA9F}">
      <dgm:prSet/>
      <dgm:spPr/>
      <dgm:t>
        <a:bodyPr/>
        <a:lstStyle/>
        <a:p>
          <a:endParaRPr lang="en-US"/>
        </a:p>
      </dgm:t>
    </dgm:pt>
    <dgm:pt modelId="{75B010D2-2FB7-47EC-8AC1-73861CAC9695}" type="sibTrans" cxnId="{E1B5AD4A-4E76-40DE-8BB7-0F6C8762EA9F}">
      <dgm:prSet/>
      <dgm:spPr/>
      <dgm:t>
        <a:bodyPr/>
        <a:lstStyle/>
        <a:p>
          <a:endParaRPr lang="en-US"/>
        </a:p>
      </dgm:t>
    </dgm:pt>
    <dgm:pt modelId="{6CE180EE-2210-4D92-8C90-3839670623DF}">
      <dgm:prSet phldrT="[Text]">
        <dgm:style>
          <a:lnRef idx="2">
            <a:schemeClr val="accent4"/>
          </a:lnRef>
          <a:fillRef idx="1">
            <a:schemeClr val="lt1"/>
          </a:fillRef>
          <a:effectRef idx="0">
            <a:schemeClr val="accent4"/>
          </a:effectRef>
          <a:fontRef idx="minor">
            <a:schemeClr val="dk1"/>
          </a:fontRef>
        </dgm:style>
      </dgm:prSet>
      <dgm:spPr>
        <a:noFill/>
        <a:ln>
          <a:solidFill>
            <a:schemeClr val="accent1">
              <a:lumMod val="60000"/>
              <a:lumOff val="40000"/>
            </a:schemeClr>
          </a:solidFill>
        </a:ln>
      </dgm:spPr>
      <dgm:t>
        <a:bodyPr/>
        <a:lstStyle/>
        <a:p>
          <a:r>
            <a:rPr lang="en-IE" noProof="0"/>
            <a:t>Spanish Presidency –  </a:t>
          </a:r>
          <a:r>
            <a:rPr lang="en-IE" noProof="0">
              <a:hlinkClick xmlns:r="http://schemas.openxmlformats.org/officeDocument/2006/relationships" r:id="rId4"/>
            </a:rPr>
            <a:t>High-level rural policy forum</a:t>
          </a:r>
          <a:r>
            <a:rPr lang="en-IE" noProof="0"/>
            <a:t> (27-29 Sept. 2023, </a:t>
          </a:r>
          <a:r>
            <a:rPr lang="en-IE" noProof="0" err="1"/>
            <a:t>Sigüenza</a:t>
          </a:r>
          <a:r>
            <a:rPr lang="en-IE" noProof="0"/>
            <a:t>)</a:t>
          </a:r>
        </a:p>
        <a:p>
          <a:r>
            <a:rPr lang="en-IE" b="1" noProof="0">
              <a:hlinkClick xmlns:r="http://schemas.openxmlformats.org/officeDocument/2006/relationships" r:id="rId5"/>
            </a:rPr>
            <a:t>Council conclusions </a:t>
          </a:r>
          <a:r>
            <a:rPr lang="en-IE" b="1" noProof="0"/>
            <a:t>(20 November 2023)</a:t>
          </a:r>
        </a:p>
      </dgm:t>
    </dgm:pt>
    <dgm:pt modelId="{D557732D-6826-4D7E-991E-B2268C39F637}" type="parTrans" cxnId="{925BC8B7-7E5E-4581-96C8-9AD225D3ABFA}">
      <dgm:prSet/>
      <dgm:spPr/>
      <dgm:t>
        <a:bodyPr/>
        <a:lstStyle/>
        <a:p>
          <a:endParaRPr lang="en-US"/>
        </a:p>
      </dgm:t>
    </dgm:pt>
    <dgm:pt modelId="{246534F0-8E19-43DB-B164-B0518A5BFD79}" type="sibTrans" cxnId="{925BC8B7-7E5E-4581-96C8-9AD225D3ABFA}">
      <dgm:prSet/>
      <dgm:spPr/>
      <dgm:t>
        <a:bodyPr/>
        <a:lstStyle/>
        <a:p>
          <a:endParaRPr lang="en-US"/>
        </a:p>
      </dgm:t>
    </dgm:pt>
    <dgm:pt modelId="{DB6599B0-75C9-4BF8-880A-9F8DA991310B}">
      <dgm:prSet phldrT="[Text]">
        <dgm:style>
          <a:lnRef idx="2">
            <a:schemeClr val="accent4"/>
          </a:lnRef>
          <a:fillRef idx="1">
            <a:schemeClr val="lt1"/>
          </a:fillRef>
          <a:effectRef idx="0">
            <a:schemeClr val="accent4"/>
          </a:effectRef>
          <a:fontRef idx="minor">
            <a:schemeClr val="dk1"/>
          </a:fontRef>
        </dgm:style>
      </dgm:prSet>
      <dgm:spPr>
        <a:ln>
          <a:solidFill>
            <a:schemeClr val="accent1">
              <a:lumMod val="60000"/>
              <a:lumOff val="40000"/>
            </a:schemeClr>
          </a:solidFill>
        </a:ln>
      </dgm:spPr>
      <dgm:t>
        <a:bodyPr/>
        <a:lstStyle/>
        <a:p>
          <a:r>
            <a:rPr lang="en-IE" noProof="0"/>
            <a:t>French Presidency – </a:t>
          </a:r>
          <a:r>
            <a:rPr lang="en-IE" noProof="0">
              <a:hlinkClick xmlns:r="http://schemas.openxmlformats.org/officeDocument/2006/relationships" r:id="rId6"/>
            </a:rPr>
            <a:t>GAC Cohesion conclusions on Cohesion report</a:t>
          </a:r>
          <a:r>
            <a:rPr lang="en-IE" noProof="0"/>
            <a:t> (2 June 2022)</a:t>
          </a:r>
          <a:endParaRPr lang="en-IE" b="1" noProof="0"/>
        </a:p>
      </dgm:t>
    </dgm:pt>
    <dgm:pt modelId="{D6AEDDC3-EAA7-4927-BE8F-AF22A5CF8093}" type="parTrans" cxnId="{D23490F5-826F-4263-BBDB-E6ECF5A6E0C3}">
      <dgm:prSet/>
      <dgm:spPr/>
      <dgm:t>
        <a:bodyPr/>
        <a:lstStyle/>
        <a:p>
          <a:endParaRPr lang="en-US"/>
        </a:p>
      </dgm:t>
    </dgm:pt>
    <dgm:pt modelId="{D81DB1AE-5FCF-46E8-8B73-8D3395CAB00B}" type="sibTrans" cxnId="{D23490F5-826F-4263-BBDB-E6ECF5A6E0C3}">
      <dgm:prSet/>
      <dgm:spPr>
        <a:ln>
          <a:solidFill>
            <a:srgbClr val="366C62"/>
          </a:solidFill>
        </a:ln>
      </dgm:spPr>
      <dgm:t>
        <a:bodyPr/>
        <a:lstStyle/>
        <a:p>
          <a:endParaRPr lang="en-US"/>
        </a:p>
      </dgm:t>
    </dgm:pt>
    <dgm:pt modelId="{834787CB-C535-4E1F-82F3-54A4E2F17CDF}" type="pres">
      <dgm:prSet presAssocID="{00BBA4E1-892F-49B6-9DBE-F60AD3D34760}" presName="Name0" presStyleCnt="0">
        <dgm:presLayoutVars>
          <dgm:chMax val="7"/>
          <dgm:chPref val="7"/>
          <dgm:dir/>
        </dgm:presLayoutVars>
      </dgm:prSet>
      <dgm:spPr/>
    </dgm:pt>
    <dgm:pt modelId="{ED62A5BB-15D5-4D7F-82F1-3FAC892A2179}" type="pres">
      <dgm:prSet presAssocID="{00BBA4E1-892F-49B6-9DBE-F60AD3D34760}" presName="Name1" presStyleCnt="0"/>
      <dgm:spPr/>
    </dgm:pt>
    <dgm:pt modelId="{0A124FF5-67A0-4462-A0EC-805C60DB8DC3}" type="pres">
      <dgm:prSet presAssocID="{00BBA4E1-892F-49B6-9DBE-F60AD3D34760}" presName="cycle" presStyleCnt="0"/>
      <dgm:spPr/>
    </dgm:pt>
    <dgm:pt modelId="{BE6E2B88-CBB1-4B17-A09C-5639DAE7C09D}" type="pres">
      <dgm:prSet presAssocID="{00BBA4E1-892F-49B6-9DBE-F60AD3D34760}" presName="srcNode" presStyleLbl="node1" presStyleIdx="0" presStyleCnt="4"/>
      <dgm:spPr/>
    </dgm:pt>
    <dgm:pt modelId="{76D16725-9537-44DC-B2FC-6EEFA3213328}" type="pres">
      <dgm:prSet presAssocID="{00BBA4E1-892F-49B6-9DBE-F60AD3D34760}" presName="conn" presStyleLbl="parChTrans1D2" presStyleIdx="0" presStyleCnt="1"/>
      <dgm:spPr/>
    </dgm:pt>
    <dgm:pt modelId="{ED36F72F-31E5-4098-A244-61EED67AAF41}" type="pres">
      <dgm:prSet presAssocID="{00BBA4E1-892F-49B6-9DBE-F60AD3D34760}" presName="extraNode" presStyleLbl="node1" presStyleIdx="0" presStyleCnt="4"/>
      <dgm:spPr/>
    </dgm:pt>
    <dgm:pt modelId="{755ED21D-54F4-49EE-A94E-2908735BC0D4}" type="pres">
      <dgm:prSet presAssocID="{00BBA4E1-892F-49B6-9DBE-F60AD3D34760}" presName="dstNode" presStyleLbl="node1" presStyleIdx="0" presStyleCnt="4"/>
      <dgm:spPr/>
    </dgm:pt>
    <dgm:pt modelId="{4F782B05-1A76-4D22-801D-20CAC90FB8C9}" type="pres">
      <dgm:prSet presAssocID="{DB6599B0-75C9-4BF8-880A-9F8DA991310B}" presName="text_1" presStyleLbl="node1" presStyleIdx="0" presStyleCnt="4">
        <dgm:presLayoutVars>
          <dgm:bulletEnabled val="1"/>
        </dgm:presLayoutVars>
      </dgm:prSet>
      <dgm:spPr/>
    </dgm:pt>
    <dgm:pt modelId="{523184A9-4683-4EEF-AEDE-E8B6AFA6CDE9}" type="pres">
      <dgm:prSet presAssocID="{DB6599B0-75C9-4BF8-880A-9F8DA991310B}" presName="accent_1" presStyleCnt="0"/>
      <dgm:spPr/>
    </dgm:pt>
    <dgm:pt modelId="{9D379281-BEC1-4C2B-ABD2-37D5D86439D6}" type="pres">
      <dgm:prSet presAssocID="{DB6599B0-75C9-4BF8-880A-9F8DA991310B}" presName="accentRepeatNode" presStyleLbl="solidFgAcc1" presStyleIdx="0" presStyleCnt="4">
        <dgm:style>
          <a:lnRef idx="2">
            <a:schemeClr val="accent4"/>
          </a:lnRef>
          <a:fillRef idx="1">
            <a:schemeClr val="lt1"/>
          </a:fillRef>
          <a:effectRef idx="0">
            <a:schemeClr val="accent4"/>
          </a:effectRef>
          <a:fontRef idx="minor">
            <a:schemeClr val="dk1"/>
          </a:fontRef>
        </dgm:style>
      </dgm:prSet>
      <dgm:spPr>
        <a:blipFill rotWithShape="0">
          <a:blip xmlns:r="http://schemas.openxmlformats.org/officeDocument/2006/relationships" r:embed="rId7"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dgm:spPr>
    </dgm:pt>
    <dgm:pt modelId="{FE0CB560-2CD3-41DD-A31D-D88298505644}" type="pres">
      <dgm:prSet presAssocID="{D5B36BD8-E57C-4CDB-8625-00AB4363F16A}" presName="text_2" presStyleLbl="node1" presStyleIdx="1" presStyleCnt="4">
        <dgm:presLayoutVars>
          <dgm:bulletEnabled val="1"/>
        </dgm:presLayoutVars>
      </dgm:prSet>
      <dgm:spPr/>
    </dgm:pt>
    <dgm:pt modelId="{FD927A18-0458-4740-A38D-2AAF6E85EFA1}" type="pres">
      <dgm:prSet presAssocID="{D5B36BD8-E57C-4CDB-8625-00AB4363F16A}" presName="accent_2" presStyleCnt="0"/>
      <dgm:spPr/>
    </dgm:pt>
    <dgm:pt modelId="{EA1AC479-289C-4DC1-B17D-B8E2D93E84FF}" type="pres">
      <dgm:prSet presAssocID="{D5B36BD8-E57C-4CDB-8625-00AB4363F16A}" presName="accentRepeatNode" presStyleLbl="solidFgAcc1" presStyleIdx="1" presStyleCnt="4">
        <dgm:style>
          <a:lnRef idx="2">
            <a:schemeClr val="accent4"/>
          </a:lnRef>
          <a:fillRef idx="1">
            <a:schemeClr val="lt1"/>
          </a:fillRef>
          <a:effectRef idx="0">
            <a:schemeClr val="accent4"/>
          </a:effectRef>
          <a:fontRef idx="minor">
            <a:schemeClr val="dk1"/>
          </a:fontRef>
        </dgm:style>
      </dgm:prSet>
      <dgm:spPr>
        <a:blipFill rotWithShape="0">
          <a:blip xmlns:r="http://schemas.openxmlformats.org/officeDocument/2006/relationships" r:embed="rId8"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dgm:spPr>
    </dgm:pt>
    <dgm:pt modelId="{A3879698-8F8F-4204-881F-2F1D9938E379}" type="pres">
      <dgm:prSet presAssocID="{1B8B4432-7A3E-4C6D-8D35-7FB2C976E872}" presName="text_3" presStyleLbl="node1" presStyleIdx="2" presStyleCnt="4">
        <dgm:presLayoutVars>
          <dgm:bulletEnabled val="1"/>
        </dgm:presLayoutVars>
      </dgm:prSet>
      <dgm:spPr/>
    </dgm:pt>
    <dgm:pt modelId="{562CB239-E4A1-4C1C-93B6-329781643B2D}" type="pres">
      <dgm:prSet presAssocID="{1B8B4432-7A3E-4C6D-8D35-7FB2C976E872}" presName="accent_3" presStyleCnt="0"/>
      <dgm:spPr/>
    </dgm:pt>
    <dgm:pt modelId="{731170EE-F285-4A79-A3A9-153B2A6CB866}" type="pres">
      <dgm:prSet presAssocID="{1B8B4432-7A3E-4C6D-8D35-7FB2C976E872}" presName="accentRepeatNode" presStyleLbl="solidFgAcc1" presStyleIdx="2" presStyleCnt="4">
        <dgm:style>
          <a:lnRef idx="2">
            <a:schemeClr val="accent4"/>
          </a:lnRef>
          <a:fillRef idx="1">
            <a:schemeClr val="lt1"/>
          </a:fillRef>
          <a:effectRef idx="0">
            <a:schemeClr val="accent4"/>
          </a:effectRef>
          <a:fontRef idx="minor">
            <a:schemeClr val="dk1"/>
          </a:fontRef>
        </dgm:style>
      </dgm:prSet>
      <dgm:spPr>
        <a:blipFill rotWithShape="0">
          <a:blip xmlns:r="http://schemas.openxmlformats.org/officeDocument/2006/relationships" r:embed="rId9"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dgm:spPr>
    </dgm:pt>
    <dgm:pt modelId="{DD828CD2-EF70-4522-A6B3-8160010F70A4}" type="pres">
      <dgm:prSet presAssocID="{6CE180EE-2210-4D92-8C90-3839670623DF}" presName="text_4" presStyleLbl="node1" presStyleIdx="3" presStyleCnt="4">
        <dgm:presLayoutVars>
          <dgm:bulletEnabled val="1"/>
        </dgm:presLayoutVars>
      </dgm:prSet>
      <dgm:spPr/>
    </dgm:pt>
    <dgm:pt modelId="{F43C4763-526B-46F7-9C1F-E4DDD11BE814}" type="pres">
      <dgm:prSet presAssocID="{6CE180EE-2210-4D92-8C90-3839670623DF}" presName="accent_4" presStyleCnt="0"/>
      <dgm:spPr/>
    </dgm:pt>
    <dgm:pt modelId="{50EB8316-F47B-43A0-9D5E-FAB5726A1188}" type="pres">
      <dgm:prSet presAssocID="{6CE180EE-2210-4D92-8C90-3839670623DF}" presName="accentRepeatNode" presStyleLbl="solidFgAcc1" presStyleIdx="3" presStyleCnt="4">
        <dgm:style>
          <a:lnRef idx="2">
            <a:schemeClr val="accent4"/>
          </a:lnRef>
          <a:fillRef idx="1">
            <a:schemeClr val="lt1"/>
          </a:fillRef>
          <a:effectRef idx="0">
            <a:schemeClr val="accent4"/>
          </a:effectRef>
          <a:fontRef idx="minor">
            <a:schemeClr val="dk1"/>
          </a:fontRef>
        </dgm:style>
      </dgm:prSet>
      <dgm:spPr>
        <a:blipFill rotWithShape="0">
          <a:blip xmlns:r="http://schemas.openxmlformats.org/officeDocument/2006/relationships" r:embed="rId10" cstate="screen">
            <a:extLst>
              <a:ext uri="{28A0092B-C50C-407E-A947-70E740481C1C}">
                <a14:useLocalDpi xmlns:a14="http://schemas.microsoft.com/office/drawing/2010/main"/>
              </a:ext>
            </a:extLst>
          </a:blip>
          <a:stretch>
            <a:fillRect/>
          </a:stretch>
        </a:blipFill>
        <a:ln>
          <a:solidFill>
            <a:schemeClr val="accent1">
              <a:lumMod val="60000"/>
              <a:lumOff val="40000"/>
            </a:schemeClr>
          </a:solidFill>
        </a:ln>
      </dgm:spPr>
    </dgm:pt>
  </dgm:ptLst>
  <dgm:cxnLst>
    <dgm:cxn modelId="{43B1FB06-4025-43E1-9986-533F8C6346D0}" type="presOf" srcId="{D5B36BD8-E57C-4CDB-8625-00AB4363F16A}" destId="{FE0CB560-2CD3-41DD-A31D-D88298505644}" srcOrd="0" destOrd="0" presId="urn:microsoft.com/office/officeart/2008/layout/VerticalCurvedList"/>
    <dgm:cxn modelId="{81ACD71E-A983-4CA3-B215-44599C8E3C12}" type="presOf" srcId="{DB6599B0-75C9-4BF8-880A-9F8DA991310B}" destId="{4F782B05-1A76-4D22-801D-20CAC90FB8C9}" srcOrd="0" destOrd="0" presId="urn:microsoft.com/office/officeart/2008/layout/VerticalCurvedList"/>
    <dgm:cxn modelId="{E1B5AD4A-4E76-40DE-8BB7-0F6C8762EA9F}" srcId="{00BBA4E1-892F-49B6-9DBE-F60AD3D34760}" destId="{1B8B4432-7A3E-4C6D-8D35-7FB2C976E872}" srcOrd="2" destOrd="0" parTransId="{2F6DD159-7733-45A8-A509-6515D531513E}" sibTransId="{75B010D2-2FB7-47EC-8AC1-73861CAC9695}"/>
    <dgm:cxn modelId="{00B5A36B-A83B-4C9D-9553-4371A481F9D7}" srcId="{00BBA4E1-892F-49B6-9DBE-F60AD3D34760}" destId="{D5B36BD8-E57C-4CDB-8625-00AB4363F16A}" srcOrd="1" destOrd="0" parTransId="{30AA00F0-18A0-4B21-8F7F-A68A4603BA81}" sibTransId="{30B61716-4960-4547-9830-EBF577347F4F}"/>
    <dgm:cxn modelId="{3E04C981-2312-4B75-8AD4-5E802C1C4F88}" type="presOf" srcId="{1B8B4432-7A3E-4C6D-8D35-7FB2C976E872}" destId="{A3879698-8F8F-4204-881F-2F1D9938E379}" srcOrd="0" destOrd="0" presId="urn:microsoft.com/office/officeart/2008/layout/VerticalCurvedList"/>
    <dgm:cxn modelId="{1FCB15A4-4C48-4E62-A5B7-B5C2781118D5}" type="presOf" srcId="{00BBA4E1-892F-49B6-9DBE-F60AD3D34760}" destId="{834787CB-C535-4E1F-82F3-54A4E2F17CDF}" srcOrd="0" destOrd="0" presId="urn:microsoft.com/office/officeart/2008/layout/VerticalCurvedList"/>
    <dgm:cxn modelId="{925BC8B7-7E5E-4581-96C8-9AD225D3ABFA}" srcId="{00BBA4E1-892F-49B6-9DBE-F60AD3D34760}" destId="{6CE180EE-2210-4D92-8C90-3839670623DF}" srcOrd="3" destOrd="0" parTransId="{D557732D-6826-4D7E-991E-B2268C39F637}" sibTransId="{246534F0-8E19-43DB-B164-B0518A5BFD79}"/>
    <dgm:cxn modelId="{91B020D5-E49E-4C41-82DC-41FAFACBFB06}" type="presOf" srcId="{6CE180EE-2210-4D92-8C90-3839670623DF}" destId="{DD828CD2-EF70-4522-A6B3-8160010F70A4}" srcOrd="0" destOrd="0" presId="urn:microsoft.com/office/officeart/2008/layout/VerticalCurvedList"/>
    <dgm:cxn modelId="{0FA710E0-68D9-4E0D-80A5-815E4AF51602}" type="presOf" srcId="{D81DB1AE-5FCF-46E8-8B73-8D3395CAB00B}" destId="{76D16725-9537-44DC-B2FC-6EEFA3213328}" srcOrd="0" destOrd="0" presId="urn:microsoft.com/office/officeart/2008/layout/VerticalCurvedList"/>
    <dgm:cxn modelId="{D23490F5-826F-4263-BBDB-E6ECF5A6E0C3}" srcId="{00BBA4E1-892F-49B6-9DBE-F60AD3D34760}" destId="{DB6599B0-75C9-4BF8-880A-9F8DA991310B}" srcOrd="0" destOrd="0" parTransId="{D6AEDDC3-EAA7-4927-BE8F-AF22A5CF8093}" sibTransId="{D81DB1AE-5FCF-46E8-8B73-8D3395CAB00B}"/>
    <dgm:cxn modelId="{14A4CB34-26D0-4413-B497-275B5B40F4E0}" type="presParOf" srcId="{834787CB-C535-4E1F-82F3-54A4E2F17CDF}" destId="{ED62A5BB-15D5-4D7F-82F1-3FAC892A2179}" srcOrd="0" destOrd="0" presId="urn:microsoft.com/office/officeart/2008/layout/VerticalCurvedList"/>
    <dgm:cxn modelId="{4922AF15-6F2C-43AF-B534-99B064EE43DC}" type="presParOf" srcId="{ED62A5BB-15D5-4D7F-82F1-3FAC892A2179}" destId="{0A124FF5-67A0-4462-A0EC-805C60DB8DC3}" srcOrd="0" destOrd="0" presId="urn:microsoft.com/office/officeart/2008/layout/VerticalCurvedList"/>
    <dgm:cxn modelId="{E84015F9-0D11-4EC7-971C-BDE9A0FA2993}" type="presParOf" srcId="{0A124FF5-67A0-4462-A0EC-805C60DB8DC3}" destId="{BE6E2B88-CBB1-4B17-A09C-5639DAE7C09D}" srcOrd="0" destOrd="0" presId="urn:microsoft.com/office/officeart/2008/layout/VerticalCurvedList"/>
    <dgm:cxn modelId="{C23CA361-B05E-4966-9BAB-8C89EFD8BE86}" type="presParOf" srcId="{0A124FF5-67A0-4462-A0EC-805C60DB8DC3}" destId="{76D16725-9537-44DC-B2FC-6EEFA3213328}" srcOrd="1" destOrd="0" presId="urn:microsoft.com/office/officeart/2008/layout/VerticalCurvedList"/>
    <dgm:cxn modelId="{42617C89-61F3-4A19-A853-0D3C528D4FB8}" type="presParOf" srcId="{0A124FF5-67A0-4462-A0EC-805C60DB8DC3}" destId="{ED36F72F-31E5-4098-A244-61EED67AAF41}" srcOrd="2" destOrd="0" presId="urn:microsoft.com/office/officeart/2008/layout/VerticalCurvedList"/>
    <dgm:cxn modelId="{946593F9-6B91-412D-8154-A044485A7DE3}" type="presParOf" srcId="{0A124FF5-67A0-4462-A0EC-805C60DB8DC3}" destId="{755ED21D-54F4-49EE-A94E-2908735BC0D4}" srcOrd="3" destOrd="0" presId="urn:microsoft.com/office/officeart/2008/layout/VerticalCurvedList"/>
    <dgm:cxn modelId="{8E4F8B17-CFBC-4914-9F2C-A20E02B7C855}" type="presParOf" srcId="{ED62A5BB-15D5-4D7F-82F1-3FAC892A2179}" destId="{4F782B05-1A76-4D22-801D-20CAC90FB8C9}" srcOrd="1" destOrd="0" presId="urn:microsoft.com/office/officeart/2008/layout/VerticalCurvedList"/>
    <dgm:cxn modelId="{9DB8751E-F724-49F4-813A-B29A25EDA6CE}" type="presParOf" srcId="{ED62A5BB-15D5-4D7F-82F1-3FAC892A2179}" destId="{523184A9-4683-4EEF-AEDE-E8B6AFA6CDE9}" srcOrd="2" destOrd="0" presId="urn:microsoft.com/office/officeart/2008/layout/VerticalCurvedList"/>
    <dgm:cxn modelId="{080FCD8B-7F11-47F7-B763-593EE5FC229B}" type="presParOf" srcId="{523184A9-4683-4EEF-AEDE-E8B6AFA6CDE9}" destId="{9D379281-BEC1-4C2B-ABD2-37D5D86439D6}" srcOrd="0" destOrd="0" presId="urn:microsoft.com/office/officeart/2008/layout/VerticalCurvedList"/>
    <dgm:cxn modelId="{56E87BF6-1BFF-4936-ABAD-DCEC05D3406C}" type="presParOf" srcId="{ED62A5BB-15D5-4D7F-82F1-3FAC892A2179}" destId="{FE0CB560-2CD3-41DD-A31D-D88298505644}" srcOrd="3" destOrd="0" presId="urn:microsoft.com/office/officeart/2008/layout/VerticalCurvedList"/>
    <dgm:cxn modelId="{F054D0F3-4CB4-4FF9-AB4B-141DEFC95B0B}" type="presParOf" srcId="{ED62A5BB-15D5-4D7F-82F1-3FAC892A2179}" destId="{FD927A18-0458-4740-A38D-2AAF6E85EFA1}" srcOrd="4" destOrd="0" presId="urn:microsoft.com/office/officeart/2008/layout/VerticalCurvedList"/>
    <dgm:cxn modelId="{1ABE126B-7DA4-4A3A-9EF0-14FBF66600F1}" type="presParOf" srcId="{FD927A18-0458-4740-A38D-2AAF6E85EFA1}" destId="{EA1AC479-289C-4DC1-B17D-B8E2D93E84FF}" srcOrd="0" destOrd="0" presId="urn:microsoft.com/office/officeart/2008/layout/VerticalCurvedList"/>
    <dgm:cxn modelId="{06BBC371-BFB3-4972-8D1F-BE42F2039D7B}" type="presParOf" srcId="{ED62A5BB-15D5-4D7F-82F1-3FAC892A2179}" destId="{A3879698-8F8F-4204-881F-2F1D9938E379}" srcOrd="5" destOrd="0" presId="urn:microsoft.com/office/officeart/2008/layout/VerticalCurvedList"/>
    <dgm:cxn modelId="{D903C5D6-4EBE-413E-A70A-491D2D4A174B}" type="presParOf" srcId="{ED62A5BB-15D5-4D7F-82F1-3FAC892A2179}" destId="{562CB239-E4A1-4C1C-93B6-329781643B2D}" srcOrd="6" destOrd="0" presId="urn:microsoft.com/office/officeart/2008/layout/VerticalCurvedList"/>
    <dgm:cxn modelId="{A348CF2C-615C-43B3-9BDF-C94EEEABFFFA}" type="presParOf" srcId="{562CB239-E4A1-4C1C-93B6-329781643B2D}" destId="{731170EE-F285-4A79-A3A9-153B2A6CB866}" srcOrd="0" destOrd="0" presId="urn:microsoft.com/office/officeart/2008/layout/VerticalCurvedList"/>
    <dgm:cxn modelId="{B58FE72E-7D79-44E9-AC29-35C29F5F6AAF}" type="presParOf" srcId="{ED62A5BB-15D5-4D7F-82F1-3FAC892A2179}" destId="{DD828CD2-EF70-4522-A6B3-8160010F70A4}" srcOrd="7" destOrd="0" presId="urn:microsoft.com/office/officeart/2008/layout/VerticalCurvedList"/>
    <dgm:cxn modelId="{B9BC4E73-5C72-41B2-A457-810FBB012DDD}" type="presParOf" srcId="{ED62A5BB-15D5-4D7F-82F1-3FAC892A2179}" destId="{F43C4763-526B-46F7-9C1F-E4DDD11BE814}" srcOrd="8" destOrd="0" presId="urn:microsoft.com/office/officeart/2008/layout/VerticalCurvedList"/>
    <dgm:cxn modelId="{74C0DDEC-CDE2-443F-8043-4548AC7C598F}" type="presParOf" srcId="{F43C4763-526B-46F7-9C1F-E4DDD11BE814}" destId="{50EB8316-F47B-43A0-9D5E-FAB5726A118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16725-9537-44DC-B2FC-6EEFA3213328}">
      <dsp:nvSpPr>
        <dsp:cNvPr id="0" name=""/>
        <dsp:cNvSpPr/>
      </dsp:nvSpPr>
      <dsp:spPr>
        <a:xfrm>
          <a:off x="-5699264" y="-872386"/>
          <a:ext cx="6785391" cy="6785391"/>
        </a:xfrm>
        <a:prstGeom prst="blockArc">
          <a:avLst>
            <a:gd name="adj1" fmla="val 18900000"/>
            <a:gd name="adj2" fmla="val 2700000"/>
            <a:gd name="adj3" fmla="val 318"/>
          </a:avLst>
        </a:prstGeom>
        <a:noFill/>
        <a:ln w="12700" cap="flat" cmpd="sng" algn="ctr">
          <a:solidFill>
            <a:srgbClr val="366C62"/>
          </a:solidFill>
          <a:prstDash val="solid"/>
          <a:miter lim="800000"/>
        </a:ln>
        <a:effectLst/>
      </dsp:spPr>
      <dsp:style>
        <a:lnRef idx="2">
          <a:scrgbClr r="0" g="0" b="0"/>
        </a:lnRef>
        <a:fillRef idx="0">
          <a:scrgbClr r="0" g="0" b="0"/>
        </a:fillRef>
        <a:effectRef idx="0">
          <a:scrgbClr r="0" g="0" b="0"/>
        </a:effectRef>
        <a:fontRef idx="minor"/>
      </dsp:style>
    </dsp:sp>
    <dsp:sp modelId="{4F782B05-1A76-4D22-801D-20CAC90FB8C9}">
      <dsp:nvSpPr>
        <dsp:cNvPr id="0" name=""/>
        <dsp:cNvSpPr/>
      </dsp:nvSpPr>
      <dsp:spPr>
        <a:xfrm>
          <a:off x="568539" y="387522"/>
          <a:ext cx="5731498" cy="775448"/>
        </a:xfrm>
        <a:prstGeom prst="rect">
          <a:avLst/>
        </a:prstGeom>
        <a:solidFill>
          <a:schemeClr val="lt1"/>
        </a:solid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15513" tIns="38100" rIns="38100" bIns="38100" numCol="1" spcCol="1270" anchor="ctr" anchorCtr="0">
          <a:noAutofit/>
        </a:bodyPr>
        <a:lstStyle/>
        <a:p>
          <a:pPr marL="0" lvl="0" indent="0" algn="l" defTabSz="666750">
            <a:lnSpc>
              <a:spcPct val="90000"/>
            </a:lnSpc>
            <a:spcBef>
              <a:spcPct val="0"/>
            </a:spcBef>
            <a:spcAft>
              <a:spcPct val="35000"/>
            </a:spcAft>
            <a:buNone/>
          </a:pPr>
          <a:r>
            <a:rPr lang="en-IE" sz="1500" kern="1200" noProof="0"/>
            <a:t>French Presidency – </a:t>
          </a:r>
          <a:r>
            <a:rPr lang="en-IE" sz="1500" kern="1200" noProof="0">
              <a:hlinkClick xmlns:r="http://schemas.openxmlformats.org/officeDocument/2006/relationships" r:id="rId1"/>
            </a:rPr>
            <a:t>GAC Cohesion conclusions on Cohesion report</a:t>
          </a:r>
          <a:r>
            <a:rPr lang="en-IE" sz="1500" kern="1200" noProof="0"/>
            <a:t> (2 June 2022)</a:t>
          </a:r>
          <a:endParaRPr lang="en-IE" sz="1500" b="1" kern="1200" noProof="0"/>
        </a:p>
      </dsp:txBody>
      <dsp:txXfrm>
        <a:off x="568539" y="387522"/>
        <a:ext cx="5731498" cy="775448"/>
      </dsp:txXfrm>
    </dsp:sp>
    <dsp:sp modelId="{9D379281-BEC1-4C2B-ABD2-37D5D86439D6}">
      <dsp:nvSpPr>
        <dsp:cNvPr id="0" name=""/>
        <dsp:cNvSpPr/>
      </dsp:nvSpPr>
      <dsp:spPr>
        <a:xfrm>
          <a:off x="83883" y="290591"/>
          <a:ext cx="969311" cy="969311"/>
        </a:xfrm>
        <a:prstGeom prst="ellipse">
          <a:avLst/>
        </a:prstGeom>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FE0CB560-2CD3-41DD-A31D-D88298505644}">
      <dsp:nvSpPr>
        <dsp:cNvPr id="0" name=""/>
        <dsp:cNvSpPr/>
      </dsp:nvSpPr>
      <dsp:spPr>
        <a:xfrm>
          <a:off x="1013121" y="1550897"/>
          <a:ext cx="5286915" cy="775448"/>
        </a:xfrm>
        <a:prstGeom prst="rect">
          <a:avLst/>
        </a:prstGeom>
        <a:solidFill>
          <a:schemeClr val="lt1"/>
        </a:solid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15513" tIns="38100" rIns="38100" bIns="38100" numCol="1" spcCol="1270" anchor="ctr" anchorCtr="0">
          <a:noAutofit/>
        </a:bodyPr>
        <a:lstStyle/>
        <a:p>
          <a:pPr marL="0" lvl="0" indent="0" algn="l" defTabSz="666750">
            <a:lnSpc>
              <a:spcPct val="90000"/>
            </a:lnSpc>
            <a:spcBef>
              <a:spcPct val="0"/>
            </a:spcBef>
            <a:spcAft>
              <a:spcPct val="35000"/>
            </a:spcAft>
            <a:buNone/>
          </a:pPr>
          <a:r>
            <a:rPr lang="en-IE" sz="1500" kern="1200" noProof="0"/>
            <a:t>Czech Presidency –  Lednice </a:t>
          </a:r>
          <a:r>
            <a:rPr lang="en-IE" sz="1500" kern="1200" noProof="0">
              <a:hlinkClick xmlns:r="http://schemas.openxmlformats.org/officeDocument/2006/relationships" r:id="rId3"/>
            </a:rPr>
            <a:t>declaration</a:t>
          </a:r>
          <a:r>
            <a:rPr lang="en-IE" sz="1500" kern="1200" noProof="0"/>
            <a:t> + </a:t>
          </a:r>
          <a:r>
            <a:rPr lang="en-IE" sz="1500" kern="1200" noProof="0">
              <a:hlinkClick xmlns:r="http://schemas.openxmlformats.org/officeDocument/2006/relationships" r:id="rId4"/>
            </a:rPr>
            <a:t>launch of CZ Rural Pact</a:t>
          </a:r>
          <a:r>
            <a:rPr lang="en-IE" sz="1500" kern="1200" noProof="0"/>
            <a:t> (28 October 2022)</a:t>
          </a:r>
        </a:p>
      </dsp:txBody>
      <dsp:txXfrm>
        <a:off x="1013121" y="1550897"/>
        <a:ext cx="5286915" cy="775448"/>
      </dsp:txXfrm>
    </dsp:sp>
    <dsp:sp modelId="{EA1AC479-289C-4DC1-B17D-B8E2D93E84FF}">
      <dsp:nvSpPr>
        <dsp:cNvPr id="0" name=""/>
        <dsp:cNvSpPr/>
      </dsp:nvSpPr>
      <dsp:spPr>
        <a:xfrm>
          <a:off x="528466" y="1453966"/>
          <a:ext cx="969311" cy="969311"/>
        </a:xfrm>
        <a:prstGeom prst="ellipse">
          <a:avLst/>
        </a:prstGeom>
        <a:blipFill rotWithShape="0">
          <a:blip xmlns:r="http://schemas.openxmlformats.org/officeDocument/2006/relationships" r:embed="rId5" cstate="screen">
            <a:extLst>
              <a:ext uri="{28A0092B-C50C-407E-A947-70E740481C1C}">
                <a14:useLocalDpi xmlns:a14="http://schemas.microsoft.com/office/drawing/2010/main"/>
              </a:ext>
            </a:extLst>
          </a:blip>
          <a:stretch>
            <a:fillRect/>
          </a:stretch>
        </a:blip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A3879698-8F8F-4204-881F-2F1D9938E379}">
      <dsp:nvSpPr>
        <dsp:cNvPr id="0" name=""/>
        <dsp:cNvSpPr/>
      </dsp:nvSpPr>
      <dsp:spPr>
        <a:xfrm>
          <a:off x="1013121" y="2714272"/>
          <a:ext cx="5286915" cy="775448"/>
        </a:xfrm>
        <a:prstGeom prst="rect">
          <a:avLst/>
        </a:prstGeom>
        <a:solidFill>
          <a:schemeClr val="bg1"/>
        </a:solid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15513" tIns="38100" rIns="38100" bIns="38100" numCol="1" spcCol="1270" anchor="ctr" anchorCtr="0">
          <a:noAutofit/>
        </a:bodyPr>
        <a:lstStyle/>
        <a:p>
          <a:pPr marL="0" lvl="0" indent="0" algn="l" defTabSz="666750">
            <a:lnSpc>
              <a:spcPct val="90000"/>
            </a:lnSpc>
            <a:spcBef>
              <a:spcPct val="0"/>
            </a:spcBef>
            <a:spcAft>
              <a:spcPct val="35000"/>
            </a:spcAft>
            <a:buNone/>
          </a:pPr>
          <a:r>
            <a:rPr lang="en-IE" sz="1500" kern="1200" noProof="0"/>
            <a:t>Swedish Presidency – </a:t>
          </a:r>
          <a:r>
            <a:rPr lang="en-IE" sz="1500" kern="1200" noProof="0">
              <a:hlinkClick xmlns:r="http://schemas.openxmlformats.org/officeDocument/2006/relationships" r:id="rId6"/>
            </a:rPr>
            <a:t>Rural pact Conference in Sweden</a:t>
          </a:r>
          <a:r>
            <a:rPr lang="en-IE" sz="1500" kern="1200" noProof="0"/>
            <a:t> (3-4 May 2023, Sweden)</a:t>
          </a:r>
        </a:p>
      </dsp:txBody>
      <dsp:txXfrm>
        <a:off x="1013121" y="2714272"/>
        <a:ext cx="5286915" cy="775448"/>
      </dsp:txXfrm>
    </dsp:sp>
    <dsp:sp modelId="{731170EE-F285-4A79-A3A9-153B2A6CB866}">
      <dsp:nvSpPr>
        <dsp:cNvPr id="0" name=""/>
        <dsp:cNvSpPr/>
      </dsp:nvSpPr>
      <dsp:spPr>
        <a:xfrm>
          <a:off x="528466" y="2617341"/>
          <a:ext cx="969311" cy="969311"/>
        </a:xfrm>
        <a:prstGeom prst="ellipse">
          <a:avLst/>
        </a:prstGeom>
        <a:blipFill rotWithShape="0">
          <a:blip xmlns:r="http://schemas.openxmlformats.org/officeDocument/2006/relationships" r:embed="rId7" cstate="screen">
            <a:extLst>
              <a:ext uri="{28A0092B-C50C-407E-A947-70E740481C1C}">
                <a14:useLocalDpi xmlns:a14="http://schemas.microsoft.com/office/drawing/2010/main"/>
              </a:ext>
            </a:extLst>
          </a:blip>
          <a:stretch>
            <a:fillRect/>
          </a:stretch>
        </a:blip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DD828CD2-EF70-4522-A6B3-8160010F70A4}">
      <dsp:nvSpPr>
        <dsp:cNvPr id="0" name=""/>
        <dsp:cNvSpPr/>
      </dsp:nvSpPr>
      <dsp:spPr>
        <a:xfrm>
          <a:off x="568539" y="3877647"/>
          <a:ext cx="5731498" cy="775448"/>
        </a:xfrm>
        <a:prstGeom prst="rect">
          <a:avLst/>
        </a:prstGeom>
        <a:no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15513" tIns="38100" rIns="38100" bIns="38100" numCol="1" spcCol="1270" anchor="ctr" anchorCtr="0">
          <a:noAutofit/>
        </a:bodyPr>
        <a:lstStyle/>
        <a:p>
          <a:pPr marL="0" lvl="0" indent="0" algn="l" defTabSz="666750">
            <a:lnSpc>
              <a:spcPct val="90000"/>
            </a:lnSpc>
            <a:spcBef>
              <a:spcPct val="0"/>
            </a:spcBef>
            <a:spcAft>
              <a:spcPct val="35000"/>
            </a:spcAft>
            <a:buNone/>
          </a:pPr>
          <a:r>
            <a:rPr lang="en-IE" sz="1500" kern="1200" noProof="0"/>
            <a:t>Spanish Presidency –  </a:t>
          </a:r>
          <a:r>
            <a:rPr lang="en-IE" sz="1500" kern="1200" noProof="0">
              <a:hlinkClick xmlns:r="http://schemas.openxmlformats.org/officeDocument/2006/relationships" r:id="rId8"/>
            </a:rPr>
            <a:t>High-level rural policy forum</a:t>
          </a:r>
          <a:r>
            <a:rPr lang="en-IE" sz="1500" kern="1200" noProof="0"/>
            <a:t> (27-29 Sept. 2023, </a:t>
          </a:r>
          <a:r>
            <a:rPr lang="en-IE" sz="1500" kern="1200" noProof="0" err="1"/>
            <a:t>Sigüenza</a:t>
          </a:r>
          <a:r>
            <a:rPr lang="en-IE" sz="1500" kern="1200" noProof="0"/>
            <a:t>)</a:t>
          </a:r>
        </a:p>
        <a:p>
          <a:pPr marL="0" lvl="0" indent="0" algn="l" defTabSz="666750">
            <a:lnSpc>
              <a:spcPct val="90000"/>
            </a:lnSpc>
            <a:spcBef>
              <a:spcPct val="0"/>
            </a:spcBef>
            <a:spcAft>
              <a:spcPct val="35000"/>
            </a:spcAft>
            <a:buNone/>
          </a:pPr>
          <a:r>
            <a:rPr lang="en-IE" sz="1500" b="1" kern="1200" noProof="0">
              <a:hlinkClick xmlns:r="http://schemas.openxmlformats.org/officeDocument/2006/relationships" r:id="rId9"/>
            </a:rPr>
            <a:t>Council conclusions </a:t>
          </a:r>
          <a:r>
            <a:rPr lang="en-IE" sz="1500" b="1" kern="1200" noProof="0"/>
            <a:t>(20 November 2023)</a:t>
          </a:r>
        </a:p>
      </dsp:txBody>
      <dsp:txXfrm>
        <a:off x="568539" y="3877647"/>
        <a:ext cx="5731498" cy="775448"/>
      </dsp:txXfrm>
    </dsp:sp>
    <dsp:sp modelId="{50EB8316-F47B-43A0-9D5E-FAB5726A1188}">
      <dsp:nvSpPr>
        <dsp:cNvPr id="0" name=""/>
        <dsp:cNvSpPr/>
      </dsp:nvSpPr>
      <dsp:spPr>
        <a:xfrm>
          <a:off x="83883" y="3780716"/>
          <a:ext cx="969311" cy="969311"/>
        </a:xfrm>
        <a:prstGeom prst="ellipse">
          <a:avLst/>
        </a:prstGeom>
        <a:blipFill rotWithShape="0">
          <a:blip xmlns:r="http://schemas.openxmlformats.org/officeDocument/2006/relationships" r:embed="rId10" cstate="screen">
            <a:extLst>
              <a:ext uri="{28A0092B-C50C-407E-A947-70E740481C1C}">
                <a14:useLocalDpi xmlns:a14="http://schemas.microsoft.com/office/drawing/2010/main"/>
              </a:ext>
            </a:extLst>
          </a:blip>
          <a:stretch>
            <a:fillRect/>
          </a:stretch>
        </a:blipFill>
        <a:ln w="12700" cap="flat" cmpd="sng" algn="ctr">
          <a:solidFill>
            <a:schemeClr val="accent1">
              <a:lumMod val="60000"/>
              <a:lumOff val="40000"/>
            </a:schemeClr>
          </a:solidFill>
          <a:prstDash val="solid"/>
          <a:miter lim="800000"/>
        </a:ln>
        <a:effectLst/>
      </dsp:spPr>
      <dsp:style>
        <a:lnRef idx="2">
          <a:schemeClr val="accent4"/>
        </a:lnRef>
        <a:fillRef idx="1">
          <a:schemeClr val="lt1"/>
        </a:fillRef>
        <a:effectRef idx="0">
          <a:schemeClr val="accent4"/>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86197-4AAB-B5C6-7917-8312BFC4AF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D979A5B-9C32-9AE1-AB23-E436653F0E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2B79D5-D1A6-4C96-A371-48EC856A4A55}" type="datetimeFigureOut">
              <a:rPr lang="en-GB" smtClean="0"/>
              <a:t>13/03/2024</a:t>
            </a:fld>
            <a:endParaRPr lang="en-GB"/>
          </a:p>
        </p:txBody>
      </p:sp>
      <p:sp>
        <p:nvSpPr>
          <p:cNvPr id="4" name="Footer Placeholder 3">
            <a:extLst>
              <a:ext uri="{FF2B5EF4-FFF2-40B4-BE49-F238E27FC236}">
                <a16:creationId xmlns:a16="http://schemas.microsoft.com/office/drawing/2014/main" id="{EF8F9FD2-0B87-BAB2-4115-D0CAD2A20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613AFD7-C3CA-320C-6396-4D8162CA2C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F6A09F-7FF7-4F09-850E-60100CBDD3F6}" type="slidenum">
              <a:rPr lang="en-GB" smtClean="0"/>
              <a:t>‹#›</a:t>
            </a:fld>
            <a:endParaRPr lang="en-GB"/>
          </a:p>
        </p:txBody>
      </p:sp>
    </p:spTree>
    <p:extLst>
      <p:ext uri="{BB962C8B-B14F-4D97-AF65-F5344CB8AC3E}">
        <p14:creationId xmlns:p14="http://schemas.microsoft.com/office/powerpoint/2010/main" val="412009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F1499-360A-43DC-83BA-9CC51B1A4733}" type="datetimeFigureOut">
              <a:rPr lang="fr-BE" smtClean="0"/>
              <a:t>13-03-24</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13F67-51C8-4CFB-9E3C-6CC6536DE695}" type="slidenum">
              <a:rPr lang="fr-BE" smtClean="0"/>
              <a:t>‹#›</a:t>
            </a:fld>
            <a:endParaRPr lang="fr-BE"/>
          </a:p>
        </p:txBody>
      </p:sp>
    </p:spTree>
    <p:extLst>
      <p:ext uri="{BB962C8B-B14F-4D97-AF65-F5344CB8AC3E}">
        <p14:creationId xmlns:p14="http://schemas.microsoft.com/office/powerpoint/2010/main" val="237119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uralpact.rural-vision.europa.eu/become-memb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ruralpact.rural-vision.europa.eu/become-member_e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europa.eu/eusurvey/runner/TheRuralPactCommitmentCanva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ur-lex.europa.eu/legal-content/EN/TXT/?uri=CELEX%3A52021DC034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kern="1200">
                <a:solidFill>
                  <a:srgbClr val="000000"/>
                </a:solidFill>
                <a:effectLst/>
                <a:latin typeface="Calibri" panose="020F0502020204030204" pitchFamily="34" charset="0"/>
                <a:ea typeface="+mn-ea"/>
                <a:cs typeface="+mn-cs"/>
              </a:rPr>
              <a:t>Dear colleague from the Rural Pact</a:t>
            </a:r>
            <a:endParaRPr lang="en-GB">
              <a:effectLst/>
            </a:endParaRPr>
          </a:p>
          <a:p>
            <a:pPr marL="0" algn="l" rtl="0" eaLnBrk="1" latinLnBrk="0" hangingPunct="1">
              <a:spcBef>
                <a:spcPts val="0"/>
              </a:spcBef>
              <a:spcAft>
                <a:spcPts val="0"/>
              </a:spcAft>
            </a:pPr>
            <a:r>
              <a:rPr lang="en-US" sz="1800" kern="1200">
                <a:solidFill>
                  <a:srgbClr val="000000"/>
                </a:solidFill>
                <a:effectLst/>
                <a:latin typeface="Calibri" panose="020F0502020204030204" pitchFamily="34" charset="0"/>
                <a:ea typeface="+mn-ea"/>
                <a:cs typeface="+mn-cs"/>
              </a:rPr>
              <a:t>This presentation provides information about the long-term vision for EU’s rural areas (Rural Vision) and the Rural Pact. </a:t>
            </a:r>
            <a:endParaRPr lang="en-GB">
              <a:effectLst/>
            </a:endParaRPr>
          </a:p>
          <a:p>
            <a:pPr marL="0" algn="l" rtl="0" eaLnBrk="1" latinLnBrk="0" hangingPunct="1">
              <a:spcBef>
                <a:spcPts val="0"/>
              </a:spcBef>
              <a:spcAft>
                <a:spcPts val="0"/>
              </a:spcAft>
            </a:pPr>
            <a:r>
              <a:rPr lang="en-US" sz="1800" b="1" kern="1200">
                <a:solidFill>
                  <a:srgbClr val="000000"/>
                </a:solidFill>
                <a:effectLst/>
                <a:latin typeface="Calibri" panose="020F0502020204030204" pitchFamily="34" charset="0"/>
                <a:ea typeface="+mn-ea"/>
                <a:cs typeface="+mn-cs"/>
              </a:rPr>
              <a:t>You can use and modify these slides at your convenience</a:t>
            </a:r>
            <a:r>
              <a:rPr lang="en-US" sz="1800" kern="1200">
                <a:solidFill>
                  <a:srgbClr val="000000"/>
                </a:solidFill>
                <a:effectLst/>
                <a:latin typeface="Calibri" panose="020F0502020204030204" pitchFamily="34" charset="0"/>
                <a:ea typeface="+mn-ea"/>
                <a:cs typeface="+mn-cs"/>
              </a:rPr>
              <a:t> as they aim to help you build an understanding, but also to prepare your presentations when introducing the Rural Pact. </a:t>
            </a:r>
          </a:p>
          <a:p>
            <a:pPr marL="0" algn="l" rtl="0" eaLnBrk="1" latinLnBrk="0" hangingPunct="1">
              <a:spcBef>
                <a:spcPts val="0"/>
              </a:spcBef>
              <a:spcAft>
                <a:spcPts val="0"/>
              </a:spcAft>
            </a:pPr>
            <a:r>
              <a:rPr lang="en-US" sz="1800" kern="1200">
                <a:solidFill>
                  <a:srgbClr val="000000"/>
                </a:solidFill>
                <a:effectLst/>
                <a:latin typeface="Calibri" panose="020F0502020204030204" pitchFamily="34" charset="0"/>
                <a:ea typeface="+mn-ea"/>
                <a:cs typeface="+mn-cs"/>
              </a:rPr>
              <a:t>Each slide has notes that provide further explanation of the content included in each slide. </a:t>
            </a:r>
            <a:endParaRPr lang="en-GB">
              <a:effectLst/>
            </a:endParaRPr>
          </a:p>
          <a:p>
            <a:pPr marL="0" algn="l" rtl="0" eaLnBrk="1" latinLnBrk="0" hangingPunct="1">
              <a:spcBef>
                <a:spcPts val="0"/>
              </a:spcBef>
              <a:spcAft>
                <a:spcPts val="0"/>
              </a:spcAft>
            </a:pPr>
            <a:r>
              <a:rPr lang="en-US" sz="1800" kern="1200">
                <a:solidFill>
                  <a:srgbClr val="000000"/>
                </a:solidFill>
                <a:effectLst/>
                <a:latin typeface="Calibri" panose="020F0502020204030204" pitchFamily="34" charset="0"/>
                <a:ea typeface="+mn-ea"/>
                <a:cs typeface="+mn-cs"/>
              </a:rPr>
              <a:t>We hope you find them useful!</a:t>
            </a:r>
            <a:endParaRPr lang="en-GB">
              <a:effectLst/>
            </a:endParaRPr>
          </a:p>
          <a:p>
            <a:pPr marL="0" algn="l" rtl="0" eaLnBrk="1" latinLnBrk="0" hangingPunct="1">
              <a:spcBef>
                <a:spcPts val="0"/>
              </a:spcBef>
              <a:spcAft>
                <a:spcPts val="0"/>
              </a:spcAft>
            </a:pPr>
            <a:r>
              <a:rPr lang="en-US" sz="1800" kern="1200">
                <a:solidFill>
                  <a:srgbClr val="000000"/>
                </a:solidFill>
                <a:effectLst/>
                <a:latin typeface="Calibri" panose="020F0502020204030204" pitchFamily="34" charset="0"/>
                <a:ea typeface="+mn-ea"/>
                <a:cs typeface="+mn-cs"/>
              </a:rPr>
              <a:t>Rural Pact Support Team.</a:t>
            </a:r>
            <a:endParaRPr lang="en-GB">
              <a:effectLst/>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a:t>
            </a:fld>
            <a:endParaRPr lang="fr-BE"/>
          </a:p>
        </p:txBody>
      </p:sp>
    </p:spTree>
    <p:extLst>
      <p:ext uri="{BB962C8B-B14F-4D97-AF65-F5344CB8AC3E}">
        <p14:creationId xmlns:p14="http://schemas.microsoft.com/office/powerpoint/2010/main" val="1835842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The Rural Pact has </a:t>
            </a:r>
            <a:r>
              <a:rPr lang="en-GB" b="1" noProof="0"/>
              <a:t>three objectives</a:t>
            </a:r>
            <a:r>
              <a:rPr lang="en-GB" noProof="0"/>
              <a:t>: </a:t>
            </a:r>
          </a:p>
          <a:p>
            <a:endParaRPr lang="en-GB" noProof="0"/>
          </a:p>
          <a:p>
            <a:pPr marL="228600" indent="-228600">
              <a:buFont typeface="+mj-lt"/>
              <a:buAutoNum type="arabicPeriod"/>
            </a:pPr>
            <a:r>
              <a:rPr lang="en-GB" b="1" noProof="0"/>
              <a:t>Amplifying</a:t>
            </a:r>
            <a:r>
              <a:rPr lang="en-GB" b="1" baseline="0" noProof="0"/>
              <a:t> rural voices by b</a:t>
            </a:r>
            <a:r>
              <a:rPr lang="en-GB" b="1" noProof="0"/>
              <a:t>ringing up key rural concerns in the policy agendas and making these voices</a:t>
            </a:r>
            <a:r>
              <a:rPr lang="en-GB" b="1" baseline="0" noProof="0"/>
              <a:t> acted upon</a:t>
            </a:r>
            <a:r>
              <a:rPr lang="en-GB" b="1" noProof="0"/>
              <a:t>.</a:t>
            </a:r>
          </a:p>
          <a:p>
            <a:pPr marL="228600" indent="-228600">
              <a:buFont typeface="+mj-lt"/>
              <a:buAutoNum type="arabicPeriod"/>
            </a:pPr>
            <a:r>
              <a:rPr lang="en-GB" b="1" noProof="0"/>
              <a:t>Networking, collaboration &amp; mutual learning</a:t>
            </a:r>
          </a:p>
          <a:p>
            <a:pPr marL="228600" indent="-228600">
              <a:buFont typeface="+mj-lt"/>
              <a:buAutoNum type="arabicPeriod"/>
            </a:pPr>
            <a:r>
              <a:rPr lang="en-GB" b="1" noProof="0"/>
              <a:t>Commitments to act. </a:t>
            </a:r>
            <a:r>
              <a:rPr lang="en-GB" noProof="0"/>
              <a:t>These are specific actions that individuals and organisations submit to the Rural Pact and that they commit to implement to contribute to achieve the rural vision. For instance: A rural municipality has committed to implement a Renewable energy community to support the green transition of the area, involving and mobilising 200 citizens and businesses. </a:t>
            </a:r>
            <a:endParaRPr lang="en-GB">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10</a:t>
            </a:fld>
            <a:endParaRPr lang="fr-BE"/>
          </a:p>
        </p:txBody>
      </p:sp>
    </p:spTree>
    <p:extLst>
      <p:ext uri="{BB962C8B-B14F-4D97-AF65-F5344CB8AC3E}">
        <p14:creationId xmlns:p14="http://schemas.microsoft.com/office/powerpoint/2010/main" val="359290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a:t>
            </a:r>
            <a:r>
              <a:rPr lang="en-GB" b="1"/>
              <a:t>five types of participants</a:t>
            </a:r>
            <a:r>
              <a:rPr lang="en-GB" b="1" baseline="0"/>
              <a:t> in the Rural pact</a:t>
            </a:r>
            <a:r>
              <a:rPr lang="en-GB" b="1"/>
              <a:t> </a:t>
            </a:r>
            <a:r>
              <a:rPr lang="en-GB"/>
              <a:t>which are : public authorities, civil society organizations, businesses, citizens, as well as academic research bodies. These categories encompass everyone involved in rural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cs typeface="Calibri" panose="020F0502020204030204"/>
              </a:rPr>
              <a:t>It is important that all stakeholders register as members of the Rural Pact community </a:t>
            </a:r>
            <a:r>
              <a:rPr lang="en-GB">
                <a:cs typeface="Calibri" panose="020F0502020204030204"/>
              </a:rPr>
              <a:t>in order to participate: </a:t>
            </a:r>
            <a:r>
              <a:rPr lang="es-ES" sz="1200" err="1">
                <a:solidFill>
                  <a:schemeClr val="tx2"/>
                </a:solidFill>
              </a:rPr>
              <a:t>Join</a:t>
            </a:r>
            <a:r>
              <a:rPr lang="es-ES" sz="1200">
                <a:solidFill>
                  <a:schemeClr val="tx2"/>
                </a:solidFill>
              </a:rPr>
              <a:t> </a:t>
            </a:r>
            <a:r>
              <a:rPr lang="es-ES" sz="1200" err="1">
                <a:solidFill>
                  <a:schemeClr val="tx2"/>
                </a:solidFill>
              </a:rPr>
              <a:t>the</a:t>
            </a:r>
            <a:r>
              <a:rPr lang="es-ES" sz="1200">
                <a:solidFill>
                  <a:schemeClr val="tx2"/>
                </a:solidFill>
              </a:rPr>
              <a:t> Rural Pact </a:t>
            </a:r>
            <a:r>
              <a:rPr lang="es-ES" sz="1200" err="1">
                <a:solidFill>
                  <a:schemeClr val="tx2"/>
                </a:solidFill>
              </a:rPr>
              <a:t>Community</a:t>
            </a:r>
            <a:r>
              <a:rPr lang="es-ES" sz="1200">
                <a:solidFill>
                  <a:schemeClr val="tx2"/>
                </a:solidFill>
              </a:rPr>
              <a:t>!</a:t>
            </a:r>
            <a:r>
              <a:rPr lang="en-US" sz="1800">
                <a:solidFill>
                  <a:srgbClr val="FF0000"/>
                </a:solidFill>
                <a:effectLst/>
                <a:latin typeface="Calibri" panose="020F0502020204030204" pitchFamily="34" charset="0"/>
                <a:ea typeface="Times New Roman" panose="02020603050405020304" pitchFamily="18" charset="0"/>
              </a:rPr>
              <a:t> </a:t>
            </a:r>
            <a:r>
              <a:rPr lang="en-US" sz="1800" u="sng">
                <a:solidFill>
                  <a:srgbClr val="FF0000"/>
                </a:solidFill>
                <a:effectLst/>
                <a:latin typeface="Calibri" panose="020F0502020204030204" pitchFamily="34" charset="0"/>
                <a:ea typeface="Times New Roman" panose="02020603050405020304" pitchFamily="18" charset="0"/>
                <a:hlinkClick r:id="rId3"/>
              </a:rPr>
              <a:t>https://ruralpact.rural-vision.europa.eu/become-member</a:t>
            </a:r>
            <a:r>
              <a:rPr lang="en-US" sz="1800">
                <a:solidFill>
                  <a:srgbClr val="FF0000"/>
                </a:solidFill>
                <a:effectLst/>
                <a:latin typeface="Calibri" panose="020F0502020204030204" pitchFamily="34" charset="0"/>
                <a:ea typeface="Times New Roman" panose="02020603050405020304" pitchFamily="18" charset="0"/>
              </a:rPr>
              <a:t> </a:t>
            </a:r>
            <a:endParaRPr lang="en-BE" sz="1200">
              <a:solidFill>
                <a:schemeClr val="tx2"/>
              </a:solidFill>
            </a:endParaRPr>
          </a:p>
          <a:p>
            <a:endParaRPr lang="en-US">
              <a:cs typeface="Calibri" panose="020F0502020204030204"/>
            </a:endParaRPr>
          </a:p>
          <a:p>
            <a:endParaRPr lang="en-GB">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11</a:t>
            </a:fld>
            <a:endParaRPr lang="fr-BE"/>
          </a:p>
        </p:txBody>
      </p:sp>
    </p:spTree>
    <p:extLst>
      <p:ext uri="{BB962C8B-B14F-4D97-AF65-F5344CB8AC3E}">
        <p14:creationId xmlns:p14="http://schemas.microsoft.com/office/powerpoint/2010/main" val="102321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the Rural Pact is being coordinated ? </a:t>
            </a:r>
          </a:p>
          <a:p>
            <a:endParaRPr lang="en-GB"/>
          </a:p>
          <a:p>
            <a:pPr algn="l"/>
            <a:r>
              <a:rPr lang="en-GB"/>
              <a:t>- On the one hand, </a:t>
            </a:r>
            <a:r>
              <a:rPr lang="en-US" b="1">
                <a:solidFill>
                  <a:srgbClr val="515560"/>
                </a:solidFill>
                <a:effectLst/>
              </a:rPr>
              <a:t>the Rural Pact Support Office </a:t>
            </a:r>
            <a:r>
              <a:rPr lang="en-US">
                <a:solidFill>
                  <a:srgbClr val="515560"/>
                </a:solidFill>
                <a:effectLst/>
              </a:rPr>
              <a:t>(RPSO) coordinates and implements the networking activities of the Rural Pact and its community with the ambition to achieve the Rural Pact objectives and the Long-term vision for EU’s rural areas (LTVRA). The RPSO builds synergies and complementarities with all relevant EU policy networks and initiatives working on and for rural development to jointly contribute to stronger, connected, prosperous and resilient rural areas in Europe, including the CAP Network, Broadband Competence Office Support Facility, Territorial Agenda 2030, Preparatory Action Smart Rural 21 &amp; 27, or with the Talent Booster Mechanism.  </a:t>
            </a:r>
          </a:p>
          <a:p>
            <a:endParaRPr lang="en-GB"/>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On the other hand, </a:t>
            </a:r>
            <a:r>
              <a:rPr lang="en-US" b="1"/>
              <a:t>a Rural Pact Coordination Group</a:t>
            </a:r>
            <a:r>
              <a:rPr lang="en-US"/>
              <a:t>, representative of the participants of the Pact, has been set up. This is a special group of the European Commission which steers the Rural Pact process with a 3-year mandate. The lead DG is DG Agriculture and Rural Development, and the co-lead DG is DG Regional and Urban Policy. </a:t>
            </a:r>
            <a:r>
              <a:rPr lang="en-US" b="0" i="0">
                <a:solidFill>
                  <a:srgbClr val="515560"/>
                </a:solidFill>
                <a:effectLst/>
                <a:latin typeface="arial" panose="020B0604020202020204" pitchFamily="34" charset="0"/>
              </a:rPr>
              <a:t>The Rural Pact Coordination Group overlooks the RPSO tasks and is be able to give strategic orientations by making proposals to the European Commission. </a:t>
            </a:r>
            <a:endParaRPr lang="en-US"/>
          </a:p>
          <a:p>
            <a:pPr marL="457200" lvl="1" indent="0">
              <a:buFontTx/>
              <a:buNone/>
            </a:pPr>
            <a:endParaRPr lang="en-US" b="0" i="0">
              <a:solidFill>
                <a:srgbClr val="515560"/>
              </a:solidFill>
              <a:effectLst/>
              <a:latin typeface="arial" panose="020B0604020202020204" pitchFamily="34" charset="0"/>
            </a:endParaRPr>
          </a:p>
          <a:p>
            <a:pPr marL="0" lvl="0" indent="0">
              <a:buFontTx/>
              <a:buNone/>
            </a:pPr>
            <a:r>
              <a:rPr lang="en-US" b="0" i="0">
                <a:solidFill>
                  <a:srgbClr val="515560"/>
                </a:solidFill>
                <a:effectLst/>
                <a:latin typeface="arial" panose="020B0604020202020204" pitchFamily="34" charset="0"/>
              </a:rPr>
              <a:t>The </a:t>
            </a:r>
            <a:r>
              <a:rPr lang="en-US" b="1" i="0">
                <a:solidFill>
                  <a:srgbClr val="515560"/>
                </a:solidFill>
                <a:effectLst/>
                <a:latin typeface="arial" panose="020B0604020202020204" pitchFamily="34" charset="0"/>
              </a:rPr>
              <a:t>Rural Pact Coordination Group </a:t>
            </a:r>
            <a:r>
              <a:rPr lang="en-US" b="0" i="0">
                <a:solidFill>
                  <a:srgbClr val="515560"/>
                </a:solidFill>
                <a:effectLst/>
                <a:latin typeface="arial" panose="020B0604020202020204" pitchFamily="34" charset="0"/>
              </a:rPr>
              <a:t>meets twice a year, facilitated by the RPSO. </a:t>
            </a:r>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12</a:t>
            </a:fld>
            <a:endParaRPr lang="fr-BE"/>
          </a:p>
        </p:txBody>
      </p:sp>
    </p:spTree>
    <p:extLst>
      <p:ext uri="{BB962C8B-B14F-4D97-AF65-F5344CB8AC3E}">
        <p14:creationId xmlns:p14="http://schemas.microsoft.com/office/powerpoint/2010/main" val="373286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The Rural Pact Support Office</a:t>
            </a:r>
            <a:endParaRPr lang="en-GB" noProof="0"/>
          </a:p>
          <a:p>
            <a:endParaRPr lang="en-GB" b="1" noProof="0"/>
          </a:p>
          <a:p>
            <a:r>
              <a:rPr lang="en-GB" noProof="0"/>
              <a:t>The Rural Pact Support Office (RPSO) coordinates and implements the networking activities of the Rural Pact and its community with the ambition to achieve the Rural Pact objectives and the Long-term vision for EU’s rural areas (LTVRA). The </a:t>
            </a:r>
            <a:r>
              <a:rPr lang="en-GB" b="1" noProof="0"/>
              <a:t>RPSO is tasked for the next years to</a:t>
            </a:r>
            <a:r>
              <a:rPr lang="en-GB" noProof="0"/>
              <a:t>:</a:t>
            </a:r>
            <a:endParaRPr lang="en-GB" noProof="0">
              <a:cs typeface="Calibri"/>
            </a:endParaRPr>
          </a:p>
          <a:p>
            <a:pPr marL="171450" indent="-171450">
              <a:buFont typeface="Arial" panose="020B0604020202020204" pitchFamily="34" charset="0"/>
              <a:buChar char="•"/>
            </a:pPr>
            <a:r>
              <a:rPr lang="en-GB" b="1" noProof="0"/>
              <a:t>animate the members of the community </a:t>
            </a:r>
            <a:r>
              <a:rPr lang="en-GB" noProof="0"/>
              <a:t>as well as encourage and promote commitments to act; the RPSO is responsible for ensuring that the Rural Pact community is engaged and makes commitments to fulfil the ambitions set out in the LTVRA. The RPSO will interact with stakeholders who committed to the Rural Pact to evaluate their needs and accompany them as well to attract new members.</a:t>
            </a:r>
          </a:p>
          <a:p>
            <a:pPr marL="171450" indent="-171450">
              <a:buFont typeface="Arial" panose="020B0604020202020204" pitchFamily="34" charset="0"/>
              <a:buChar char="•"/>
            </a:pPr>
            <a:r>
              <a:rPr lang="en-GB" b="1" noProof="0"/>
              <a:t>identify and promote good practices </a:t>
            </a:r>
            <a:r>
              <a:rPr lang="en-GB" noProof="0"/>
              <a:t>that can inspire action in rural areas;</a:t>
            </a:r>
            <a:endParaRPr lang="en-GB" noProof="0">
              <a:cs typeface="Calibri"/>
            </a:endParaRPr>
          </a:p>
          <a:p>
            <a:pPr marL="171450" indent="-171450">
              <a:buFont typeface="Arial" panose="020B0604020202020204" pitchFamily="34" charset="0"/>
              <a:buChar char="•"/>
            </a:pPr>
            <a:r>
              <a:rPr lang="en-GB" b="1" noProof="0"/>
              <a:t>organise webinars for capacity building </a:t>
            </a:r>
            <a:r>
              <a:rPr lang="en-GB" noProof="0"/>
              <a:t>and peer learning, as well as high-level </a:t>
            </a:r>
            <a:r>
              <a:rPr lang="en-GB" b="1" noProof="0"/>
              <a:t>policy events</a:t>
            </a:r>
            <a:r>
              <a:rPr lang="en-GB" noProof="0"/>
              <a:t>;</a:t>
            </a:r>
            <a:endParaRPr lang="en-GB" noProof="0">
              <a:cs typeface="Calibri"/>
            </a:endParaRPr>
          </a:p>
          <a:p>
            <a:pPr marL="171450" indent="-171450">
              <a:buFont typeface="Arial" panose="020B0604020202020204" pitchFamily="34" charset="0"/>
              <a:buChar char="•"/>
            </a:pPr>
            <a:r>
              <a:rPr lang="en-GB" noProof="0"/>
              <a:t>support the meetings of the </a:t>
            </a:r>
            <a:r>
              <a:rPr lang="en-GB" b="1" noProof="0"/>
              <a:t>Rural Pact Coordination Group</a:t>
            </a:r>
            <a:r>
              <a:rPr lang="en-GB" noProof="0"/>
              <a:t>;</a:t>
            </a:r>
            <a:endParaRPr lang="en-GB" noProof="0">
              <a:cs typeface="Calibri"/>
            </a:endParaRPr>
          </a:p>
          <a:p>
            <a:pPr marL="171450" indent="-171450">
              <a:buFont typeface="Arial" panose="020B0604020202020204" pitchFamily="34" charset="0"/>
              <a:buChar char="•"/>
            </a:pPr>
            <a:r>
              <a:rPr lang="en-GB" b="1" noProof="0"/>
              <a:t>keep the community informed </a:t>
            </a:r>
            <a:r>
              <a:rPr lang="en-GB" noProof="0"/>
              <a:t>through the website, social media channels, the monthly newsletter and the annual Magazine.</a:t>
            </a:r>
            <a:endParaRPr lang="en-GB" noProof="0">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13</a:t>
            </a:fld>
            <a:endParaRPr lang="fr-BE"/>
          </a:p>
        </p:txBody>
      </p:sp>
    </p:spTree>
    <p:extLst>
      <p:ext uri="{BB962C8B-B14F-4D97-AF65-F5344CB8AC3E}">
        <p14:creationId xmlns:p14="http://schemas.microsoft.com/office/powerpoint/2010/main" val="357914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cs typeface="Calibri"/>
              </a:rPr>
              <a:t>Find out information about the main events organised by the RPSO in 2023. </a:t>
            </a:r>
          </a:p>
        </p:txBody>
      </p:sp>
      <p:sp>
        <p:nvSpPr>
          <p:cNvPr id="4" name="Slide Number Placeholder 3"/>
          <p:cNvSpPr>
            <a:spLocks noGrp="1"/>
          </p:cNvSpPr>
          <p:nvPr>
            <p:ph type="sldNum" sz="quarter" idx="5"/>
          </p:nvPr>
        </p:nvSpPr>
        <p:spPr/>
        <p:txBody>
          <a:bodyPr/>
          <a:lstStyle/>
          <a:p>
            <a:fld id="{0A113F67-51C8-4CFB-9E3C-6CC6536DE695}" type="slidenum">
              <a:rPr lang="fr-BE" smtClean="0"/>
              <a:t>14</a:t>
            </a:fld>
            <a:endParaRPr lang="fr-BE"/>
          </a:p>
        </p:txBody>
      </p:sp>
    </p:spTree>
    <p:extLst>
      <p:ext uri="{BB962C8B-B14F-4D97-AF65-F5344CB8AC3E}">
        <p14:creationId xmlns:p14="http://schemas.microsoft.com/office/powerpoint/2010/main" val="398068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cs typeface="Calibri"/>
              </a:rPr>
              <a:t>One of the major event of 2023 was the </a:t>
            </a:r>
            <a:r>
              <a:rPr lang="en-GB" b="1" noProof="0">
                <a:cs typeface="Calibri"/>
              </a:rPr>
              <a:t>high-level rural policy forum “Shaping the future of rural areas”</a:t>
            </a:r>
            <a:r>
              <a:rPr lang="en-GB" noProof="0">
                <a:cs typeface="Calibri"/>
              </a:rPr>
              <a:t>, that was co-organised by the </a:t>
            </a:r>
            <a:r>
              <a:rPr lang="en-GB" b="1" noProof="0">
                <a:cs typeface="Calibri"/>
              </a:rPr>
              <a:t>Spanish presidency of the EU Council </a:t>
            </a:r>
            <a:r>
              <a:rPr lang="en-GB" noProof="0">
                <a:cs typeface="Calibri"/>
              </a:rPr>
              <a:t>and the </a:t>
            </a:r>
            <a:r>
              <a:rPr lang="en-GB" b="1" noProof="0">
                <a:cs typeface="Calibri"/>
              </a:rPr>
              <a:t>European Commission </a:t>
            </a:r>
            <a:r>
              <a:rPr lang="en-GB" noProof="0">
                <a:cs typeface="Calibri"/>
              </a:rPr>
              <a:t>with the support of the </a:t>
            </a:r>
            <a:r>
              <a:rPr lang="en-GB" b="1" noProof="0">
                <a:cs typeface="Calibri"/>
              </a:rPr>
              <a:t>Rural Pact Support Office</a:t>
            </a:r>
            <a:r>
              <a:rPr lang="en-GB" noProof="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cs typeface="Calibri"/>
              </a:rPr>
              <a:t>The priority of this event was to </a:t>
            </a:r>
            <a:r>
              <a:rPr lang="en-GB" b="1" noProof="0">
                <a:cs typeface="Calibri"/>
              </a:rPr>
              <a:t>bring the national authorities on board</a:t>
            </a:r>
            <a:r>
              <a:rPr lang="en-GB" noProof="0">
                <a:cs typeface="Calibri"/>
              </a:rPr>
              <a:t> and to prepare the ground for </a:t>
            </a:r>
            <a:r>
              <a:rPr lang="en-GB" b="1" noProof="0">
                <a:cs typeface="Calibri"/>
              </a:rPr>
              <a:t>Council conclusions </a:t>
            </a:r>
            <a:r>
              <a:rPr lang="en-GB" noProof="0">
                <a:cs typeface="Calibri"/>
              </a:rPr>
              <a:t>on the Rural 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cs typeface="Calibri"/>
              </a:rPr>
              <a:t>A Policy Briefing on how to make the Rural pact happen in Member States was also prepared as background to help the Member States understand how they can implement the rural pact in practice, based on 7 ingredients. </a:t>
            </a:r>
            <a:endParaRPr lang="en-US">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15</a:t>
            </a:fld>
            <a:endParaRPr lang="fr-BE"/>
          </a:p>
        </p:txBody>
      </p:sp>
    </p:spTree>
    <p:extLst>
      <p:ext uri="{BB962C8B-B14F-4D97-AF65-F5344CB8AC3E}">
        <p14:creationId xmlns:p14="http://schemas.microsoft.com/office/powerpoint/2010/main" val="241242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Policy Briefing: </a:t>
            </a:r>
            <a:r>
              <a:rPr lang="en-GB" noProof="0">
                <a:cs typeface="Calibri"/>
              </a:rPr>
              <a:t>to help the Member States understand how they can implement the rural pact in practice, based on 7 ingredients. Read the Policy Briefing in 24 languages: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cs typeface="Calibri"/>
              </a:rPr>
              <a:t>https://ruralpact.rural-vision.europa.eu/publications/making-rural-pact-happen-member-states_en</a:t>
            </a:r>
          </a:p>
          <a:p>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16</a:t>
            </a:fld>
            <a:endParaRPr lang="fr-BE"/>
          </a:p>
        </p:txBody>
      </p:sp>
    </p:spTree>
    <p:extLst>
      <p:ext uri="{BB962C8B-B14F-4D97-AF65-F5344CB8AC3E}">
        <p14:creationId xmlns:p14="http://schemas.microsoft.com/office/powerpoint/2010/main" val="156580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The work on the Rural Vision and the Rural Pact are contributing to bring issues higher on the political agenda including through dialogue between various European institutions and bodies.</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Committee of the Regions (</a:t>
            </a:r>
            <a:r>
              <a:rPr lang="en-GB" sz="1200" kern="1200" err="1">
                <a:solidFill>
                  <a:schemeClr val="tx1"/>
                </a:solidFill>
                <a:effectLst/>
                <a:latin typeface="+mn-lt"/>
                <a:ea typeface="+mn-ea"/>
                <a:cs typeface="+mn-cs"/>
              </a:rPr>
              <a:t>CoR</a:t>
            </a:r>
            <a:r>
              <a:rPr lang="en-GB" sz="1200" kern="1200">
                <a:solidFill>
                  <a:schemeClr val="tx1"/>
                </a:solidFill>
                <a:effectLst/>
                <a:latin typeface="+mn-lt"/>
                <a:ea typeface="+mn-ea"/>
                <a:cs typeface="+mn-cs"/>
              </a:rPr>
              <a:t>), the European Economic and Social Committee (EESC) and the European Parliament all adopted their opinions in 2022. </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Council of the European Union, </a:t>
            </a:r>
            <a:r>
              <a:rPr lang="en-GB" sz="1200" b="0" kern="1200">
                <a:solidFill>
                  <a:schemeClr val="tx1"/>
                </a:solidFill>
                <a:effectLst/>
                <a:latin typeface="+mn-lt"/>
                <a:ea typeface="+mn-ea"/>
                <a:cs typeface="+mn-cs"/>
              </a:rPr>
              <a:t>under the Spanish presidency, adopted conclusions on the Vision on </a:t>
            </a:r>
            <a:r>
              <a:rPr lang="en-GB" sz="1200" b="1" kern="1200">
                <a:solidFill>
                  <a:schemeClr val="tx1"/>
                </a:solidFill>
                <a:effectLst/>
                <a:latin typeface="+mn-lt"/>
                <a:ea typeface="+mn-ea"/>
                <a:cs typeface="+mn-cs"/>
              </a:rPr>
              <a:t>the 20</a:t>
            </a:r>
            <a:r>
              <a:rPr lang="en-GB" sz="1200" b="1" kern="1200" baseline="30000">
                <a:solidFill>
                  <a:schemeClr val="tx1"/>
                </a:solidFill>
                <a:effectLst/>
                <a:latin typeface="+mn-lt"/>
                <a:ea typeface="+mn-ea"/>
                <a:cs typeface="+mn-cs"/>
              </a:rPr>
              <a:t>th</a:t>
            </a:r>
            <a:r>
              <a:rPr lang="en-GB" sz="1200" b="1" kern="1200">
                <a:solidFill>
                  <a:schemeClr val="tx1"/>
                </a:solidFill>
                <a:effectLst/>
                <a:latin typeface="+mn-lt"/>
                <a:ea typeface="+mn-ea"/>
                <a:cs typeface="+mn-cs"/>
              </a:rPr>
              <a:t> November 2023 during the AGRIFISH Council</a:t>
            </a:r>
            <a:r>
              <a:rPr lang="en-GB" sz="1200" b="0" kern="1200">
                <a:solidFill>
                  <a:schemeClr val="tx1"/>
                </a:solidFill>
                <a:effectLst/>
                <a:latin typeface="+mn-lt"/>
                <a:ea typeface="+mn-ea"/>
                <a:cs typeface="+mn-cs"/>
              </a:rPr>
              <a:t>. </a:t>
            </a:r>
          </a:p>
          <a:p>
            <a:pPr marL="0" lvl="0" indent="0">
              <a:buFont typeface="Arial" panose="020B0604020202020204" pitchFamily="34" charset="0"/>
              <a:buNone/>
            </a:pPr>
            <a:endParaRPr lang="en-GB" sz="1200" b="0" kern="1200">
              <a:solidFill>
                <a:schemeClr val="tx1"/>
              </a:solidFill>
              <a:effectLst/>
              <a:latin typeface="+mn-lt"/>
              <a:ea typeface="+mn-ea"/>
              <a:cs typeface="+mn-cs"/>
            </a:endParaRPr>
          </a:p>
          <a:p>
            <a:pPr marL="0" lvl="0" indent="0">
              <a:buFont typeface="Arial" panose="020B0604020202020204" pitchFamily="34" charset="0"/>
              <a:buNone/>
            </a:pPr>
            <a:r>
              <a:rPr lang="en-GB" sz="1200" b="0" kern="1200">
                <a:solidFill>
                  <a:schemeClr val="tx1"/>
                </a:solidFill>
                <a:effectLst/>
                <a:latin typeface="+mn-lt"/>
                <a:ea typeface="+mn-ea"/>
                <a:cs typeface="+mn-cs"/>
              </a:rPr>
              <a:t>This was prepared through several steps:</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Slovenian presidency </a:t>
            </a:r>
            <a:r>
              <a:rPr lang="en-GB" sz="1200" kern="1200">
                <a:solidFill>
                  <a:schemeClr val="tx1"/>
                </a:solidFill>
                <a:effectLst/>
                <a:latin typeface="+mn-lt"/>
                <a:ea typeface="+mn-ea"/>
                <a:cs typeface="+mn-cs"/>
              </a:rPr>
              <a:t>held an </a:t>
            </a:r>
            <a:r>
              <a:rPr lang="en-GB" sz="1200" b="1" kern="1200">
                <a:solidFill>
                  <a:schemeClr val="tx1"/>
                </a:solidFill>
                <a:effectLst/>
                <a:latin typeface="+mn-lt"/>
                <a:ea typeface="+mn-ea"/>
                <a:cs typeface="+mn-cs"/>
              </a:rPr>
              <a:t>informal Council debate </a:t>
            </a:r>
            <a:r>
              <a:rPr lang="en-GB" sz="1200" kern="1200">
                <a:solidFill>
                  <a:schemeClr val="tx1"/>
                </a:solidFill>
                <a:effectLst/>
                <a:latin typeface="+mn-lt"/>
                <a:ea typeface="+mn-ea"/>
                <a:cs typeface="+mn-cs"/>
              </a:rPr>
              <a:t>in autumn 2021. </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French presidency</a:t>
            </a:r>
            <a:r>
              <a:rPr lang="en-GB" sz="1200" kern="1200">
                <a:solidFill>
                  <a:schemeClr val="tx1"/>
                </a:solidFill>
                <a:effectLst/>
                <a:latin typeface="+mn-lt"/>
                <a:ea typeface="+mn-ea"/>
                <a:cs typeface="+mn-cs"/>
              </a:rPr>
              <a:t> adopted conclusions on the 8th Cohesion report that include a reference to the rural vision.</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Czech presidency</a:t>
            </a:r>
            <a:r>
              <a:rPr lang="en-GB" sz="1200" kern="1200">
                <a:solidFill>
                  <a:schemeClr val="tx1"/>
                </a:solidFill>
                <a:effectLst/>
                <a:latin typeface="+mn-lt"/>
                <a:ea typeface="+mn-ea"/>
                <a:cs typeface="+mn-cs"/>
              </a:rPr>
              <a:t> has launched its national Rural pact, leading by example and participated in the </a:t>
            </a:r>
            <a:r>
              <a:rPr lang="en-GB" sz="1200" b="1" kern="1200">
                <a:solidFill>
                  <a:schemeClr val="tx1"/>
                </a:solidFill>
                <a:effectLst/>
                <a:latin typeface="+mn-lt"/>
                <a:ea typeface="+mn-ea"/>
                <a:cs typeface="+mn-cs"/>
              </a:rPr>
              <a:t>declaration of </a:t>
            </a:r>
            <a:r>
              <a:rPr lang="en-GB" sz="1200" b="1" kern="1200" err="1">
                <a:solidFill>
                  <a:schemeClr val="tx1"/>
                </a:solidFill>
                <a:effectLst/>
                <a:latin typeface="+mn-lt"/>
                <a:ea typeface="+mn-ea"/>
                <a:cs typeface="+mn-cs"/>
              </a:rPr>
              <a:t>Lednice</a:t>
            </a:r>
            <a:r>
              <a:rPr lang="en-GB" sz="1200" kern="1200">
                <a:solidFill>
                  <a:schemeClr val="tx1"/>
                </a:solidFill>
                <a:effectLst/>
                <a:latin typeface="+mn-lt"/>
                <a:ea typeface="+mn-ea"/>
                <a:cs typeface="+mn-cs"/>
              </a:rPr>
              <a:t> that brings together also the Committee of the regions and the European Parliament.</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In May 2023, the </a:t>
            </a:r>
            <a:r>
              <a:rPr lang="en-GB" sz="1200" b="1" kern="1200">
                <a:solidFill>
                  <a:schemeClr val="tx1"/>
                </a:solidFill>
                <a:effectLst/>
                <a:latin typeface="+mn-lt"/>
                <a:ea typeface="+mn-ea"/>
                <a:cs typeface="+mn-cs"/>
              </a:rPr>
              <a:t>Swedish presidency </a:t>
            </a:r>
            <a:r>
              <a:rPr lang="en-GB" sz="1200" b="0" kern="1200">
                <a:solidFill>
                  <a:schemeClr val="tx1"/>
                </a:solidFill>
                <a:effectLst/>
                <a:latin typeface="+mn-lt"/>
                <a:ea typeface="+mn-ea"/>
                <a:cs typeface="+mn-cs"/>
              </a:rPr>
              <a:t>hosted the Rural Pact conference in Uppsala to share best</a:t>
            </a:r>
            <a:r>
              <a:rPr lang="en-US" b="0" i="0">
                <a:solidFill>
                  <a:srgbClr val="464646"/>
                </a:solidFill>
                <a:effectLst/>
                <a:latin typeface="open sans" panose="020B0606030504020204" pitchFamily="34" charset="0"/>
              </a:rPr>
              <a:t> practices and examples on the implementation of the Rural Pact at national level, discuss the multi-level governance for holistic rural development, explore tools and methods for the Rural Pact and examine young people’s involvement and participation in the Rural Pact.</a:t>
            </a:r>
            <a:endParaRPr lang="en-GB" sz="1200" b="0" kern="120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a:solidFill>
                  <a:schemeClr val="tx1"/>
                </a:solidFill>
                <a:effectLst/>
                <a:latin typeface="+mn-lt"/>
                <a:ea typeface="+mn-ea"/>
                <a:cs typeface="+mn-cs"/>
              </a:rPr>
              <a:t>In September 2023, the </a:t>
            </a:r>
            <a:r>
              <a:rPr lang="en-GB" sz="1200" b="1" kern="1200">
                <a:solidFill>
                  <a:schemeClr val="tx1"/>
                </a:solidFill>
                <a:effectLst/>
                <a:latin typeface="+mn-lt"/>
                <a:ea typeface="+mn-ea"/>
                <a:cs typeface="+mn-cs"/>
              </a:rPr>
              <a:t>Spanish presidency of the Council</a:t>
            </a:r>
            <a:r>
              <a:rPr lang="en-GB" sz="1200" kern="1200">
                <a:solidFill>
                  <a:schemeClr val="tx1"/>
                </a:solidFill>
                <a:effectLst/>
                <a:latin typeface="+mn-lt"/>
                <a:ea typeface="+mn-ea"/>
                <a:cs typeface="+mn-cs"/>
              </a:rPr>
              <a:t> organised a </a:t>
            </a:r>
            <a:r>
              <a:rPr lang="en-GB" sz="1200" b="1" kern="1200">
                <a:solidFill>
                  <a:schemeClr val="tx1"/>
                </a:solidFill>
                <a:effectLst/>
                <a:latin typeface="+mn-lt"/>
                <a:ea typeface="+mn-ea"/>
                <a:cs typeface="+mn-cs"/>
              </a:rPr>
              <a:t>High-level rural policy forum</a:t>
            </a:r>
            <a:r>
              <a:rPr lang="en-GB" sz="1200" kern="1200">
                <a:solidFill>
                  <a:schemeClr val="tx1"/>
                </a:solidFill>
                <a:effectLst/>
                <a:latin typeface="+mn-lt"/>
                <a:ea typeface="+mn-ea"/>
                <a:cs typeface="+mn-cs"/>
              </a:rPr>
              <a:t> event that had the ambition to prepare the ground for Council conclusions dedicated to the Rural Vision. </a:t>
            </a:r>
            <a:endParaRPr lang="en-GB"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77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a:solidFill>
                  <a:schemeClr val="tx1"/>
                </a:solidFill>
                <a:effectLst/>
                <a:latin typeface="+mn-lt"/>
                <a:ea typeface="+mn-ea"/>
                <a:cs typeface="+mn-cs"/>
              </a:rPr>
              <a:t>These are a few highlights of the Council conclusions that were unanimously adopted on 20 November 2023. </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You can read their press release (link at the bottom)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574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One of the biggest flagships launched recently is the </a:t>
            </a:r>
            <a:r>
              <a:rPr lang="en-GB" b="1" noProof="0"/>
              <a:t>Rural revitalisation platform</a:t>
            </a:r>
            <a:r>
              <a:rPr lang="en-GB" noProof="0"/>
              <a:t>, which we have integrated in a broader platform serving all activities under the Rural Pact to integrate things rather than multiply them. </a:t>
            </a:r>
          </a:p>
          <a:p>
            <a:r>
              <a:rPr lang="en-GB" noProof="0"/>
              <a:t>Under this platform you can </a:t>
            </a:r>
            <a:r>
              <a:rPr lang="en-GB" b="1" noProof="0"/>
              <a:t>create your own profile</a:t>
            </a:r>
            <a:r>
              <a:rPr lang="en-GB" noProof="0"/>
              <a:t>, </a:t>
            </a:r>
            <a:r>
              <a:rPr lang="en-GB" b="1" noProof="0"/>
              <a:t>interact with others in community groups </a:t>
            </a:r>
            <a:r>
              <a:rPr lang="en-GB" noProof="0"/>
              <a:t>and </a:t>
            </a:r>
            <a:r>
              <a:rPr lang="en-GB" b="1" noProof="0"/>
              <a:t>access resources</a:t>
            </a:r>
            <a:r>
              <a:rPr lang="en-GB" noProof="0"/>
              <a:t>. </a:t>
            </a:r>
          </a:p>
          <a:p>
            <a:r>
              <a:rPr lang="en-GB" noProof="0"/>
              <a:t>Under </a:t>
            </a:r>
            <a:r>
              <a:rPr lang="en-GB" b="1" noProof="0"/>
              <a:t>resources</a:t>
            </a:r>
            <a:r>
              <a:rPr lang="en-GB" noProof="0"/>
              <a:t>, you can find </a:t>
            </a:r>
            <a:r>
              <a:rPr lang="en-GB" b="1" noProof="0"/>
              <a:t>good practice fiches</a:t>
            </a:r>
            <a:r>
              <a:rPr lang="en-GB" noProof="0"/>
              <a:t>. </a:t>
            </a:r>
          </a:p>
          <a:p>
            <a:endParaRPr lang="en-IE"/>
          </a:p>
        </p:txBody>
      </p:sp>
      <p:sp>
        <p:nvSpPr>
          <p:cNvPr id="4" name="Slide Number Placeholder 3"/>
          <p:cNvSpPr>
            <a:spLocks noGrp="1"/>
          </p:cNvSpPr>
          <p:nvPr>
            <p:ph type="sldNum" sz="quarter" idx="5"/>
          </p:nvPr>
        </p:nvSpPr>
        <p:spPr/>
        <p:txBody>
          <a:bodyPr/>
          <a:lstStyle/>
          <a:p>
            <a:fld id="{0A113F67-51C8-4CFB-9E3C-6CC6536DE695}" type="slidenum">
              <a:rPr lang="fr-BE" smtClean="0"/>
              <a:t>19</a:t>
            </a:fld>
            <a:endParaRPr lang="fr-BE"/>
          </a:p>
        </p:txBody>
      </p:sp>
    </p:spTree>
    <p:extLst>
      <p:ext uri="{BB962C8B-B14F-4D97-AF65-F5344CB8AC3E}">
        <p14:creationId xmlns:p14="http://schemas.microsoft.com/office/powerpoint/2010/main" val="158883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a:cs typeface="Calibri"/>
              </a:rPr>
              <a:t>Rural areas and their citizens are crucial for the future of Europe. </a:t>
            </a:r>
          </a:p>
          <a:p>
            <a:r>
              <a:rPr lang="en-GB" noProof="0">
                <a:cs typeface="Calibri"/>
              </a:rPr>
              <a:t>They are essential for food security, sustainability and social cohesion, and Europe cannot afford to have empty rural areas, as cities would also suffer. </a:t>
            </a:r>
          </a:p>
          <a:p>
            <a:r>
              <a:rPr lang="en-GB" noProof="0">
                <a:cs typeface="Calibri"/>
              </a:rPr>
              <a:t>To support rural areas adequately, </a:t>
            </a:r>
            <a:r>
              <a:rPr lang="en-GB" b="1" noProof="0">
                <a:cs typeface="Calibri"/>
              </a:rPr>
              <a:t>changes are needed starting at the European level </a:t>
            </a:r>
            <a:r>
              <a:rPr lang="en-GB" b="0" noProof="0">
                <a:cs typeface="Calibri"/>
              </a:rPr>
              <a:t>and multi-actor collaboration and commitments to act at all level. </a:t>
            </a:r>
          </a:p>
          <a:p>
            <a:r>
              <a:rPr lang="en-GB" noProof="0">
                <a:cs typeface="Calibri"/>
              </a:rPr>
              <a:t>Recognising the importance of rural areas, European Commission </a:t>
            </a:r>
            <a:r>
              <a:rPr lang="en-US">
                <a:cs typeface="Calibri"/>
              </a:rPr>
              <a:t>President </a:t>
            </a:r>
            <a:r>
              <a:rPr lang="en-GB" sz="1200" b="0"/>
              <a:t>Ursula von der Leyen</a:t>
            </a:r>
            <a:r>
              <a:rPr lang="en-GB" sz="1200" b="1"/>
              <a:t> </a:t>
            </a:r>
            <a:r>
              <a:rPr lang="en-US" b="1">
                <a:cs typeface="Calibri"/>
              </a:rPr>
              <a:t>launched the Rural Vision in July 2019</a:t>
            </a:r>
            <a:r>
              <a:rPr lang="en-US">
                <a:cs typeface="Calibri"/>
              </a:rPr>
              <a:t>. </a:t>
            </a:r>
          </a:p>
          <a:p>
            <a:r>
              <a:rPr lang="en-GB" noProof="0">
                <a:cs typeface="Calibri"/>
              </a:rPr>
              <a:t>This </a:t>
            </a:r>
            <a:r>
              <a:rPr lang="en-GB" b="1" noProof="0">
                <a:cs typeface="Calibri"/>
              </a:rPr>
              <a:t>vision recognises the key role that rural areas play in shaping Europe's future </a:t>
            </a:r>
            <a:r>
              <a:rPr lang="en-GB" noProof="0">
                <a:cs typeface="Calibri"/>
              </a:rPr>
              <a:t>and highlights that urgent challenges remain. </a:t>
            </a:r>
            <a:r>
              <a:rPr lang="en-GB" b="1" noProof="0">
                <a:cs typeface="Calibri"/>
              </a:rPr>
              <a:t>The rural vision aims to provide a long-term plan to support and develop rural areas</a:t>
            </a:r>
            <a:r>
              <a:rPr lang="en-GB" noProof="0">
                <a:cs typeface="Calibri"/>
              </a:rPr>
              <a:t>, ensuring that no one is left behind in the process.</a:t>
            </a:r>
          </a:p>
        </p:txBody>
      </p:sp>
      <p:sp>
        <p:nvSpPr>
          <p:cNvPr id="4" name="Marcador de número de diapositiva 3"/>
          <p:cNvSpPr>
            <a:spLocks noGrp="1"/>
          </p:cNvSpPr>
          <p:nvPr>
            <p:ph type="sldNum" sz="quarter" idx="5"/>
          </p:nvPr>
        </p:nvSpPr>
        <p:spPr/>
        <p:txBody>
          <a:bodyPr/>
          <a:lstStyle/>
          <a:p>
            <a:fld id="{0A113F67-51C8-4CFB-9E3C-6CC6536DE695}" type="slidenum">
              <a:rPr lang="fr-BE" smtClean="0"/>
              <a:t>2</a:t>
            </a:fld>
            <a:endParaRPr lang="fr-BE"/>
          </a:p>
        </p:txBody>
      </p:sp>
    </p:spTree>
    <p:extLst>
      <p:ext uri="{BB962C8B-B14F-4D97-AF65-F5344CB8AC3E}">
        <p14:creationId xmlns:p14="http://schemas.microsoft.com/office/powerpoint/2010/main" val="210792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Rural stakeholders can find many benefits in the Rural Pact Community Platform, including: </a:t>
            </a:r>
          </a:p>
          <a:p>
            <a:pPr marL="171450" indent="-171450">
              <a:buFont typeface="Arial" panose="020B0604020202020204" pitchFamily="34" charset="0"/>
              <a:buChar char="•"/>
            </a:pPr>
            <a:r>
              <a:rPr lang="en-GB" noProof="0"/>
              <a:t>Connect with peers</a:t>
            </a:r>
          </a:p>
          <a:p>
            <a:pPr marL="171450" indent="-171450">
              <a:buFont typeface="Arial" panose="020B0604020202020204" pitchFamily="34" charset="0"/>
              <a:buChar char="•"/>
            </a:pPr>
            <a:r>
              <a:rPr lang="en-GB" noProof="0"/>
              <a:t>Join exchanges in the Community Groups</a:t>
            </a:r>
          </a:p>
          <a:p>
            <a:pPr marL="171450" indent="-171450">
              <a:buFont typeface="Arial" panose="020B0604020202020204" pitchFamily="34" charset="0"/>
              <a:buChar char="•"/>
            </a:pPr>
            <a:r>
              <a:rPr lang="en-GB" noProof="0"/>
              <a:t>Find out more from good practices</a:t>
            </a:r>
          </a:p>
          <a:p>
            <a:pPr marL="171450" indent="-171450">
              <a:buFont typeface="Arial" panose="020B0604020202020204" pitchFamily="34" charset="0"/>
              <a:buChar char="•"/>
            </a:pPr>
            <a:r>
              <a:rPr lang="en-GB" noProof="0"/>
              <a:t>Be invited to the Rural Pact events</a:t>
            </a:r>
          </a:p>
          <a:p>
            <a:pPr marL="171450" indent="-171450">
              <a:buFont typeface="Arial" panose="020B0604020202020204" pitchFamily="34" charset="0"/>
              <a:buChar char="•"/>
            </a:pPr>
            <a:r>
              <a:rPr lang="en-GB" noProof="0"/>
              <a:t>Be informed from publications, news &amp; events</a:t>
            </a:r>
          </a:p>
          <a:p>
            <a:pPr marL="171450" indent="-171450">
              <a:buFont typeface="Arial" panose="020B0604020202020204" pitchFamily="34" charset="0"/>
              <a:buChar char="•"/>
            </a:pPr>
            <a:r>
              <a:rPr lang="en-GB" noProof="0"/>
              <a:t>Commit to act for rural areas</a:t>
            </a:r>
          </a:p>
          <a:p>
            <a:pPr marL="171450" indent="-171450">
              <a:buFont typeface="Arial" panose="020B0604020202020204" pitchFamily="34" charset="0"/>
              <a:buChar char="•"/>
            </a:pPr>
            <a:r>
              <a:rPr lang="en-GB" noProof="0"/>
              <a:t>Receive the monthly newsletter </a:t>
            </a:r>
          </a:p>
        </p:txBody>
      </p:sp>
      <p:sp>
        <p:nvSpPr>
          <p:cNvPr id="4" name="Slide Number Placeholder 3"/>
          <p:cNvSpPr>
            <a:spLocks noGrp="1"/>
          </p:cNvSpPr>
          <p:nvPr>
            <p:ph type="sldNum" sz="quarter" idx="5"/>
          </p:nvPr>
        </p:nvSpPr>
        <p:spPr/>
        <p:txBody>
          <a:bodyPr/>
          <a:lstStyle/>
          <a:p>
            <a:fld id="{0A113F67-51C8-4CFB-9E3C-6CC6536DE695}" type="slidenum">
              <a:rPr lang="fr-BE" smtClean="0"/>
              <a:t>20</a:t>
            </a:fld>
            <a:endParaRPr lang="fr-BE"/>
          </a:p>
        </p:txBody>
      </p:sp>
    </p:spTree>
    <p:extLst>
      <p:ext uri="{BB962C8B-B14F-4D97-AF65-F5344CB8AC3E}">
        <p14:creationId xmlns:p14="http://schemas.microsoft.com/office/powerpoint/2010/main" val="3952061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C726F"/>
                </a:solidFill>
                <a:effectLst/>
                <a:uLnTx/>
                <a:uFillTx/>
                <a:latin typeface="Leelawadee"/>
                <a:ea typeface="+mn-ea"/>
                <a:cs typeface="+mn-cs"/>
              </a:rPr>
              <a:t>This first edition of the Rural Vision Magazine provides you with stories and information to inspire and drive progress in implementing the Rural Vision.</a:t>
            </a:r>
            <a:endParaRPr kumimoji="0" lang="fr-BE" sz="1200" b="0" i="0" u="none" strike="noStrike" kern="1200" cap="none" spc="0" normalizeH="0" baseline="0" noProof="0">
              <a:ln>
                <a:noFill/>
              </a:ln>
              <a:solidFill>
                <a:srgbClr val="1C726F"/>
              </a:solidFill>
              <a:effectLst/>
              <a:uLnTx/>
              <a:uFillTx/>
              <a:latin typeface="Leelawadee"/>
              <a:ea typeface="+mn-ea"/>
              <a:cs typeface="+mn-cs"/>
            </a:endParaRPr>
          </a:p>
          <a:p>
            <a:endParaRPr lang="en-GB"/>
          </a:p>
        </p:txBody>
      </p:sp>
      <p:sp>
        <p:nvSpPr>
          <p:cNvPr id="4" name="Slide Number Placeholder 3"/>
          <p:cNvSpPr>
            <a:spLocks noGrp="1"/>
          </p:cNvSpPr>
          <p:nvPr>
            <p:ph type="sldNum" sz="quarter" idx="5"/>
          </p:nvPr>
        </p:nvSpPr>
        <p:spPr/>
        <p:txBody>
          <a:bodyPr/>
          <a:lstStyle/>
          <a:p>
            <a:fld id="{0A113F67-51C8-4CFB-9E3C-6CC6536DE695}" type="slidenum">
              <a:rPr lang="fr-BE" smtClean="0"/>
              <a:t>21</a:t>
            </a:fld>
            <a:endParaRPr lang="fr-BE"/>
          </a:p>
        </p:txBody>
      </p:sp>
    </p:spTree>
    <p:extLst>
      <p:ext uri="{BB962C8B-B14F-4D97-AF65-F5344CB8AC3E}">
        <p14:creationId xmlns:p14="http://schemas.microsoft.com/office/powerpoint/2010/main" val="2599519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A113F67-51C8-4CFB-9E3C-6CC6536DE695}" type="slidenum">
              <a:rPr lang="fr-BE" smtClean="0"/>
              <a:t>22</a:t>
            </a:fld>
            <a:endParaRPr lang="fr-BE"/>
          </a:p>
        </p:txBody>
      </p:sp>
    </p:spTree>
    <p:extLst>
      <p:ext uri="{BB962C8B-B14F-4D97-AF65-F5344CB8AC3E}">
        <p14:creationId xmlns:p14="http://schemas.microsoft.com/office/powerpoint/2010/main" val="1354094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cs typeface="Calibri"/>
              </a:rPr>
              <a:t>Find out information more about the main events organised in 2024 and be invited to participate by:</a:t>
            </a:r>
          </a:p>
          <a:p>
            <a:pPr marL="228600" indent="-228600">
              <a:buFont typeface="+mj-lt"/>
              <a:buAutoNum type="arabicPeriod"/>
            </a:pPr>
            <a:r>
              <a:rPr lang="en-US">
                <a:cs typeface="Calibri"/>
              </a:rPr>
              <a:t>Becoming a member of the Rural Pact Community Platform: </a:t>
            </a:r>
            <a:r>
              <a:rPr lang="en-GB">
                <a:hlinkClick r:id="rId3"/>
              </a:rPr>
              <a:t>https://ruralpact.rural-vision.europa.eu/become-member_en</a:t>
            </a:r>
            <a:endParaRPr lang="en-GB"/>
          </a:p>
          <a:p>
            <a:pPr marL="228600" indent="-228600">
              <a:buFont typeface="+mj-lt"/>
              <a:buAutoNum type="arabicPeriod"/>
            </a:pPr>
            <a:r>
              <a:rPr lang="en-GB">
                <a:cs typeface="Calibri"/>
              </a:rPr>
              <a:t>Checking the event section of the website: https://ruralpact.rural-vision.europa.eu/events/all_en </a:t>
            </a:r>
            <a:endParaRPr lang="en-US">
              <a:cs typeface="Calibri"/>
            </a:endParaRPr>
          </a:p>
          <a:p>
            <a:endParaRPr lang="en-US">
              <a:cs typeface="Calibri"/>
            </a:endParaRPr>
          </a:p>
          <a:p>
            <a:r>
              <a:rPr lang="en-US">
                <a:cs typeface="Calibri"/>
              </a:rPr>
              <a:t>Last update 15 February 2024.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113F67-51C8-4CFB-9E3C-6CC6536DE695}"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8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Steps to become a member of the Rural Pact.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t>Join as a member of the Rural Pact Community by filling the dedicate </a:t>
            </a:r>
            <a:r>
              <a:rPr lang="en-GB" sz="1200" b="1">
                <a:solidFill>
                  <a:schemeClr val="accent6"/>
                </a:solidFill>
              </a:rPr>
              <a:t>Form: </a:t>
            </a:r>
            <a:r>
              <a:rPr lang="en-GB" sz="1200"/>
              <a:t>https://ruralpact.rural-vision.europa.eu/become-member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a:t>Make a commitment to implement a concrete action, project, initiative that contributes to the Rural Pact and share it with us by filling the following </a:t>
            </a:r>
            <a:r>
              <a:rPr lang="en-GB" sz="1200" b="1">
                <a:solidFill>
                  <a:schemeClr val="accent6"/>
                </a:solidFill>
              </a:rPr>
              <a:t>Form: </a:t>
            </a:r>
            <a:r>
              <a:rPr lang="en-GB" sz="1200">
                <a:hlinkClick r:id="rId3"/>
              </a:rPr>
              <a:t>https://ec.europa.eu/eusurvey/runner/TheRuralPactCommitmentCanvas</a:t>
            </a:r>
            <a:r>
              <a:rPr lang="en-GB" sz="1200"/>
              <a:t> </a:t>
            </a:r>
            <a:r>
              <a:rPr lang="en-GB"/>
              <a:t>  </a:t>
            </a:r>
          </a:p>
        </p:txBody>
      </p:sp>
      <p:sp>
        <p:nvSpPr>
          <p:cNvPr id="4" name="Slide Number Placeholder 3"/>
          <p:cNvSpPr>
            <a:spLocks noGrp="1"/>
          </p:cNvSpPr>
          <p:nvPr>
            <p:ph type="sldNum" sz="quarter" idx="5"/>
          </p:nvPr>
        </p:nvSpPr>
        <p:spPr/>
        <p:txBody>
          <a:bodyPr/>
          <a:lstStyle/>
          <a:p>
            <a:fld id="{0A113F67-51C8-4CFB-9E3C-6CC6536DE695}" type="slidenum">
              <a:rPr lang="fr-BE" smtClean="0"/>
              <a:t>24</a:t>
            </a:fld>
            <a:endParaRPr lang="fr-BE"/>
          </a:p>
        </p:txBody>
      </p:sp>
    </p:spTree>
    <p:extLst>
      <p:ext uri="{BB962C8B-B14F-4D97-AF65-F5344CB8AC3E}">
        <p14:creationId xmlns:p14="http://schemas.microsoft.com/office/powerpoint/2010/main" val="3787487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 you!</a:t>
            </a:r>
          </a:p>
        </p:txBody>
      </p:sp>
      <p:sp>
        <p:nvSpPr>
          <p:cNvPr id="4" name="Slide Number Placeholder 3"/>
          <p:cNvSpPr>
            <a:spLocks noGrp="1"/>
          </p:cNvSpPr>
          <p:nvPr>
            <p:ph type="sldNum" sz="quarter" idx="5"/>
          </p:nvPr>
        </p:nvSpPr>
        <p:spPr/>
        <p:txBody>
          <a:bodyPr/>
          <a:lstStyle/>
          <a:p>
            <a:fld id="{0A113F67-51C8-4CFB-9E3C-6CC6536DE695}" type="slidenum">
              <a:rPr lang="fr-BE" smtClean="0"/>
              <a:t>25</a:t>
            </a:fld>
            <a:endParaRPr lang="fr-BE"/>
          </a:p>
        </p:txBody>
      </p:sp>
    </p:spTree>
    <p:extLst>
      <p:ext uri="{BB962C8B-B14F-4D97-AF65-F5344CB8AC3E}">
        <p14:creationId xmlns:p14="http://schemas.microsoft.com/office/powerpoint/2010/main" val="108962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cs typeface="Calibri"/>
              </a:rPr>
              <a:t>The EU launched a reflection with all actors across Europe to draw the common ambitions to achieve for rural areas. This process was coordinated by the vice-president </a:t>
            </a:r>
            <a:r>
              <a:rPr lang="en-GB" sz="1200" err="1">
                <a:solidFill>
                  <a:srgbClr val="D69600"/>
                </a:solidFill>
              </a:rPr>
              <a:t>Šuica</a:t>
            </a:r>
            <a:r>
              <a:rPr lang="en-GB" sz="1200">
                <a:solidFill>
                  <a:srgbClr val="D69600"/>
                </a:solidFill>
              </a:rPr>
              <a:t> (Democracy and demography)</a:t>
            </a:r>
            <a:r>
              <a:rPr lang="en-GB">
                <a:cs typeface="Calibri"/>
              </a:rPr>
              <a:t>, with </a:t>
            </a:r>
            <a:r>
              <a:rPr lang="en-GB" b="0" i="0">
                <a:solidFill>
                  <a:srgbClr val="404040"/>
                </a:solidFill>
                <a:effectLst/>
                <a:latin typeface="arial" panose="020B0604020202020204" pitchFamily="34" charset="0"/>
              </a:rPr>
              <a:t>Commissioners</a:t>
            </a:r>
            <a:r>
              <a:rPr lang="en-GB">
                <a:cs typeface="Calibri"/>
              </a:rPr>
              <a:t> Wojciechowski  (Agriculture) and Ferreira (Cohesion and reforms) as lead and co-lead. </a:t>
            </a:r>
          </a:p>
          <a:p>
            <a:endParaRPr lang="en-GB">
              <a:cs typeface="Calibri"/>
            </a:endParaRPr>
          </a:p>
          <a:p>
            <a:r>
              <a:rPr lang="en-GB">
                <a:cs typeface="Calibri"/>
              </a:rPr>
              <a:t>The process resulted in the publication of the Communication from the EC on the long-term vision for EU's rural areas in 2021. </a:t>
            </a:r>
            <a:r>
              <a:rPr lang="en-GB">
                <a:hlinkClick r:id="rId3"/>
              </a:rPr>
              <a:t>https://eur-lex.europa.eu/legal-content/EN/TXT/?uri=CELEX%3A52021DC0345</a:t>
            </a:r>
            <a:endParaRPr lang="en-GB"/>
          </a:p>
          <a:p>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Since the adoption, there has been constructive </a:t>
            </a:r>
            <a:r>
              <a:rPr lang="en-GB" sz="1200" b="1" kern="1200">
                <a:solidFill>
                  <a:schemeClr val="tx1"/>
                </a:solidFill>
                <a:effectLst/>
                <a:latin typeface="+mn-lt"/>
                <a:ea typeface="+mn-ea"/>
                <a:cs typeface="+mn-cs"/>
              </a:rPr>
              <a:t>dialogue with EU institutions and bodies</a:t>
            </a:r>
            <a:r>
              <a:rPr lang="en-GB" sz="1200" kern="1200">
                <a:solidFill>
                  <a:schemeClr val="tx1"/>
                </a:solidFill>
                <a:effectLst/>
                <a:latin typeface="+mn-lt"/>
                <a:ea typeface="+mn-ea"/>
                <a:cs typeface="+mn-cs"/>
              </a:rPr>
              <a:t>.</a:t>
            </a:r>
          </a:p>
          <a:p>
            <a:r>
              <a:rPr lang="en-GB">
                <a:cs typeface="Calibri"/>
              </a:rPr>
              <a:t>The Communication has triggered political reactions from the Council of the EU, the European Parliament, the Committee of the Regions, the Economic and Social Committee who reacted positively to the Communication. </a:t>
            </a:r>
          </a:p>
          <a:p>
            <a:pPr marL="0" lvl="0" indent="0">
              <a:buFont typeface="Arial" panose="020B0604020202020204" pitchFamily="34" charset="0"/>
              <a:buNone/>
            </a:pPr>
            <a:endParaRPr lang="en-GB" sz="1200" kern="1200">
              <a:solidFill>
                <a:schemeClr val="tx1"/>
              </a:solidFill>
              <a:effectLst/>
              <a:latin typeface="+mn-lt"/>
              <a:ea typeface="+mn-ea"/>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3</a:t>
            </a:fld>
            <a:endParaRPr lang="fr-BE"/>
          </a:p>
        </p:txBody>
      </p:sp>
    </p:spTree>
    <p:extLst>
      <p:ext uri="{BB962C8B-B14F-4D97-AF65-F5344CB8AC3E}">
        <p14:creationId xmlns:p14="http://schemas.microsoft.com/office/powerpoint/2010/main" val="35628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a:solidFill>
                  <a:schemeClr val="tx1"/>
                </a:solidFill>
                <a:effectLst/>
                <a:latin typeface="+mn-lt"/>
                <a:ea typeface="+mn-ea"/>
                <a:cs typeface="+mn-cs"/>
              </a:rPr>
              <a:t>The long-term vision is a communication from the European Commission. It </a:t>
            </a:r>
            <a:r>
              <a:rPr lang="en-GB" sz="1200" b="1" kern="1200">
                <a:solidFill>
                  <a:schemeClr val="tx1"/>
                </a:solidFill>
                <a:effectLst/>
                <a:latin typeface="+mn-lt"/>
                <a:ea typeface="+mn-ea"/>
                <a:cs typeface="+mn-cs"/>
              </a:rPr>
              <a:t>prepares the ground for future action but does not bring new funds</a:t>
            </a:r>
            <a:r>
              <a:rPr lang="en-GB" sz="1200" kern="1200">
                <a:solidFill>
                  <a:schemeClr val="tx1"/>
                </a:solidFill>
                <a:effectLst/>
                <a:latin typeface="+mn-lt"/>
                <a:ea typeface="+mn-ea"/>
                <a:cs typeface="+mn-cs"/>
              </a:rPr>
              <a:t>. For now, stakeholders have to </a:t>
            </a:r>
            <a:r>
              <a:rPr lang="en-GB" sz="1200" b="1" kern="1200">
                <a:solidFill>
                  <a:schemeClr val="tx1"/>
                </a:solidFill>
                <a:effectLst/>
                <a:latin typeface="+mn-lt"/>
                <a:ea typeface="+mn-ea"/>
                <a:cs typeface="+mn-cs"/>
              </a:rPr>
              <a:t>use existing policies and funds</a:t>
            </a:r>
            <a:r>
              <a:rPr lang="en-GB" sz="1200" kern="1200">
                <a:solidFill>
                  <a:schemeClr val="tx1"/>
                </a:solidFill>
                <a:effectLst/>
                <a:latin typeface="+mn-lt"/>
                <a:ea typeface="+mn-ea"/>
                <a:cs typeface="+mn-cs"/>
              </a:rPr>
              <a:t>, as they have been </a:t>
            </a:r>
            <a:r>
              <a:rPr lang="en-GB" sz="1200" b="1" kern="1200">
                <a:solidFill>
                  <a:schemeClr val="tx1"/>
                </a:solidFill>
                <a:effectLst/>
                <a:latin typeface="+mn-lt"/>
                <a:ea typeface="+mn-ea"/>
                <a:cs typeface="+mn-cs"/>
              </a:rPr>
              <a:t>agreed by the European Parliament and the Member States</a:t>
            </a:r>
            <a:r>
              <a:rPr lang="en-GB" sz="1200" kern="1200">
                <a:solidFill>
                  <a:schemeClr val="tx1"/>
                </a:solidFill>
                <a:effectLst/>
                <a:latin typeface="+mn-lt"/>
                <a:ea typeface="+mn-ea"/>
                <a:cs typeface="+mn-cs"/>
              </a:rPr>
              <a:t> in the Council, before the adoption of the rural vision.</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This vision brought together the </a:t>
            </a:r>
            <a:r>
              <a:rPr lang="en-GB" sz="1200" b="1" kern="1200">
                <a:solidFill>
                  <a:schemeClr val="tx1"/>
                </a:solidFill>
                <a:effectLst/>
                <a:latin typeface="+mn-lt"/>
                <a:ea typeface="+mn-ea"/>
                <a:cs typeface="+mn-cs"/>
              </a:rPr>
              <a:t>common aspirations of Europeans on how they would like rural areas to be in the future</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stronger, connected, resilient and prosperous</a:t>
            </a:r>
            <a:r>
              <a:rPr lang="en-GB" sz="1200" kern="120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The communication proposed two </a:t>
            </a:r>
            <a:r>
              <a:rPr lang="en-GB" sz="1200" b="1" kern="1200">
                <a:solidFill>
                  <a:schemeClr val="tx1"/>
                </a:solidFill>
                <a:effectLst/>
                <a:latin typeface="+mn-lt"/>
                <a:ea typeface="+mn-ea"/>
                <a:cs typeface="+mn-cs"/>
              </a:rPr>
              <a:t>main ways to implement this vision</a:t>
            </a:r>
            <a:r>
              <a:rPr lang="en-GB" sz="1200" kern="1200">
                <a:solidFill>
                  <a:schemeClr val="tx1"/>
                </a:solidFill>
                <a:effectLst/>
                <a:latin typeface="+mn-lt"/>
                <a:ea typeface="+mn-ea"/>
                <a:cs typeface="+mn-cs"/>
              </a:rPr>
              <a:t>:</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Rural action plan,</a:t>
            </a:r>
            <a:r>
              <a:rPr lang="en-GB" sz="1200" kern="1200">
                <a:solidFill>
                  <a:schemeClr val="tx1"/>
                </a:solidFill>
                <a:effectLst/>
                <a:latin typeface="+mn-lt"/>
                <a:ea typeface="+mn-ea"/>
                <a:cs typeface="+mn-cs"/>
              </a:rPr>
              <a:t> which is what the European Commission proposes to do, starting from 2021.</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The </a:t>
            </a:r>
            <a:r>
              <a:rPr lang="en-GB" sz="1200" b="1" kern="1200">
                <a:solidFill>
                  <a:schemeClr val="tx1"/>
                </a:solidFill>
                <a:effectLst/>
                <a:latin typeface="+mn-lt"/>
                <a:ea typeface="+mn-ea"/>
                <a:cs typeface="+mn-cs"/>
              </a:rPr>
              <a:t>Rural Pact, which</a:t>
            </a:r>
            <a:r>
              <a:rPr lang="en-GB" sz="1200" kern="1200">
                <a:solidFill>
                  <a:schemeClr val="tx1"/>
                </a:solidFill>
                <a:effectLst/>
                <a:latin typeface="+mn-lt"/>
                <a:ea typeface="+mn-ea"/>
                <a:cs typeface="+mn-cs"/>
              </a:rPr>
              <a:t> is about joining forces with all national, regional and local governments and stakeholders.</a:t>
            </a:r>
          </a:p>
        </p:txBody>
      </p:sp>
      <p:sp>
        <p:nvSpPr>
          <p:cNvPr id="4" name="Slide Number Placeholder 3"/>
          <p:cNvSpPr>
            <a:spLocks noGrp="1"/>
          </p:cNvSpPr>
          <p:nvPr>
            <p:ph type="sldNum" sz="quarter" idx="10"/>
          </p:nvPr>
        </p:nvSpPr>
        <p:spPr/>
        <p:txBody>
          <a:bodyPr/>
          <a:lstStyle/>
          <a:p>
            <a:fld id="{86132798-053D-4AA3-9E86-E9FF8756D8BC}" type="slidenum">
              <a:rPr lang="en-GB" smtClean="0"/>
              <a:t>4</a:t>
            </a:fld>
            <a:endParaRPr lang="en-GB"/>
          </a:p>
        </p:txBody>
      </p:sp>
    </p:spTree>
    <p:extLst>
      <p:ext uri="{BB962C8B-B14F-4D97-AF65-F5344CB8AC3E}">
        <p14:creationId xmlns:p14="http://schemas.microsoft.com/office/powerpoint/2010/main" val="98136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vision set </a:t>
            </a:r>
            <a:r>
              <a:rPr lang="en-US" b="1">
                <a:cs typeface="Calibri"/>
              </a:rPr>
              <a:t>10 shared goals </a:t>
            </a:r>
            <a:r>
              <a:rPr lang="en-US">
                <a:cs typeface="Calibri"/>
              </a:rPr>
              <a:t>to be achieved by 2040 and cover a wide variety of thematic areas.</a:t>
            </a:r>
          </a:p>
          <a:p>
            <a:endParaRPr lang="en-US">
              <a:cs typeface="Calibri"/>
            </a:endParaRPr>
          </a:p>
          <a:p>
            <a:r>
              <a:rPr lang="en-US">
                <a:cs typeface="Calibri"/>
              </a:rPr>
              <a:t>The vision exemplifies the need to think strategically about rural areas in an integrated way to be able to respond to the needs and opportunities of rural areas. </a:t>
            </a:r>
          </a:p>
          <a:p>
            <a:endParaRPr lang="en-US">
              <a:cs typeface="Calibri"/>
            </a:endParaRPr>
          </a:p>
          <a:p>
            <a:r>
              <a:rPr lang="en-US">
                <a:cs typeface="Calibri"/>
              </a:rPr>
              <a:t>The vision aims to address the ambitions, needs and demands from all citizens. It includes farmers and their families, other businesses and people working in rural areas (many not involved in the agri-food and forestry sectors), as well as cities and towns that find mutual benefits with rural areas. </a:t>
            </a:r>
          </a:p>
          <a:p>
            <a:endParaRPr lang="en-US">
              <a:cs typeface="Calibri"/>
            </a:endParaRPr>
          </a:p>
          <a:p>
            <a:r>
              <a:rPr lang="en-US">
                <a:cs typeface="Calibri"/>
              </a:rPr>
              <a:t>To achieve all the goals of the vision, it is absolutely necessary to broaden the range of stakeholders involved in rural development, including public authorities and policy makers, civil society involvement, academia, citizens and businesses. </a:t>
            </a:r>
          </a:p>
        </p:txBody>
      </p:sp>
      <p:sp>
        <p:nvSpPr>
          <p:cNvPr id="4" name="Slide Number Placeholder 3"/>
          <p:cNvSpPr>
            <a:spLocks noGrp="1"/>
          </p:cNvSpPr>
          <p:nvPr>
            <p:ph type="sldNum" sz="quarter" idx="5"/>
          </p:nvPr>
        </p:nvSpPr>
        <p:spPr/>
        <p:txBody>
          <a:bodyPr/>
          <a:lstStyle/>
          <a:p>
            <a:fld id="{0A113F67-51C8-4CFB-9E3C-6CC6536DE695}" type="slidenum">
              <a:rPr lang="fr-BE" smtClean="0"/>
              <a:t>5</a:t>
            </a:fld>
            <a:endParaRPr lang="fr-BE"/>
          </a:p>
        </p:txBody>
      </p:sp>
    </p:spTree>
    <p:extLst>
      <p:ext uri="{BB962C8B-B14F-4D97-AF65-F5344CB8AC3E}">
        <p14:creationId xmlns:p14="http://schemas.microsoft.com/office/powerpoint/2010/main" val="1009497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kern="1200">
                <a:solidFill>
                  <a:schemeClr val="tx1"/>
                </a:solidFill>
                <a:effectLst/>
                <a:latin typeface="+mn-lt"/>
                <a:ea typeface="+mn-ea"/>
                <a:cs typeface="+mn-cs"/>
              </a:rPr>
              <a:t>The Rural action plan contains </a:t>
            </a:r>
            <a:r>
              <a:rPr lang="en-GB" sz="1200" b="1" kern="1200">
                <a:solidFill>
                  <a:schemeClr val="tx1"/>
                </a:solidFill>
                <a:effectLst/>
                <a:latin typeface="+mn-lt"/>
                <a:ea typeface="+mn-ea"/>
                <a:cs typeface="+mn-cs"/>
              </a:rPr>
              <a:t>30 actions:  24 thematic actions </a:t>
            </a:r>
            <a:r>
              <a:rPr lang="en-GB" sz="1200" kern="1200">
                <a:solidFill>
                  <a:schemeClr val="tx1"/>
                </a:solidFill>
                <a:effectLst/>
                <a:latin typeface="+mn-lt"/>
                <a:ea typeface="+mn-ea"/>
                <a:cs typeface="+mn-cs"/>
              </a:rPr>
              <a:t>and </a:t>
            </a:r>
            <a:r>
              <a:rPr lang="en-GB" sz="1200" b="1" kern="1200">
                <a:solidFill>
                  <a:schemeClr val="tx1"/>
                </a:solidFill>
                <a:effectLst/>
                <a:latin typeface="+mn-lt"/>
                <a:ea typeface="+mn-ea"/>
                <a:cs typeface="+mn-cs"/>
              </a:rPr>
              <a:t>6 horizontal actions to support implementation and improve governance</a:t>
            </a:r>
            <a:r>
              <a:rPr lang="en-GB" sz="1200" kern="1200">
                <a:solidFill>
                  <a:schemeClr val="tx1"/>
                </a:solidFill>
                <a:effectLst/>
                <a:latin typeface="+mn-lt"/>
                <a:ea typeface="+mn-ea"/>
                <a:cs typeface="+mn-cs"/>
              </a:rPr>
              <a:t>.</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thematic actions are structured around the </a:t>
            </a:r>
            <a:r>
              <a:rPr lang="en-GB" sz="1200" b="1" kern="1200">
                <a:solidFill>
                  <a:schemeClr val="tx1"/>
                </a:solidFill>
                <a:effectLst/>
                <a:latin typeface="+mn-lt"/>
                <a:ea typeface="+mn-ea"/>
                <a:cs typeface="+mn-cs"/>
              </a:rPr>
              <a:t>four blocks of action of the vision</a:t>
            </a:r>
            <a:r>
              <a:rPr lang="en-GB" sz="1200" kern="1200">
                <a:solidFill>
                  <a:schemeClr val="tx1"/>
                </a:solidFill>
                <a:effectLst/>
                <a:latin typeface="+mn-lt"/>
                <a:ea typeface="+mn-ea"/>
                <a:cs typeface="+mn-cs"/>
              </a:rPr>
              <a:t>. They include: </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9 flagships: these are bigger initiatives or groups of initiatives. </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And 15 accompanying actions: these are more specific things, such as organising networking for LEADER and smart villages, or conducting specific studies.</a:t>
            </a:r>
          </a:p>
          <a:p>
            <a:pPr marL="457200" lvl="1" indent="0">
              <a:buFont typeface="Arial" panose="020B0604020202020204" pitchFamily="34" charset="0"/>
              <a:buNone/>
            </a:pPr>
            <a:endParaRPr lang="en-GB" sz="1200" kern="1200">
              <a:solidFill>
                <a:schemeClr val="tx1"/>
              </a:solidFill>
              <a:effectLst/>
              <a:latin typeface="+mn-lt"/>
              <a:ea typeface="+mn-ea"/>
              <a:cs typeface="+mn-cs"/>
            </a:endParaRPr>
          </a:p>
          <a:p>
            <a:pPr marL="0" lvl="0" indent="0">
              <a:buFont typeface="Arial" panose="020B0604020202020204" pitchFamily="34" charset="0"/>
              <a:buNone/>
            </a:pPr>
            <a:r>
              <a:rPr lang="en-GB" sz="1200" kern="1200">
                <a:solidFill>
                  <a:schemeClr val="tx1"/>
                </a:solidFill>
                <a:effectLst/>
                <a:latin typeface="+mn-lt"/>
                <a:ea typeface="+mn-ea"/>
                <a:cs typeface="+mn-cs"/>
              </a:rPr>
              <a:t>The big novelty is that these actions involve </a:t>
            </a:r>
            <a:r>
              <a:rPr lang="en-GB" sz="1200" b="1" kern="1200">
                <a:solidFill>
                  <a:schemeClr val="tx1"/>
                </a:solidFill>
                <a:effectLst/>
                <a:latin typeface="+mn-lt"/>
                <a:ea typeface="+mn-ea"/>
                <a:cs typeface="+mn-cs"/>
              </a:rPr>
              <a:t>14</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different Commission departments </a:t>
            </a:r>
            <a:r>
              <a:rPr lang="en-GB" sz="1200" kern="1200">
                <a:solidFill>
                  <a:schemeClr val="tx1"/>
                </a:solidFill>
                <a:effectLst/>
                <a:latin typeface="+mn-lt"/>
                <a:ea typeface="+mn-ea"/>
                <a:cs typeface="+mn-cs"/>
              </a:rPr>
              <a:t>(like ministries) and the Commission organises </a:t>
            </a:r>
            <a:r>
              <a:rPr lang="en-GB" sz="1200" b="1" kern="1200">
                <a:solidFill>
                  <a:schemeClr val="tx1"/>
                </a:solidFill>
                <a:effectLst/>
                <a:latin typeface="+mn-lt"/>
                <a:ea typeface="+mn-ea"/>
                <a:cs typeface="+mn-cs"/>
              </a:rPr>
              <a:t>coordination between them</a:t>
            </a:r>
            <a:r>
              <a:rPr lang="en-GB"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0A113F67-51C8-4CFB-9E3C-6CC6536DE695}" type="slidenum">
              <a:rPr lang="fr-BE" smtClean="0"/>
              <a:t>6</a:t>
            </a:fld>
            <a:endParaRPr lang="fr-BE"/>
          </a:p>
        </p:txBody>
      </p:sp>
    </p:spTree>
    <p:extLst>
      <p:ext uri="{BB962C8B-B14F-4D97-AF65-F5344CB8AC3E}">
        <p14:creationId xmlns:p14="http://schemas.microsoft.com/office/powerpoint/2010/main" val="7076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This slide presents some of the </a:t>
            </a:r>
            <a:r>
              <a:rPr lang="en-GB" sz="1200" b="1" kern="1200">
                <a:solidFill>
                  <a:schemeClr val="tx1"/>
                </a:solidFill>
                <a:effectLst/>
                <a:latin typeface="+mn-lt"/>
                <a:ea typeface="+mn-ea"/>
                <a:cs typeface="+mn-cs"/>
              </a:rPr>
              <a:t>key achievements </a:t>
            </a:r>
            <a:r>
              <a:rPr lang="en-GB" sz="1200" kern="1200">
                <a:solidFill>
                  <a:schemeClr val="tx1"/>
                </a:solidFill>
                <a:effectLst/>
                <a:latin typeface="+mn-lt"/>
                <a:ea typeface="+mn-ea"/>
                <a:cs typeface="+mn-cs"/>
              </a:rPr>
              <a:t>under the EU Rural action plan between 2021-2023. </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All actions are ongoing or completed, some even continuing after what had been initially planned has been done.</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This slides shows the wide variety of themes that are covered by the rural vision and the involvement of 14 Commission departments.  </a:t>
            </a: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Even if the Rural Vision did not come with new funds, a substantial amount of money coming from EU funded programmes has been targeted to rural areas, like for example:</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research and innovation </a:t>
            </a:r>
            <a:r>
              <a:rPr lang="en-GB" sz="1200" kern="1200">
                <a:solidFill>
                  <a:schemeClr val="tx1"/>
                </a:solidFill>
                <a:effectLst/>
                <a:latin typeface="+mn-lt"/>
                <a:ea typeface="+mn-ea"/>
                <a:cs typeface="+mn-cs"/>
              </a:rPr>
              <a:t>(253 million for over 60 projects). </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the flagging of </a:t>
            </a:r>
            <a:r>
              <a:rPr lang="en-GB" sz="1200" b="1" kern="1200">
                <a:solidFill>
                  <a:schemeClr val="tx1"/>
                </a:solidFill>
                <a:effectLst/>
                <a:latin typeface="+mn-lt"/>
                <a:ea typeface="+mn-ea"/>
                <a:cs typeface="+mn-cs"/>
              </a:rPr>
              <a:t>€23.5 billion to improve connectivity</a:t>
            </a:r>
            <a:r>
              <a:rPr lang="en-GB" sz="1200" kern="1200">
                <a:solidFill>
                  <a:schemeClr val="tx1"/>
                </a:solidFill>
                <a:effectLst/>
                <a:latin typeface="+mn-lt"/>
                <a:ea typeface="+mn-ea"/>
                <a:cs typeface="+mn-cs"/>
              </a:rPr>
              <a:t>, mostly in areas where markets fail to deliver (i.e. rural areas). </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technical assistance provided to support </a:t>
            </a:r>
            <a:r>
              <a:rPr lang="en-GB" sz="1200" b="1" kern="1200">
                <a:solidFill>
                  <a:schemeClr val="tx1"/>
                </a:solidFill>
                <a:effectLst/>
                <a:latin typeface="+mn-lt"/>
                <a:ea typeface="+mn-ea"/>
                <a:cs typeface="+mn-cs"/>
              </a:rPr>
              <a:t>networking activities for LEADER and smart villages</a:t>
            </a:r>
            <a:r>
              <a:rPr lang="en-GB" sz="1200" kern="1200">
                <a:solidFill>
                  <a:schemeClr val="tx1"/>
                </a:solidFill>
                <a:effectLst/>
                <a:latin typeface="+mn-lt"/>
                <a:ea typeface="+mn-ea"/>
                <a:cs typeface="+mn-cs"/>
              </a:rPr>
              <a:t>, creating </a:t>
            </a:r>
            <a:r>
              <a:rPr lang="en-GB" sz="1200" b="1" kern="1200">
                <a:solidFill>
                  <a:schemeClr val="tx1"/>
                </a:solidFill>
                <a:effectLst/>
                <a:latin typeface="+mn-lt"/>
                <a:ea typeface="+mn-ea"/>
                <a:cs typeface="+mn-cs"/>
              </a:rPr>
              <a:t>energy communities</a:t>
            </a:r>
            <a:r>
              <a:rPr lang="en-GB" sz="1200" kern="1200">
                <a:solidFill>
                  <a:schemeClr val="tx1"/>
                </a:solidFill>
                <a:effectLst/>
                <a:latin typeface="+mn-lt"/>
                <a:ea typeface="+mn-ea"/>
                <a:cs typeface="+mn-cs"/>
              </a:rPr>
              <a:t>, a </a:t>
            </a:r>
            <a:r>
              <a:rPr lang="en-GB" sz="1200" b="1" kern="1200">
                <a:solidFill>
                  <a:schemeClr val="tx1"/>
                </a:solidFill>
                <a:effectLst/>
                <a:latin typeface="+mn-lt"/>
                <a:ea typeface="+mn-ea"/>
                <a:cs typeface="+mn-cs"/>
              </a:rPr>
              <a:t>mobility network</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social economy consortia </a:t>
            </a:r>
            <a:r>
              <a:rPr lang="en-GB" sz="1200" kern="1200">
                <a:solidFill>
                  <a:schemeClr val="tx1"/>
                </a:solidFill>
                <a:effectLst/>
                <a:latin typeface="+mn-lt"/>
                <a:ea typeface="+mn-ea"/>
                <a:cs typeface="+mn-cs"/>
              </a:rPr>
              <a:t>in rural areas.</a:t>
            </a: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 technical assistance to conduct studies or assemble working groups on </a:t>
            </a:r>
            <a:r>
              <a:rPr lang="en-GB" sz="1200" b="1" kern="1200">
                <a:solidFill>
                  <a:schemeClr val="tx1"/>
                </a:solidFill>
                <a:effectLst/>
                <a:latin typeface="+mn-lt"/>
                <a:ea typeface="+mn-ea"/>
                <a:cs typeface="+mn-cs"/>
              </a:rPr>
              <a:t>rural youth</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working conditions of farm employees</a:t>
            </a:r>
            <a:r>
              <a:rPr lang="en-GB" sz="1200" kern="1200">
                <a:solidFill>
                  <a:schemeClr val="tx1"/>
                </a:solidFill>
                <a:effectLst/>
                <a:latin typeface="+mn-lt"/>
                <a:ea typeface="+mn-ea"/>
                <a:cs typeface="+mn-cs"/>
              </a:rPr>
              <a:t>, or forestry, and improve our understanding of what is happening in rural areas.</a:t>
            </a: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Some of these actions are more geared to </a:t>
            </a:r>
            <a:r>
              <a:rPr lang="en-GB" sz="1200" b="1" kern="1200">
                <a:solidFill>
                  <a:schemeClr val="tx1"/>
                </a:solidFill>
                <a:effectLst/>
                <a:latin typeface="+mn-lt"/>
                <a:ea typeface="+mn-ea"/>
                <a:cs typeface="+mn-cs"/>
              </a:rPr>
              <a:t>creating opportunities for rural citizens</a:t>
            </a:r>
            <a:r>
              <a:rPr lang="en-GB" sz="1200" kern="1200">
                <a:solidFill>
                  <a:schemeClr val="tx1"/>
                </a:solidFill>
                <a:effectLst/>
                <a:latin typeface="+mn-lt"/>
                <a:ea typeface="+mn-ea"/>
                <a:cs typeface="+mn-cs"/>
              </a:rPr>
              <a:t>, like making sure their needs are taken care of in </a:t>
            </a:r>
            <a:r>
              <a:rPr lang="en-GB" sz="1200" b="1" kern="1200">
                <a:solidFill>
                  <a:schemeClr val="tx1"/>
                </a:solidFill>
                <a:effectLst/>
                <a:latin typeface="+mn-lt"/>
                <a:ea typeface="+mn-ea"/>
                <a:cs typeface="+mn-cs"/>
              </a:rPr>
              <a:t>revised urban mobility plans</a:t>
            </a:r>
            <a:r>
              <a:rPr lang="en-GB" sz="1200" kern="1200">
                <a:solidFill>
                  <a:schemeClr val="tx1"/>
                </a:solidFill>
                <a:effectLst/>
                <a:latin typeface="+mn-lt"/>
                <a:ea typeface="+mn-ea"/>
                <a:cs typeface="+mn-cs"/>
              </a:rPr>
              <a:t> or inviting Member States to act in their areas of competence such as </a:t>
            </a:r>
            <a:r>
              <a:rPr lang="en-GB" sz="1200" b="1" kern="1200">
                <a:solidFill>
                  <a:schemeClr val="tx1"/>
                </a:solidFill>
                <a:effectLst/>
                <a:latin typeface="+mn-lt"/>
                <a:ea typeface="+mn-ea"/>
                <a:cs typeface="+mn-cs"/>
              </a:rPr>
              <a:t>care</a:t>
            </a:r>
            <a:r>
              <a:rPr lang="en-GB" sz="1200" kern="1200">
                <a:solidFill>
                  <a:schemeClr val="tx1"/>
                </a:solidFill>
                <a:effectLst/>
                <a:latin typeface="+mn-lt"/>
                <a:ea typeface="+mn-ea"/>
                <a:cs typeface="+mn-cs"/>
              </a:rPr>
              <a:t> or </a:t>
            </a:r>
            <a:r>
              <a:rPr lang="en-GB" sz="1200" b="1" kern="1200">
                <a:solidFill>
                  <a:schemeClr val="tx1"/>
                </a:solidFill>
                <a:effectLst/>
                <a:latin typeface="+mn-lt"/>
                <a:ea typeface="+mn-ea"/>
                <a:cs typeface="+mn-cs"/>
              </a:rPr>
              <a:t>digital skills, </a:t>
            </a:r>
            <a:r>
              <a:rPr lang="en-GB" sz="1200" b="0" kern="1200">
                <a:solidFill>
                  <a:schemeClr val="tx1"/>
                </a:solidFill>
                <a:effectLst/>
                <a:latin typeface="+mn-lt"/>
                <a:ea typeface="+mn-ea"/>
                <a:cs typeface="+mn-cs"/>
              </a:rPr>
              <a:t>through Council recommendations</a:t>
            </a:r>
            <a:r>
              <a:rPr lang="en-GB" sz="1200" b="1" kern="1200">
                <a:solidFill>
                  <a:schemeClr val="tx1"/>
                </a:solidFill>
                <a:effectLst/>
                <a:latin typeface="+mn-lt"/>
                <a:ea typeface="+mn-ea"/>
                <a:cs typeface="+mn-cs"/>
              </a:rPr>
              <a:t>. </a:t>
            </a:r>
          </a:p>
          <a:p>
            <a:pPr marL="0" lvl="0" indent="0">
              <a:buSzPts val="1000"/>
              <a:buFont typeface="Symbol" panose="05050102010706020507" pitchFamily="18" charset="2"/>
              <a:buNone/>
              <a:tabLst>
                <a:tab pos="457200" algn="l"/>
              </a:tabLst>
            </a:pPr>
            <a:endParaRPr lang="en-GB" sz="1200" kern="1200">
              <a:solidFill>
                <a:schemeClr val="tx1"/>
              </a:solidFill>
              <a:effectLst/>
              <a:latin typeface="+mn-lt"/>
              <a:ea typeface="+mn-ea"/>
              <a:cs typeface="+mn-cs"/>
            </a:endParaRPr>
          </a:p>
          <a:p>
            <a:pPr marL="0" lvl="0" indent="0">
              <a:buSzPts val="1000"/>
              <a:buFont typeface="Symbol" panose="05050102010706020507" pitchFamily="18" charset="2"/>
              <a:buNone/>
              <a:tabLst>
                <a:tab pos="457200" algn="l"/>
              </a:tabLst>
            </a:pPr>
            <a:r>
              <a:rPr lang="en-GB" sz="1200" kern="1200">
                <a:solidFill>
                  <a:schemeClr val="tx1"/>
                </a:solidFill>
                <a:effectLst/>
                <a:latin typeface="+mn-lt"/>
                <a:ea typeface="+mn-ea"/>
                <a:cs typeface="+mn-cs"/>
              </a:rPr>
              <a:t>The Commission report on the rural vision (March 2024) and the rural vision website provide more information on each of the actions.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32798-053D-4AA3-9E86-E9FF8756D8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27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panose="020F0502020204030204"/>
              </a:rPr>
              <a:t>Similarly, all Horizontal actions are also launched. </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1. </a:t>
            </a:r>
            <a:r>
              <a:rPr lang="en-US" b="1" dirty="0">
                <a:cs typeface="Calibri" panose="020F0502020204030204"/>
              </a:rPr>
              <a:t>(First action: the EU Rural Observatory) </a:t>
            </a:r>
          </a:p>
          <a:p>
            <a:pPr marL="0" indent="0">
              <a:buFont typeface="Arial"/>
              <a:buNone/>
            </a:pPr>
            <a:r>
              <a:rPr lang="en-US" dirty="0">
                <a:cs typeface="Calibri" panose="020F0502020204030204"/>
              </a:rPr>
              <a:t>First, the Rural Observatory which is coordinated by the Joint Research Centre (JRC) of the European Commission. It was born with one clear ambition: give everyone access to essential data about rural areas to foster a better understanding of their circumstances and diversities, hence increasing the analytical capacities for evidence-based policies. A hundred indicators from multiple sources are included, covering economic, social and environmental dimensions at different levels of granularity. Please, browse through it if you have not done so yet.</a:t>
            </a:r>
          </a:p>
          <a:p>
            <a:pPr marL="0" indent="0">
              <a:buFont typeface="Arial"/>
              <a:buNone/>
            </a:pPr>
            <a:r>
              <a:rPr lang="en-US" dirty="0">
                <a:cs typeface="Calibri" panose="020F0502020204030204"/>
              </a:rPr>
              <a:t>Website:  https://observatory.rural-vision.europa.eu/?lng=en&amp;ctx=RUROBS    </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2. </a:t>
            </a:r>
            <a:r>
              <a:rPr lang="en-US" b="1" dirty="0">
                <a:cs typeface="Calibri" panose="020F0502020204030204"/>
              </a:rPr>
              <a:t>(Second action: Statistics on rural areas)</a:t>
            </a:r>
          </a:p>
          <a:p>
            <a:pPr marL="0" indent="0">
              <a:buFont typeface="Arial"/>
              <a:buNone/>
            </a:pPr>
            <a:r>
              <a:rPr lang="en-GB" noProof="0" dirty="0">
                <a:cs typeface="Calibri" panose="020F0502020204030204"/>
              </a:rPr>
              <a:t>Before making them accessible in a centralised platform, data needs to be collected. To understand the complexity of the issues at stake more and better-quality data on rural areas are needed. This is why the European Commission has launched a second action, working with the statistics departments of Member States on improving statistics on rural areas. A new regulation is being discussed on population statistics, and experimental datasets on healthcare and education facilities have been published. All this to make the Rural Observatory even more comprehensive.</a:t>
            </a:r>
          </a:p>
          <a:p>
            <a:pPr marL="0" indent="0">
              <a:buFont typeface="Arial"/>
              <a:buNone/>
            </a:pPr>
            <a:endParaRPr lang="en-US" dirty="0">
              <a:cs typeface="Calibri" panose="020F0502020204030204"/>
            </a:endParaRPr>
          </a:p>
          <a:p>
            <a:pPr marL="0" indent="0">
              <a:buFont typeface="Arial"/>
              <a:buNone/>
            </a:pPr>
            <a:r>
              <a:rPr lang="en-US" dirty="0">
                <a:cs typeface="Calibri" panose="020F0502020204030204"/>
              </a:rPr>
              <a:t>3. </a:t>
            </a:r>
            <a:r>
              <a:rPr lang="en-US" b="1" dirty="0">
                <a:cs typeface="Calibri" panose="020F0502020204030204"/>
              </a:rPr>
              <a:t>(Third action: definition of functional rural areas)</a:t>
            </a:r>
          </a:p>
          <a:p>
            <a:pPr marL="0" indent="0">
              <a:buFont typeface="Arial"/>
              <a:buNone/>
            </a:pPr>
            <a:r>
              <a:rPr lang="en-US" dirty="0">
                <a:cs typeface="Calibri" panose="020F0502020204030204"/>
              </a:rPr>
              <a:t>A third action is the application of the Functional Areas concept to the rural environment. Functional Areas seek to go beyond administrative boundaries through a better understanding of, population and service flows, among other things. A first methodology of Functional Rural Areas has already been prepared by the Commission’s Joint Research Centre and DG REGIO. Meanwhile, the Commission, and the World Bank are working on a pilot project on Functional Areas, combining cities, towns and suburbs as well as rural areas. Indeed, the rural-urban space is understood as an interlinked continuum.</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4. </a:t>
            </a:r>
            <a:r>
              <a:rPr lang="en-US" b="1" dirty="0">
                <a:cs typeface="Calibri" panose="020F0502020204030204"/>
              </a:rPr>
              <a:t>(Fourth action: rural proofing at EU level)  </a:t>
            </a:r>
          </a:p>
          <a:p>
            <a:pPr marL="0" indent="0">
              <a:buFont typeface="Arial"/>
              <a:buNone/>
            </a:pPr>
            <a:r>
              <a:rPr lang="en-US" dirty="0">
                <a:cs typeface="Calibri" panose="020F0502020204030204"/>
              </a:rPr>
              <a:t>The European Commission are promoting the mainstreaming of rural areas concerns and issues — hence our fourth action, rural proofing. It is about taking a rural lens to new policy making. In November 2021, the European Commission updated the guidelines that all Commission services use to build new initiatives. Services are encouraged to explore whether initiatives will have differential impacts on territories, and if so, ensure mitigation measures. For legislatives initiatives, Territorial Impact Assessment is the procedure in place. The European Commission has also run a thematic group on rural proofing at national and regional levels, so to get to rural-proof national legislation too. </a:t>
            </a:r>
          </a:p>
          <a:p>
            <a:pPr marL="171450" indent="-171450">
              <a:buFont typeface="Arial"/>
              <a:buChar char="•"/>
            </a:pPr>
            <a:endParaRPr lang="en-US" dirty="0">
              <a:cs typeface="Calibri" panose="020F0502020204030204"/>
            </a:endParaRPr>
          </a:p>
          <a:p>
            <a:pPr marL="0" indent="0">
              <a:buFont typeface="Arial"/>
              <a:buNone/>
            </a:pPr>
            <a:r>
              <a:rPr lang="en-US" dirty="0">
                <a:cs typeface="Calibri" panose="020F0502020204030204"/>
              </a:rPr>
              <a:t>5. </a:t>
            </a:r>
            <a:r>
              <a:rPr lang="en-US" b="1" dirty="0">
                <a:cs typeface="Calibri" panose="020F0502020204030204"/>
              </a:rPr>
              <a:t>(Fifth action: toolkit on EU funding) </a:t>
            </a:r>
          </a:p>
          <a:p>
            <a:pPr marL="0" indent="0">
              <a:buFont typeface="Arial"/>
              <a:buNone/>
            </a:pPr>
            <a:r>
              <a:rPr lang="en-US" dirty="0">
                <a:cs typeface="Calibri" panose="020F0502020204030204"/>
              </a:rPr>
              <a:t>The European Commission has developed a toolkit oriented to practitioners on how to make full use and combine the various EU funds to support rural projects, beyond CAP and Cohesion Policy. The toolkit has been launched on 6 February 2024, after having been discussed in stakeholder events in June and October 2023, with the support of the JRC. </a:t>
            </a:r>
          </a:p>
          <a:p>
            <a:pPr marL="0" indent="0">
              <a:buFont typeface="Arial"/>
              <a:buNone/>
            </a:pPr>
            <a:r>
              <a:rPr lang="en-US" dirty="0">
                <a:cs typeface="Calibri" panose="020F0502020204030204"/>
              </a:rPr>
              <a:t>Attached to the toolkit are various tools such as STRAT-BOARD, or the Handbook on territorial development strategies, also prepared by the Joint Research Centre with a focus on Cohesion Policy. </a:t>
            </a:r>
          </a:p>
          <a:p>
            <a:pPr marL="0" indent="0">
              <a:buFont typeface="Arial"/>
              <a:buNone/>
            </a:pPr>
            <a:endParaRPr lang="en-US" dirty="0">
              <a:cs typeface="Calibri" panose="020F0502020204030204"/>
            </a:endParaRPr>
          </a:p>
          <a:p>
            <a:pPr marL="0" indent="0">
              <a:buFont typeface="Arial"/>
              <a:buNone/>
            </a:pPr>
            <a:r>
              <a:rPr lang="en-US" dirty="0">
                <a:cs typeface="Calibri" panose="020F0502020204030204"/>
              </a:rPr>
              <a:t>6. </a:t>
            </a:r>
            <a:r>
              <a:rPr lang="en-US" b="1" dirty="0">
                <a:cs typeface="Calibri" panose="020F0502020204030204"/>
              </a:rPr>
              <a:t>(Sixth action: Rural Pact): </a:t>
            </a:r>
            <a:r>
              <a:rPr lang="en-US" b="0" dirty="0">
                <a:cs typeface="Calibri" panose="020F0502020204030204"/>
              </a:rPr>
              <a:t>To propose and facilitate</a:t>
            </a:r>
            <a:r>
              <a:rPr lang="en-US" b="0" baseline="0" dirty="0">
                <a:cs typeface="Calibri" panose="020F0502020204030204"/>
              </a:rPr>
              <a:t> </a:t>
            </a:r>
            <a:r>
              <a:rPr lang="en-US" b="0" dirty="0">
                <a:cs typeface="Calibri" panose="020F0502020204030204"/>
              </a:rPr>
              <a:t>the Rural Pact, which we detail in the next slides.</a:t>
            </a:r>
          </a:p>
        </p:txBody>
      </p:sp>
      <p:sp>
        <p:nvSpPr>
          <p:cNvPr id="4" name="Slide Number Placeholder 3"/>
          <p:cNvSpPr>
            <a:spLocks noGrp="1"/>
          </p:cNvSpPr>
          <p:nvPr>
            <p:ph type="sldNum" sz="quarter" idx="5"/>
          </p:nvPr>
        </p:nvSpPr>
        <p:spPr/>
        <p:txBody>
          <a:bodyPr/>
          <a:lstStyle/>
          <a:p>
            <a:fld id="{0A113F67-51C8-4CFB-9E3C-6CC6536DE695}" type="slidenum">
              <a:rPr lang="fr-BE" smtClean="0"/>
              <a:t>8</a:t>
            </a:fld>
            <a:endParaRPr lang="fr-BE"/>
          </a:p>
        </p:txBody>
      </p:sp>
    </p:spTree>
    <p:extLst>
      <p:ext uri="{BB962C8B-B14F-4D97-AF65-F5344CB8AC3E}">
        <p14:creationId xmlns:p14="http://schemas.microsoft.com/office/powerpoint/2010/main" val="196032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panose="020F0502020204030204"/>
              </a:rPr>
              <a:t>The European Commission set up the </a:t>
            </a:r>
            <a:r>
              <a:rPr lang="en-US" b="1">
                <a:cs typeface="Calibri" panose="020F0502020204030204"/>
              </a:rPr>
              <a:t>Rural Pact in December 2021, together with the Rural Pact community</a:t>
            </a:r>
            <a:r>
              <a:rPr lang="en-US">
                <a:cs typeface="Calibri" panose="020F0502020204030204"/>
              </a:rPr>
              <a:t>. It has then worked with the community and a </a:t>
            </a:r>
            <a:r>
              <a:rPr lang="en-US" b="1">
                <a:cs typeface="Calibri" panose="020F0502020204030204"/>
              </a:rPr>
              <a:t>Rural Pact preparatory group </a:t>
            </a:r>
            <a:r>
              <a:rPr lang="en-US" b="0">
                <a:cs typeface="Calibri" panose="020F0502020204030204"/>
              </a:rPr>
              <a:t>and come up with a proposal </a:t>
            </a:r>
            <a:r>
              <a:rPr lang="en-US" b="1">
                <a:cs typeface="Calibri" panose="020F0502020204030204"/>
              </a:rPr>
              <a:t>that was endorsed</a:t>
            </a:r>
            <a:r>
              <a:rPr lang="en-US" b="1" baseline="0">
                <a:cs typeface="Calibri" panose="020F0502020204030204"/>
              </a:rPr>
              <a:t> </a:t>
            </a:r>
            <a:r>
              <a:rPr lang="en-US" b="1">
                <a:cs typeface="Calibri" panose="020F0502020204030204"/>
              </a:rPr>
              <a:t>at the Rural Pact Conference on 15-16 June 2022. </a:t>
            </a:r>
            <a:endParaRPr lang="en-GB" b="1">
              <a:cs typeface="Calibri"/>
            </a:endParaRPr>
          </a:p>
          <a:p>
            <a:pPr marL="0" indent="0">
              <a:buFont typeface="Arial" panose="020B0604020202020204" pitchFamily="34" charset="0"/>
              <a:buNone/>
            </a:pPr>
            <a:endParaRPr lang="en-GB">
              <a:cs typeface="Calibri"/>
            </a:endParaRPr>
          </a:p>
          <a:p>
            <a:pPr marL="0" indent="0">
              <a:buFont typeface="Arial" panose="020B0604020202020204" pitchFamily="34" charset="0"/>
              <a:buNone/>
            </a:pPr>
            <a:r>
              <a:rPr lang="en-GB">
                <a:cs typeface="Calibri"/>
              </a:rPr>
              <a:t>The Rural Pact is a </a:t>
            </a:r>
            <a:r>
              <a:rPr lang="en-GB" b="1">
                <a:cs typeface="Calibri"/>
              </a:rPr>
              <a:t>formal space and framework to boost cooperation between national, regional and local governments, civil society organisations, businesses, academics and citizens </a:t>
            </a:r>
            <a:r>
              <a:rPr lang="en-GB">
                <a:cs typeface="Calibri"/>
              </a:rPr>
              <a:t>to act towards the shared goals of the Rural Vision. </a:t>
            </a:r>
          </a:p>
          <a:p>
            <a:pPr marL="171450" indent="-171450">
              <a:buFont typeface="Arial" panose="020B0604020202020204" pitchFamily="34" charset="0"/>
              <a:buChar char="•"/>
            </a:pPr>
            <a:endParaRPr lang="en-GB">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cs typeface="Calibri" panose="020F0502020204030204"/>
              </a:rPr>
              <a:t>It is this diverse community that will seize this opportunity for a European rural agora for discussion and interaction. </a:t>
            </a:r>
            <a:r>
              <a:rPr lang="en-US" b="1">
                <a:cs typeface="Calibri" panose="020F0502020204030204"/>
              </a:rPr>
              <a:t>The Rural Pact belongs to all actors willing to make the difference in EU’s rural areas </a:t>
            </a:r>
            <a:r>
              <a:rPr lang="en-US">
                <a:cs typeface="Calibri" panose="020F0502020204030204"/>
              </a:rPr>
              <a:t>and aims to act as a network for governance of rural issues, complementing the Commission Rural Action Plan, amplifying rural voices and giving them direct access to EU level.</a:t>
            </a:r>
          </a:p>
          <a:p>
            <a:endParaRPr lang="en-GB">
              <a:cs typeface="Calibri"/>
            </a:endParaRPr>
          </a:p>
        </p:txBody>
      </p:sp>
      <p:sp>
        <p:nvSpPr>
          <p:cNvPr id="4" name="Slide Number Placeholder 3"/>
          <p:cNvSpPr>
            <a:spLocks noGrp="1"/>
          </p:cNvSpPr>
          <p:nvPr>
            <p:ph type="sldNum" sz="quarter" idx="5"/>
          </p:nvPr>
        </p:nvSpPr>
        <p:spPr/>
        <p:txBody>
          <a:bodyPr/>
          <a:lstStyle/>
          <a:p>
            <a:fld id="{0A113F67-51C8-4CFB-9E3C-6CC6536DE695}" type="slidenum">
              <a:rPr lang="fr-BE" smtClean="0"/>
              <a:t>9</a:t>
            </a:fld>
            <a:endParaRPr lang="fr-BE"/>
          </a:p>
        </p:txBody>
      </p:sp>
    </p:spTree>
    <p:extLst>
      <p:ext uri="{BB962C8B-B14F-4D97-AF65-F5344CB8AC3E}">
        <p14:creationId xmlns:p14="http://schemas.microsoft.com/office/powerpoint/2010/main" val="3107654574"/>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facebook.com/EURuralPact" TargetMode="External"/><Relationship Id="rId13" Type="http://schemas.openxmlformats.org/officeDocument/2006/relationships/image" Target="../media/image14.png"/><Relationship Id="rId1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hyperlink" Target="https://ruralpact.rural-vision.europa.eu/become-member_en" TargetMode="External"/><Relationship Id="rId12" Type="http://schemas.openxmlformats.org/officeDocument/2006/relationships/hyperlink" Target="https://www.linkedin.com/company/eu-rural-pact/" TargetMode="External"/><Relationship Id="rId17"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hyperlink" Target="https://twitter.com/EURuralPact" TargetMode="External"/><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hyperlink" Target="https://www.youtube.com/@EUruralpact"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A98-1A27-6CBB-30EB-B505A230511B}"/>
              </a:ext>
            </a:extLst>
          </p:cNvPr>
          <p:cNvSpPr>
            <a:spLocks noGrp="1"/>
          </p:cNvSpPr>
          <p:nvPr>
            <p:ph type="ctrTitle"/>
          </p:nvPr>
        </p:nvSpPr>
        <p:spPr>
          <a:xfrm>
            <a:off x="1179880" y="1921060"/>
            <a:ext cx="9037762" cy="962846"/>
          </a:xfrm>
        </p:spPr>
        <p:txBody>
          <a:bodyPr anchor="t">
            <a:normAutofit/>
          </a:bodyPr>
          <a:lstStyle>
            <a:lvl1pPr algn="l">
              <a:defRPr sz="3600" b="1">
                <a:solidFill>
                  <a:schemeClr val="tx2">
                    <a:lumMod val="75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E781E0C1-7D4E-C4D2-A99A-5CA97B5F9558}"/>
              </a:ext>
            </a:extLst>
          </p:cNvPr>
          <p:cNvSpPr txBox="1">
            <a:spLocks/>
          </p:cNvSpPr>
          <p:nvPr userDrawn="1"/>
        </p:nvSpPr>
        <p:spPr>
          <a:xfrm>
            <a:off x="1008935" y="5024818"/>
            <a:ext cx="9632302" cy="13296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Bahnschrift"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a:solidFill>
                <a:schemeClr val="bg2">
                  <a:lumMod val="50000"/>
                </a:schemeClr>
              </a:solidFill>
            </a:endParaRPr>
          </a:p>
        </p:txBody>
      </p:sp>
      <p:grpSp>
        <p:nvGrpSpPr>
          <p:cNvPr id="39" name="Group 38">
            <a:extLst>
              <a:ext uri="{FF2B5EF4-FFF2-40B4-BE49-F238E27FC236}">
                <a16:creationId xmlns:a16="http://schemas.microsoft.com/office/drawing/2014/main" id="{B6EF6DCE-212B-C3CB-FCFD-8E08E84C8EA8}"/>
              </a:ext>
            </a:extLst>
          </p:cNvPr>
          <p:cNvGrpSpPr>
            <a:grpSpLocks noChangeAspect="1"/>
          </p:cNvGrpSpPr>
          <p:nvPr userDrawn="1"/>
        </p:nvGrpSpPr>
        <p:grpSpPr>
          <a:xfrm>
            <a:off x="8470198" y="4148241"/>
            <a:ext cx="3476058" cy="1931391"/>
            <a:chOff x="499047" y="224753"/>
            <a:chExt cx="2038378" cy="1132578"/>
          </a:xfrm>
        </p:grpSpPr>
        <p:pic>
          <p:nvPicPr>
            <p:cNvPr id="40" name="Picture 39" descr="A picture containing text, vector graphics&#10;&#10;Description automatically generated">
              <a:extLst>
                <a:ext uri="{FF2B5EF4-FFF2-40B4-BE49-F238E27FC236}">
                  <a16:creationId xmlns:a16="http://schemas.microsoft.com/office/drawing/2014/main" id="{8A91524D-A798-6422-5E03-26FEEAEFCC4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41" name="Picture 40" descr="A picture containing vector graphics&#10;&#10;Description automatically generated">
              <a:extLst>
                <a:ext uri="{FF2B5EF4-FFF2-40B4-BE49-F238E27FC236}">
                  <a16:creationId xmlns:a16="http://schemas.microsoft.com/office/drawing/2014/main" id="{BDE84EDC-74C1-73DF-00FF-8FC17286EBA1}"/>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42" name="Picture 41" descr="A picture containing doll, toy, vector graphics&#10;&#10;Description automatically generated">
              <a:extLst>
                <a:ext uri="{FF2B5EF4-FFF2-40B4-BE49-F238E27FC236}">
                  <a16:creationId xmlns:a16="http://schemas.microsoft.com/office/drawing/2014/main" id="{3468399F-0324-B74E-C3E9-6B66AC4DDE3C}"/>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43" name="Picture 42" descr="A picture containing toy, vector graphics, doll&#10;&#10;Description automatically generated">
              <a:extLst>
                <a:ext uri="{FF2B5EF4-FFF2-40B4-BE49-F238E27FC236}">
                  <a16:creationId xmlns:a16="http://schemas.microsoft.com/office/drawing/2014/main" id="{DF0B5474-1177-B38E-BC83-287377095ABA}"/>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sp>
        <p:nvSpPr>
          <p:cNvPr id="56" name="Rectangle 55">
            <a:extLst>
              <a:ext uri="{FF2B5EF4-FFF2-40B4-BE49-F238E27FC236}">
                <a16:creationId xmlns:a16="http://schemas.microsoft.com/office/drawing/2014/main" id="{4DD3CD07-5179-C45A-D5A6-FBB1B863CA80}"/>
              </a:ext>
            </a:extLst>
          </p:cNvPr>
          <p:cNvSpPr/>
          <p:nvPr userDrawn="1"/>
        </p:nvSpPr>
        <p:spPr>
          <a:xfrm>
            <a:off x="860590" y="4176235"/>
            <a:ext cx="36000" cy="1409700"/>
          </a:xfrm>
          <a:prstGeom prst="rect">
            <a:avLst/>
          </a:prstGeom>
          <a:solidFill>
            <a:schemeClr val="accent6"/>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pic>
        <p:nvPicPr>
          <p:cNvPr id="11" name="Picture 10" descr="Graphical user interface, text&#10;&#10;Description automatically generated">
            <a:extLst>
              <a:ext uri="{FF2B5EF4-FFF2-40B4-BE49-F238E27FC236}">
                <a16:creationId xmlns:a16="http://schemas.microsoft.com/office/drawing/2014/main" id="{6C74C74B-F073-07D5-FC92-B959715B384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0993" y="6289910"/>
            <a:ext cx="2042453" cy="428497"/>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3F8649A-05F3-F3E9-7FE1-12A11D576247}"/>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backgroundRemoval t="2750" b="24800" l="71" r="99859">
                        <a14:foregroundMark x1="1132" y1="13600" x2="4031" y2="20800"/>
                        <a14:foregroundMark x1="4031" y1="20800" x2="8274" y2="15250"/>
                        <a14:foregroundMark x1="8274" y1="15250" x2="8557" y2="15100"/>
                        <a14:foregroundMark x1="3465" y1="15100" x2="3465" y2="15100"/>
                        <a14:foregroundMark x1="141" y1="15600" x2="141" y2="15600"/>
                        <a14:foregroundMark x1="91867" y1="9450" x2="91867" y2="9450"/>
                        <a14:foregroundMark x1="94979" y1="9600" x2="99859" y2="11250"/>
                        <a14:foregroundMark x1="99364" y1="20600" x2="96535" y2="13600"/>
                        <a14:foregroundMark x1="96535" y1="13600" x2="54031" y2="11850"/>
                        <a14:foregroundMark x1="54031" y1="11850" x2="52051" y2="16250"/>
                        <a14:foregroundMark x1="53748" y1="16600" x2="57426" y2="10950"/>
                        <a14:foregroundMark x1="57426" y1="10950" x2="58628" y2="14450"/>
                        <a14:foregroundMark x1="59901" y1="15250" x2="60820" y2="13600"/>
                        <a14:foregroundMark x1="61315" y1="13100" x2="61103" y2="13100"/>
                        <a14:foregroundMark x1="54738" y1="14000" x2="54950" y2="14300"/>
                        <a14:foregroundMark x1="54455" y1="14050" x2="56153" y2="13850"/>
                        <a14:foregroundMark x1="57709" y1="13350" x2="68034" y2="11300"/>
                        <a14:foregroundMark x1="68034" y1="11300" x2="69024" y2="11500"/>
                        <a14:foregroundMark x1="69378" y1="11850" x2="79066" y2="11050"/>
                        <a14:foregroundMark x1="79066" y1="11050" x2="84795" y2="12950"/>
                        <a14:foregroundMark x1="84795" y1="12950" x2="87553" y2="11200"/>
                        <a14:foregroundMark x1="89958" y1="11050" x2="90099" y2="9700"/>
                        <a14:foregroundMark x1="91796" y1="11450" x2="95332" y2="10500"/>
                        <a14:foregroundMark x1="97171" y1="13350" x2="99717" y2="12550"/>
                        <a14:foregroundMark x1="99646" y1="12250" x2="96252" y2="12950"/>
                        <a14:foregroundMark x1="96888" y1="10750" x2="78006" y2="9700"/>
                        <a14:foregroundMark x1="78006" y1="9700" x2="73409" y2="13050"/>
                        <a14:foregroundMark x1="73409" y1="13050" x2="69236" y2="12400"/>
                        <a14:foregroundMark x1="67963" y1="11700" x2="73479" y2="11200"/>
                        <a14:foregroundMark x1="75743" y1="9700" x2="78925" y2="11050"/>
                      </a14:backgroundRemoval>
                    </a14:imgEffect>
                  </a14:imgLayer>
                </a14:imgProps>
              </a:ext>
              <a:ext uri="{28A0092B-C50C-407E-A947-70E740481C1C}">
                <a14:useLocalDpi xmlns:a14="http://schemas.microsoft.com/office/drawing/2010/main" val="0"/>
              </a:ext>
            </a:extLst>
          </a:blip>
          <a:srcRect b="72422"/>
          <a:stretch/>
        </p:blipFill>
        <p:spPr>
          <a:xfrm>
            <a:off x="0" y="5530364"/>
            <a:ext cx="12192000" cy="1546532"/>
          </a:xfrm>
          <a:prstGeom prst="rect">
            <a:avLst/>
          </a:prstGeom>
        </p:spPr>
      </p:pic>
      <p:sp>
        <p:nvSpPr>
          <p:cNvPr id="21" name="TextBox 20">
            <a:extLst>
              <a:ext uri="{FF2B5EF4-FFF2-40B4-BE49-F238E27FC236}">
                <a16:creationId xmlns:a16="http://schemas.microsoft.com/office/drawing/2014/main" id="{667F8071-B867-8832-E213-FF55FE0287A0}"/>
              </a:ext>
            </a:extLst>
          </p:cNvPr>
          <p:cNvSpPr txBox="1"/>
          <p:nvPr userDrawn="1"/>
        </p:nvSpPr>
        <p:spPr>
          <a:xfrm>
            <a:off x="0" y="5888586"/>
            <a:ext cx="2146041" cy="338554"/>
          </a:xfrm>
          <a:prstGeom prst="rect">
            <a:avLst/>
          </a:prstGeom>
          <a:noFill/>
        </p:spPr>
        <p:txBody>
          <a:bodyPr wrap="square" rtlCol="0">
            <a:spAutoFit/>
          </a:bodyPr>
          <a:lstStyle/>
          <a:p>
            <a:r>
              <a:rPr lang="en-GB" sz="1600" b="1">
                <a:solidFill>
                  <a:schemeClr val="accent5"/>
                </a:solidFill>
                <a:latin typeface="Leelawadee" panose="020B0502040204020203" pitchFamily="34" charset="-34"/>
                <a:cs typeface="Leelawadee" panose="020B0502040204020203" pitchFamily="34" charset="-34"/>
              </a:rPr>
              <a:t>#RuralPact</a:t>
            </a:r>
          </a:p>
        </p:txBody>
      </p:sp>
      <p:pic>
        <p:nvPicPr>
          <p:cNvPr id="3" name="Picture 2" descr="A group of people standing in front of a flag&#10;&#10;Description automatically generated">
            <a:extLst>
              <a:ext uri="{FF2B5EF4-FFF2-40B4-BE49-F238E27FC236}">
                <a16:creationId xmlns:a16="http://schemas.microsoft.com/office/drawing/2014/main" id="{2F354574-A429-A391-94ED-6AB26882D76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42911" y="281462"/>
            <a:ext cx="1738418" cy="2197100"/>
          </a:xfrm>
          <a:prstGeom prst="rect">
            <a:avLst/>
          </a:prstGeom>
        </p:spPr>
      </p:pic>
      <p:pic>
        <p:nvPicPr>
          <p:cNvPr id="4" name="Picture 3" descr="A blue and green circles with white circles and buildings&#10;&#10;Description automatically generated">
            <a:extLst>
              <a:ext uri="{FF2B5EF4-FFF2-40B4-BE49-F238E27FC236}">
                <a16:creationId xmlns:a16="http://schemas.microsoft.com/office/drawing/2014/main" id="{0FF52F0D-EE08-F689-BEDF-A06A780BE7E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342" y="232558"/>
            <a:ext cx="3290737" cy="731153"/>
          </a:xfrm>
          <a:prstGeom prst="rect">
            <a:avLst/>
          </a:prstGeom>
        </p:spPr>
      </p:pic>
    </p:spTree>
    <p:extLst>
      <p:ext uri="{BB962C8B-B14F-4D97-AF65-F5344CB8AC3E}">
        <p14:creationId xmlns:p14="http://schemas.microsoft.com/office/powerpoint/2010/main" val="303253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7237-69E5-2A3A-AD8C-32CD0D93B1B4}"/>
              </a:ext>
            </a:extLst>
          </p:cNvPr>
          <p:cNvSpPr>
            <a:spLocks noGrp="1"/>
          </p:cNvSpPr>
          <p:nvPr>
            <p:ph type="title"/>
          </p:nvPr>
        </p:nvSpPr>
        <p:spPr>
          <a:xfrm>
            <a:off x="838201" y="136525"/>
            <a:ext cx="9927538" cy="1201259"/>
          </a:xfrm>
        </p:spPr>
        <p:txBody>
          <a:bodyPr>
            <a:normAutofit/>
          </a:bodyPr>
          <a:lstStyle>
            <a:lvl1pPr>
              <a:defRPr sz="3600" b="1">
                <a:solidFill>
                  <a:schemeClr val="tx2">
                    <a:lumMod val="50000"/>
                  </a:schemeClr>
                </a:solidFill>
                <a:latin typeface="Leelawadee" panose="020B0502040204020203" pitchFamily="34" charset="-34"/>
                <a:cs typeface="Leelawadee" panose="020B0502040204020203" pitchFamily="34" charset="-34"/>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26E4DA-6A8E-2697-C151-5A3987B47A90}"/>
              </a:ext>
            </a:extLst>
          </p:cNvPr>
          <p:cNvSpPr>
            <a:spLocks noGrp="1"/>
          </p:cNvSpPr>
          <p:nvPr>
            <p:ph idx="1"/>
          </p:nvPr>
        </p:nvSpPr>
        <p:spPr>
          <a:xfrm>
            <a:off x="838200" y="1576874"/>
            <a:ext cx="10515600" cy="4600090"/>
          </a:xfrm>
        </p:spPr>
        <p:txBody>
          <a:bodyPr/>
          <a:lstStyle>
            <a:lvl1pPr marL="447675" indent="-447675">
              <a:lnSpc>
                <a:spcPct val="114000"/>
              </a:lnSpc>
              <a:spcBef>
                <a:spcPts val="600"/>
              </a:spcBef>
              <a:spcAft>
                <a:spcPts val="600"/>
              </a:spcAft>
              <a:buClr>
                <a:srgbClr val="F2CA20"/>
              </a:buClr>
              <a:buSzPct val="75000"/>
              <a:buFont typeface="Arial" panose="020B0604020202020204" pitchFamily="34" charset="0"/>
              <a:buChar char="►"/>
              <a:defRPr sz="2400">
                <a:latin typeface="Leelawadee" panose="020B0502040204020203" pitchFamily="34" charset="-34"/>
                <a:cs typeface="Leelawadee" panose="020B0502040204020203" pitchFamily="34" charset="-34"/>
              </a:defRPr>
            </a:lvl1pPr>
            <a:lvl2pPr marL="801688" indent="-344488">
              <a:lnSpc>
                <a:spcPct val="114000"/>
              </a:lnSpc>
              <a:spcBef>
                <a:spcPts val="600"/>
              </a:spcBef>
              <a:spcAft>
                <a:spcPts val="600"/>
              </a:spcAft>
              <a:buClr>
                <a:srgbClr val="7DC387"/>
              </a:buClr>
              <a:buSzPct val="100000"/>
              <a:buFont typeface="Wingdings" panose="05000000000000000000" pitchFamily="2" charset="2"/>
              <a:buChar char="§"/>
              <a:defRPr sz="2200">
                <a:latin typeface="Leelawadee" panose="020B0502040204020203" pitchFamily="34" charset="-34"/>
                <a:cs typeface="Leelawadee" panose="020B0502040204020203" pitchFamily="34" charset="-34"/>
              </a:defRPr>
            </a:lvl2pPr>
            <a:lvl3pPr marL="1258888" indent="-344488">
              <a:lnSpc>
                <a:spcPct val="114000"/>
              </a:lnSpc>
              <a:spcBef>
                <a:spcPts val="600"/>
              </a:spcBef>
              <a:spcAft>
                <a:spcPts val="600"/>
              </a:spcAft>
              <a:buClr>
                <a:srgbClr val="FF0000"/>
              </a:buClr>
              <a:buFont typeface="Bahnschrift" panose="020B0502040204020203" pitchFamily="34" charset="0"/>
              <a:buChar char="–"/>
              <a:defRPr>
                <a:latin typeface="Leelawadee" panose="020B0502040204020203" pitchFamily="34" charset="-34"/>
                <a:cs typeface="Leelawadee" panose="020B0502040204020203" pitchFamily="34" charset="-34"/>
              </a:defRPr>
            </a:lvl3pPr>
            <a:lvl4pPr marL="1708150" indent="-336550">
              <a:lnSpc>
                <a:spcPct val="114000"/>
              </a:lnSpc>
              <a:spcBef>
                <a:spcPts val="600"/>
              </a:spcBef>
              <a:spcAft>
                <a:spcPts val="600"/>
              </a:spcAft>
              <a:buClr>
                <a:srgbClr val="7ECDF2"/>
              </a:buClr>
              <a:defRPr>
                <a:latin typeface="Leelawadee" panose="020B0502040204020203" pitchFamily="34" charset="-34"/>
                <a:cs typeface="Leelawadee" panose="020B0502040204020203" pitchFamily="34" charset="-34"/>
              </a:defRPr>
            </a:lvl4pPr>
            <a:lvl5pPr marL="2155825" indent="-327025">
              <a:lnSpc>
                <a:spcPct val="114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3FBCBB3-E4C7-C987-BAA0-03B7E1B43DA5}"/>
              </a:ext>
            </a:extLst>
          </p:cNvPr>
          <p:cNvSpPr>
            <a:spLocks noGrp="1"/>
          </p:cNvSpPr>
          <p:nvPr>
            <p:ph type="sldNum" sz="quarter" idx="12"/>
          </p:nvPr>
        </p:nvSpPr>
        <p:spPr>
          <a:xfrm>
            <a:off x="4724400" y="6356350"/>
            <a:ext cx="2743200" cy="365125"/>
          </a:xfrm>
        </p:spPr>
        <p:txBody>
          <a:bodyPr/>
          <a:lstStyle>
            <a:lvl1pPr algn="ctr">
              <a:defRPr/>
            </a:lvl1pPr>
          </a:lstStyle>
          <a:p>
            <a:fld id="{416C90DD-8CF0-4AD8-8C87-4D113EF0A4FE}" type="slidenum">
              <a:rPr lang="fr-BE" smtClean="0"/>
              <a:pPr/>
              <a:t>‹#›</a:t>
            </a:fld>
            <a:endParaRPr lang="fr-BE"/>
          </a:p>
        </p:txBody>
      </p:sp>
      <p:pic>
        <p:nvPicPr>
          <p:cNvPr id="8" name="Picture 7" descr="Graphical user interface&#10;&#10;Description automatically generated with medium confidence">
            <a:extLst>
              <a:ext uri="{FF2B5EF4-FFF2-40B4-BE49-F238E27FC236}">
                <a16:creationId xmlns:a16="http://schemas.microsoft.com/office/drawing/2014/main" id="{28D099FE-195D-DF85-081C-8DAD3C7F7F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22952"/>
          <a:stretch/>
        </p:blipFill>
        <p:spPr bwMode="auto">
          <a:xfrm>
            <a:off x="10765739" y="6491969"/>
            <a:ext cx="1174336" cy="321642"/>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BAEE3D7-903D-8974-0EE9-2E7243B1BF0C}"/>
              </a:ext>
            </a:extLst>
          </p:cNvPr>
          <p:cNvSpPr/>
          <p:nvPr userDrawn="1"/>
        </p:nvSpPr>
        <p:spPr>
          <a:xfrm flipH="1">
            <a:off x="571839" y="-5006"/>
            <a:ext cx="45719" cy="1260000"/>
          </a:xfrm>
          <a:prstGeom prst="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83440D4-E64D-B62F-2B9C-98FB05D22C08}"/>
              </a:ext>
            </a:extLst>
          </p:cNvPr>
          <p:cNvSpPr txBox="1"/>
          <p:nvPr userDrawn="1"/>
        </p:nvSpPr>
        <p:spPr>
          <a:xfrm>
            <a:off x="354753" y="6441106"/>
            <a:ext cx="2146041" cy="338554"/>
          </a:xfrm>
          <a:prstGeom prst="rect">
            <a:avLst/>
          </a:prstGeom>
          <a:noFill/>
        </p:spPr>
        <p:txBody>
          <a:bodyPr wrap="square" rtlCol="0">
            <a:spAutoFit/>
          </a:bodyPr>
          <a:lstStyle/>
          <a:p>
            <a:r>
              <a:rPr lang="en-GB" sz="1600" b="1">
                <a:solidFill>
                  <a:schemeClr val="accent5"/>
                </a:solidFill>
                <a:latin typeface="Leelawadee" panose="020B0502040204020203" pitchFamily="34" charset="-34"/>
                <a:cs typeface="Leelawadee" panose="020B0502040204020203" pitchFamily="34" charset="-34"/>
              </a:rPr>
              <a:t>#RuralPact</a:t>
            </a:r>
          </a:p>
        </p:txBody>
      </p:sp>
      <p:pic>
        <p:nvPicPr>
          <p:cNvPr id="5" name="Picture 4" descr="A group of people standing in front of a flag&#10;&#10;Description automatically generated">
            <a:extLst>
              <a:ext uri="{FF2B5EF4-FFF2-40B4-BE49-F238E27FC236}">
                <a16:creationId xmlns:a16="http://schemas.microsoft.com/office/drawing/2014/main" id="{D657417F-3DB9-1625-7370-4A44DFA65A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3943" y="136525"/>
            <a:ext cx="1046132" cy="1322154"/>
          </a:xfrm>
          <a:prstGeom prst="rect">
            <a:avLst/>
          </a:prstGeom>
        </p:spPr>
      </p:pic>
    </p:spTree>
    <p:extLst>
      <p:ext uri="{BB962C8B-B14F-4D97-AF65-F5344CB8AC3E}">
        <p14:creationId xmlns:p14="http://schemas.microsoft.com/office/powerpoint/2010/main" val="2839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hanks">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F70376A-4019-817C-7EF6-F430965E3381}"/>
              </a:ext>
            </a:extLst>
          </p:cNvPr>
          <p:cNvGrpSpPr>
            <a:grpSpLocks noChangeAspect="1"/>
          </p:cNvGrpSpPr>
          <p:nvPr userDrawn="1"/>
        </p:nvGrpSpPr>
        <p:grpSpPr>
          <a:xfrm>
            <a:off x="8241154" y="4800599"/>
            <a:ext cx="3708994" cy="2060817"/>
            <a:chOff x="499047" y="224753"/>
            <a:chExt cx="2038378" cy="1132578"/>
          </a:xfrm>
        </p:grpSpPr>
        <p:pic>
          <p:nvPicPr>
            <p:cNvPr id="19" name="Picture 18" descr="A picture containing text, vector graphics&#10;&#10;Description automatically generated">
              <a:extLst>
                <a:ext uri="{FF2B5EF4-FFF2-40B4-BE49-F238E27FC236}">
                  <a16:creationId xmlns:a16="http://schemas.microsoft.com/office/drawing/2014/main" id="{28FA7593-7CA0-FF14-11A8-52D65823563F}"/>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772153" y="228431"/>
              <a:ext cx="644601" cy="111050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E28888E1-A128-7C54-E0F1-979B335E4018}"/>
                </a:ext>
              </a:extLst>
            </p:cNvPr>
            <p:cNvPicPr>
              <a:picLocks noChangeAspect="1"/>
            </p:cNvPicPr>
            <p:nvPr userDrawn="1"/>
          </p:nvPicPr>
          <p:blipFill>
            <a:blip r:embed="rId3">
              <a:alphaModFix amt="70000"/>
              <a:extLst>
                <a:ext uri="{28A0092B-C50C-407E-A947-70E740481C1C}">
                  <a14:useLocalDpi xmlns:a14="http://schemas.microsoft.com/office/drawing/2010/main"/>
                </a:ext>
              </a:extLst>
            </a:blip>
            <a:stretch>
              <a:fillRect/>
            </a:stretch>
          </p:blipFill>
          <p:spPr>
            <a:xfrm>
              <a:off x="499047" y="246833"/>
              <a:ext cx="497810" cy="1110498"/>
            </a:xfrm>
            <a:prstGeom prst="rect">
              <a:avLst/>
            </a:prstGeom>
          </p:spPr>
        </p:pic>
        <p:pic>
          <p:nvPicPr>
            <p:cNvPr id="25" name="Picture 24" descr="A picture containing doll, toy, vector graphics&#10;&#10;Description automatically generated">
              <a:extLst>
                <a:ext uri="{FF2B5EF4-FFF2-40B4-BE49-F238E27FC236}">
                  <a16:creationId xmlns:a16="http://schemas.microsoft.com/office/drawing/2014/main" id="{D0079AEF-30F8-5664-A726-7E09864530E2}"/>
                </a:ext>
              </a:extLst>
            </p:cNvPr>
            <p:cNvPicPr>
              <a:picLocks noChangeAspect="1"/>
            </p:cNvPicPr>
            <p:nvPr userDrawn="1"/>
          </p:nvPicPr>
          <p:blipFill>
            <a:blip r:embed="rId4">
              <a:alphaModFix amt="70000"/>
              <a:extLst>
                <a:ext uri="{28A0092B-C50C-407E-A947-70E740481C1C}">
                  <a14:useLocalDpi xmlns:a14="http://schemas.microsoft.com/office/drawing/2010/main"/>
                </a:ext>
              </a:extLst>
            </a:blip>
            <a:stretch>
              <a:fillRect/>
            </a:stretch>
          </p:blipFill>
          <p:spPr>
            <a:xfrm>
              <a:off x="1608817" y="224753"/>
              <a:ext cx="928608" cy="1110499"/>
            </a:xfrm>
            <a:prstGeom prst="rect">
              <a:avLst/>
            </a:prstGeom>
          </p:spPr>
        </p:pic>
        <p:pic>
          <p:nvPicPr>
            <p:cNvPr id="27" name="Picture 26" descr="A picture containing toy, vector graphics, doll&#10;&#10;Description automatically generated">
              <a:extLst>
                <a:ext uri="{FF2B5EF4-FFF2-40B4-BE49-F238E27FC236}">
                  <a16:creationId xmlns:a16="http://schemas.microsoft.com/office/drawing/2014/main" id="{25A61D1D-1843-A1EE-3306-7C439BE882B8}"/>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1204869" y="235791"/>
              <a:ext cx="644601" cy="1110500"/>
            </a:xfrm>
            <a:prstGeom prst="rect">
              <a:avLst/>
            </a:prstGeom>
          </p:spPr>
        </p:pic>
      </p:grpSp>
      <p:pic>
        <p:nvPicPr>
          <p:cNvPr id="10" name="Picture 9" descr="Shape&#10;&#10;Description automatically generated">
            <a:extLst>
              <a:ext uri="{FF2B5EF4-FFF2-40B4-BE49-F238E27FC236}">
                <a16:creationId xmlns:a16="http://schemas.microsoft.com/office/drawing/2014/main" id="{CDAC2028-C160-8287-3B2B-B3B86594889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75136"/>
          <a:stretch/>
        </p:blipFill>
        <p:spPr>
          <a:xfrm>
            <a:off x="0" y="5147267"/>
            <a:ext cx="12182902" cy="1705146"/>
          </a:xfrm>
          <a:prstGeom prst="rect">
            <a:avLst/>
          </a:prstGeom>
        </p:spPr>
      </p:pic>
      <p:sp>
        <p:nvSpPr>
          <p:cNvPr id="5" name="Title 1">
            <a:extLst>
              <a:ext uri="{FF2B5EF4-FFF2-40B4-BE49-F238E27FC236}">
                <a16:creationId xmlns:a16="http://schemas.microsoft.com/office/drawing/2014/main" id="{6D788A13-C834-9BAA-B968-DD0C287AFED9}"/>
              </a:ext>
            </a:extLst>
          </p:cNvPr>
          <p:cNvSpPr>
            <a:spLocks noGrp="1"/>
          </p:cNvSpPr>
          <p:nvPr>
            <p:ph type="title" hasCustomPrompt="1"/>
          </p:nvPr>
        </p:nvSpPr>
        <p:spPr>
          <a:xfrm>
            <a:off x="4232334" y="1368669"/>
            <a:ext cx="4294560" cy="973000"/>
          </a:xfrm>
        </p:spPr>
        <p:txBody>
          <a:bodyPr/>
          <a:lstStyle>
            <a:lvl1pPr algn="ctr">
              <a:defRPr b="1">
                <a:solidFill>
                  <a:srgbClr val="38807E"/>
                </a:solidFill>
                <a:latin typeface="Leelawadee" panose="020B0502040204020203" pitchFamily="34" charset="-34"/>
                <a:cs typeface="Leelawadee" panose="020B0502040204020203" pitchFamily="34" charset="-34"/>
              </a:defRPr>
            </a:lvl1pPr>
          </a:lstStyle>
          <a:p>
            <a:r>
              <a:rPr lang="en-US"/>
              <a:t>Thank you!</a:t>
            </a:r>
            <a:endParaRPr lang="en-GB"/>
          </a:p>
        </p:txBody>
      </p:sp>
      <p:sp>
        <p:nvSpPr>
          <p:cNvPr id="6" name="TextBox 5">
            <a:extLst>
              <a:ext uri="{FF2B5EF4-FFF2-40B4-BE49-F238E27FC236}">
                <a16:creationId xmlns:a16="http://schemas.microsoft.com/office/drawing/2014/main" id="{2745F942-CDB2-F033-1D4E-301FD8138D4D}"/>
              </a:ext>
            </a:extLst>
          </p:cNvPr>
          <p:cNvSpPr txBox="1"/>
          <p:nvPr userDrawn="1"/>
        </p:nvSpPr>
        <p:spPr>
          <a:xfrm>
            <a:off x="4985515" y="4342646"/>
            <a:ext cx="2788199" cy="276999"/>
          </a:xfrm>
          <a:prstGeom prst="rect">
            <a:avLst/>
          </a:prstGeom>
          <a:noFill/>
        </p:spPr>
        <p:txBody>
          <a:bodyPr wrap="none" rtlCol="0">
            <a:spAutoFit/>
          </a:bodyPr>
          <a:lstStyle/>
          <a:p>
            <a:r>
              <a:rPr lang="en-GB" sz="1200" b="0">
                <a:solidFill>
                  <a:srgbClr val="356D64"/>
                </a:solidFill>
              </a:rPr>
              <a:t>https://ruralpact.rural-vision.europa.eu</a:t>
            </a:r>
          </a:p>
        </p:txBody>
      </p:sp>
      <p:sp>
        <p:nvSpPr>
          <p:cNvPr id="7" name="Text Box 9">
            <a:extLst>
              <a:ext uri="{FF2B5EF4-FFF2-40B4-BE49-F238E27FC236}">
                <a16:creationId xmlns:a16="http://schemas.microsoft.com/office/drawing/2014/main" id="{B38B86E3-7BB0-07F3-93F1-839DEB154CA5}"/>
              </a:ext>
            </a:extLst>
          </p:cNvPr>
          <p:cNvSpPr txBox="1"/>
          <p:nvPr userDrawn="1"/>
        </p:nvSpPr>
        <p:spPr>
          <a:xfrm>
            <a:off x="3517190" y="2772499"/>
            <a:ext cx="5724849" cy="790575"/>
          </a:xfrm>
          <a:prstGeom prst="roundRect">
            <a:avLst>
              <a:gd name="adj" fmla="val 50000"/>
            </a:avLst>
          </a:prstGeom>
          <a:solidFill>
            <a:schemeClr val="accent5">
              <a:alpha val="89804"/>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Bef>
                <a:spcPts val="300"/>
              </a:spcBef>
              <a:spcAft>
                <a:spcPts val="300"/>
              </a:spcAft>
            </a:pPr>
            <a:r>
              <a:rPr lang="en-GB" sz="1400" b="1">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Join the Rural Pact Community and online platform</a:t>
            </a:r>
            <a:endParaRPr lang="en-GB" sz="1400">
              <a:effectLst/>
              <a:latin typeface="Leelawadee UI" panose="020B0502040204020203" pitchFamily="34" charset="-34"/>
              <a:ea typeface="Arial" panose="020B0604020202020204" pitchFamily="34" charset="0"/>
              <a:cs typeface="Leelawadee UI" panose="020B0502040204020203" pitchFamily="34" charset="-34"/>
            </a:endParaRPr>
          </a:p>
          <a:p>
            <a:pPr algn="ctr">
              <a:lnSpc>
                <a:spcPct val="115000"/>
              </a:lnSpc>
              <a:spcBef>
                <a:spcPts val="300"/>
              </a:spcBef>
              <a:spcAft>
                <a:spcPts val="300"/>
              </a:spcAft>
            </a:pPr>
            <a:r>
              <a:rPr lang="en-GB" sz="1100" u="sng">
                <a:solidFill>
                  <a:schemeClr val="bg1"/>
                </a:solidFill>
                <a:effectLst/>
                <a:latin typeface="Leelawadee UI" panose="020B0502040204020203" pitchFamily="34" charset="-34"/>
                <a:ea typeface="Arial" panose="020B0604020202020204" pitchFamily="34" charset="0"/>
                <a:cs typeface="Leelawadee UI" panose="020B0502040204020203" pitchFamily="34" charset="-34"/>
                <a:hlinkClick r:id="rId7">
                  <a:extLst>
                    <a:ext uri="{A12FA001-AC4F-418D-AE19-62706E023703}">
                      <ahyp:hlinkClr xmlns:ahyp="http://schemas.microsoft.com/office/drawing/2018/hyperlinkcolor" val="tx"/>
                    </a:ext>
                  </a:extLst>
                </a:hlinkClick>
              </a:rPr>
              <a:t>https://ruralpact.rural-vision.europa.eu/become-member_en</a:t>
            </a:r>
            <a:r>
              <a:rPr lang="en-GB" sz="1100" u="sng">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r>
              <a:rPr lang="en-GB" sz="1100">
                <a:solidFill>
                  <a:schemeClr val="bg1"/>
                </a:solidFill>
                <a:effectLst/>
                <a:latin typeface="Leelawadee UI" panose="020B0502040204020203" pitchFamily="34" charset="-34"/>
                <a:ea typeface="Arial" panose="020B0604020202020204" pitchFamily="34" charset="0"/>
                <a:cs typeface="Leelawadee UI" panose="020B0502040204020203" pitchFamily="34" charset="-34"/>
              </a:rPr>
              <a:t> </a:t>
            </a:r>
          </a:p>
          <a:p>
            <a:pPr algn="just">
              <a:lnSpc>
                <a:spcPct val="115000"/>
              </a:lnSpc>
              <a:spcBef>
                <a:spcPts val="600"/>
              </a:spcBef>
              <a:spcAft>
                <a:spcPts val="600"/>
              </a:spcAft>
            </a:pPr>
            <a:r>
              <a:rPr lang="en-GB" sz="1000" b="1">
                <a:solidFill>
                  <a:srgbClr val="FFFFFF"/>
                </a:solidFill>
                <a:effectLst/>
                <a:latin typeface="Leelawadee UI" panose="020B0502040204020203" pitchFamily="34" charset="-34"/>
                <a:ea typeface="Arial" panose="020B0604020202020204" pitchFamily="34" charset="0"/>
                <a:cs typeface="Leelawadee UI" panose="020B0502040204020203" pitchFamily="34" charset="-34"/>
              </a:rPr>
              <a:t> </a:t>
            </a:r>
            <a:endParaRPr lang="en-GB" sz="1000">
              <a:effectLst/>
              <a:latin typeface="Leelawadee UI" panose="020B0502040204020203" pitchFamily="34" charset="-34"/>
              <a:ea typeface="Arial" panose="020B0604020202020204" pitchFamily="34" charset="0"/>
              <a:cs typeface="Leelawadee UI" panose="020B0502040204020203" pitchFamily="34" charset="-34"/>
            </a:endParaRPr>
          </a:p>
        </p:txBody>
      </p:sp>
      <p:grpSp>
        <p:nvGrpSpPr>
          <p:cNvPr id="8" name="Group 7">
            <a:extLst>
              <a:ext uri="{FF2B5EF4-FFF2-40B4-BE49-F238E27FC236}">
                <a16:creationId xmlns:a16="http://schemas.microsoft.com/office/drawing/2014/main" id="{DF5A7E18-292A-966F-7F7A-7E88252678D3}"/>
              </a:ext>
            </a:extLst>
          </p:cNvPr>
          <p:cNvGrpSpPr/>
          <p:nvPr userDrawn="1"/>
        </p:nvGrpSpPr>
        <p:grpSpPr>
          <a:xfrm>
            <a:off x="5622312" y="3776914"/>
            <a:ext cx="1514605" cy="452281"/>
            <a:chOff x="5324009" y="4161136"/>
            <a:chExt cx="1514605" cy="452281"/>
          </a:xfrm>
        </p:grpSpPr>
        <p:pic>
          <p:nvPicPr>
            <p:cNvPr id="9" name="Picture 37">
              <a:hlinkClick r:id="rId8"/>
              <a:extLst>
                <a:ext uri="{FF2B5EF4-FFF2-40B4-BE49-F238E27FC236}">
                  <a16:creationId xmlns:a16="http://schemas.microsoft.com/office/drawing/2014/main" id="{9BC545A6-89AE-3FC3-0AB4-8FD6DA0E6948}"/>
                </a:ext>
              </a:extLst>
            </p:cNvPr>
            <p:cNvPicPr>
              <a:picLocks noChangeAspect="1"/>
            </p:cNvPicPr>
            <p:nvPr userDrawn="1"/>
          </p:nvPicPr>
          <p:blipFill>
            <a:blip r:embed="rId9"/>
            <a:srcRect/>
            <a:stretch/>
          </p:blipFill>
          <p:spPr>
            <a:xfrm>
              <a:off x="5324009" y="4161136"/>
              <a:ext cx="446476" cy="446476"/>
            </a:xfrm>
            <a:prstGeom prst="rect">
              <a:avLst/>
            </a:prstGeom>
          </p:spPr>
        </p:pic>
        <p:pic>
          <p:nvPicPr>
            <p:cNvPr id="12" name="Picture 38">
              <a:hlinkClick r:id="rId10"/>
              <a:extLst>
                <a:ext uri="{FF2B5EF4-FFF2-40B4-BE49-F238E27FC236}">
                  <a16:creationId xmlns:a16="http://schemas.microsoft.com/office/drawing/2014/main" id="{C1AA3330-60C5-D543-1CE0-F70ACB1FD466}"/>
                </a:ext>
              </a:extLst>
            </p:cNvPr>
            <p:cNvPicPr>
              <a:picLocks noChangeAspect="1"/>
            </p:cNvPicPr>
            <p:nvPr userDrawn="1"/>
          </p:nvPicPr>
          <p:blipFill>
            <a:blip r:embed="rId11"/>
            <a:srcRect/>
            <a:stretch/>
          </p:blipFill>
          <p:spPr>
            <a:xfrm>
              <a:off x="5681399" y="4166941"/>
              <a:ext cx="446476" cy="446476"/>
            </a:xfrm>
            <a:prstGeom prst="rect">
              <a:avLst/>
            </a:prstGeom>
          </p:spPr>
        </p:pic>
        <p:pic>
          <p:nvPicPr>
            <p:cNvPr id="13" name="Picture 39">
              <a:hlinkClick r:id="rId12"/>
              <a:extLst>
                <a:ext uri="{FF2B5EF4-FFF2-40B4-BE49-F238E27FC236}">
                  <a16:creationId xmlns:a16="http://schemas.microsoft.com/office/drawing/2014/main" id="{C336E303-FEAA-02DA-8E10-FABBB05BA988}"/>
                </a:ext>
              </a:extLst>
            </p:cNvPr>
            <p:cNvPicPr>
              <a:picLocks noChangeAspect="1"/>
            </p:cNvPicPr>
            <p:nvPr userDrawn="1"/>
          </p:nvPicPr>
          <p:blipFill>
            <a:blip r:embed="rId13"/>
            <a:srcRect/>
            <a:stretch/>
          </p:blipFill>
          <p:spPr>
            <a:xfrm>
              <a:off x="6392214" y="4161137"/>
              <a:ext cx="446400" cy="446400"/>
            </a:xfrm>
            <a:prstGeom prst="rect">
              <a:avLst/>
            </a:prstGeom>
          </p:spPr>
        </p:pic>
        <p:pic>
          <p:nvPicPr>
            <p:cNvPr id="14" name="Picture 40">
              <a:hlinkClick r:id="rId14"/>
              <a:extLst>
                <a:ext uri="{FF2B5EF4-FFF2-40B4-BE49-F238E27FC236}">
                  <a16:creationId xmlns:a16="http://schemas.microsoft.com/office/drawing/2014/main" id="{54CD2455-FA68-3243-5404-D12C9958F51D}"/>
                </a:ext>
              </a:extLst>
            </p:cNvPr>
            <p:cNvPicPr>
              <a:picLocks noChangeAspect="1"/>
            </p:cNvPicPr>
            <p:nvPr userDrawn="1"/>
          </p:nvPicPr>
          <p:blipFill>
            <a:blip r:embed="rId15"/>
            <a:srcRect/>
            <a:stretch/>
          </p:blipFill>
          <p:spPr>
            <a:xfrm>
              <a:off x="6034292" y="4164462"/>
              <a:ext cx="446476" cy="446476"/>
            </a:xfrm>
            <a:prstGeom prst="rect">
              <a:avLst/>
            </a:prstGeom>
          </p:spPr>
        </p:pic>
      </p:grpSp>
      <p:pic>
        <p:nvPicPr>
          <p:cNvPr id="15" name="Picture 14" descr="A black background with white text&#10;&#10;Description automatically generated">
            <a:extLst>
              <a:ext uri="{FF2B5EF4-FFF2-40B4-BE49-F238E27FC236}">
                <a16:creationId xmlns:a16="http://schemas.microsoft.com/office/drawing/2014/main" id="{DFC4AA73-13E0-A7AE-081F-5F9A59CFF60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2017" y="6422017"/>
            <a:ext cx="1755973" cy="368395"/>
          </a:xfrm>
          <a:prstGeom prst="rect">
            <a:avLst/>
          </a:prstGeom>
        </p:spPr>
      </p:pic>
      <p:pic>
        <p:nvPicPr>
          <p:cNvPr id="2" name="Picture 1" descr="A group of people standing in front of a flag&#10;&#10;Description automatically generated">
            <a:extLst>
              <a:ext uri="{FF2B5EF4-FFF2-40B4-BE49-F238E27FC236}">
                <a16:creationId xmlns:a16="http://schemas.microsoft.com/office/drawing/2014/main" id="{E5308132-5A03-8C96-7CAB-78AEA5ED187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11906" y="270119"/>
            <a:ext cx="1738418" cy="2197100"/>
          </a:xfrm>
          <a:prstGeom prst="rect">
            <a:avLst/>
          </a:prstGeom>
        </p:spPr>
      </p:pic>
      <p:pic>
        <p:nvPicPr>
          <p:cNvPr id="11" name="Picture 10" descr="A blue and green circles with white circles and buildings&#10;&#10;Description automatically generated">
            <a:extLst>
              <a:ext uri="{FF2B5EF4-FFF2-40B4-BE49-F238E27FC236}">
                <a16:creationId xmlns:a16="http://schemas.microsoft.com/office/drawing/2014/main" id="{D687A575-B54A-3A76-BDF5-A9C31A2BCC8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5037" y="220866"/>
            <a:ext cx="3290737" cy="731153"/>
          </a:xfrm>
          <a:prstGeom prst="rect">
            <a:avLst/>
          </a:prstGeom>
        </p:spPr>
      </p:pic>
    </p:spTree>
    <p:extLst>
      <p:ext uri="{BB962C8B-B14F-4D97-AF65-F5344CB8AC3E}">
        <p14:creationId xmlns:p14="http://schemas.microsoft.com/office/powerpoint/2010/main" val="377101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35692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0A478-CEF5-267B-3BC7-B7CC81A12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0DCE06-BF7E-8011-D90A-3479629CE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46D592B-CC5C-4C4B-3781-6A27E1E61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14F18-5F8D-498B-B124-FADE0289FDE3}" type="datetimeFigureOut">
              <a:rPr lang="fr-BE" smtClean="0"/>
              <a:t>13-03-24</a:t>
            </a:fld>
            <a:endParaRPr lang="fr-BE"/>
          </a:p>
        </p:txBody>
      </p:sp>
      <p:sp>
        <p:nvSpPr>
          <p:cNvPr id="5" name="Footer Placeholder 4">
            <a:extLst>
              <a:ext uri="{FF2B5EF4-FFF2-40B4-BE49-F238E27FC236}">
                <a16:creationId xmlns:a16="http://schemas.microsoft.com/office/drawing/2014/main" id="{EB3C9CAE-A5F2-EB23-3D66-137D4B70A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a:extLst>
              <a:ext uri="{FF2B5EF4-FFF2-40B4-BE49-F238E27FC236}">
                <a16:creationId xmlns:a16="http://schemas.microsoft.com/office/drawing/2014/main" id="{AF5EB7A3-481E-8675-73AE-F4DB92199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C90DD-8CF0-4AD8-8C87-4D113EF0A4FE}" type="slidenum">
              <a:rPr lang="fr-BE" smtClean="0"/>
              <a:t>‹#›</a:t>
            </a:fld>
            <a:endParaRPr lang="fr-BE"/>
          </a:p>
        </p:txBody>
      </p:sp>
    </p:spTree>
    <p:extLst>
      <p:ext uri="{BB962C8B-B14F-4D97-AF65-F5344CB8AC3E}">
        <p14:creationId xmlns:p14="http://schemas.microsoft.com/office/powerpoint/2010/main" val="663741387"/>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9" r:id="rId3"/>
    <p:sldLayoutId id="214748369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griculture.ec.europa.eu/system/files/2022-07/rural-pact-proposal_en.pdf" TargetMode="External"/><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0.sv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hyperlink" Target="https://ruralpact.rural-vision.europa.eu/become-member_e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hyperlink" Target="https://ruralpact.rural-vision.europa.eu/become-member_en" TargetMode="External"/><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11.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svg"/><Relationship Id="rId15" Type="http://schemas.openxmlformats.org/officeDocument/2006/relationships/image" Target="../media/image50.pn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hyperlink" Target="https://ruralpact.rural-vision.europa.eu/RPC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18" Type="http://schemas.openxmlformats.org/officeDocument/2006/relationships/image" Target="../media/image6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17" Type="http://schemas.openxmlformats.org/officeDocument/2006/relationships/image" Target="../media/image67.png"/><Relationship Id="rId2" Type="http://schemas.openxmlformats.org/officeDocument/2006/relationships/notesSlide" Target="../notesSlides/notesSlide13.xml"/><Relationship Id="rId16" Type="http://schemas.openxmlformats.org/officeDocument/2006/relationships/image" Target="../media/image66.svg"/><Relationship Id="rId20" Type="http://schemas.openxmlformats.org/officeDocument/2006/relationships/image" Target="../media/image70.svg"/><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svg"/><Relationship Id="rId19" Type="http://schemas.openxmlformats.org/officeDocument/2006/relationships/image" Target="../media/image69.pn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s://ruralpact.rural-vision.europa.eu/events/all_en" TargetMode="External"/><Relationship Id="rId7" Type="http://schemas.openxmlformats.org/officeDocument/2006/relationships/image" Target="../media/image7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hyperlink" Target="https://ruralpact.rural-vision.europa.eu/events/upcoming" TargetMode="External"/><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hyperlink" Target="https://ruralpact.rural-vision.europa.eu/sites/default/files/publications/2023-11/rpso-policy-briefing-make-rp-happen-member-states.pdf" TargetMode="External"/><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rural-vision.europa.eu/system/files/2023-11/rpso-forum-highlights-231114.pdf" TargetMode="External"/><Relationship Id="rId5" Type="http://schemas.openxmlformats.org/officeDocument/2006/relationships/image" Target="../media/image76.png"/><Relationship Id="rId10" Type="http://schemas.openxmlformats.org/officeDocument/2006/relationships/image" Target="../media/image74.png"/><Relationship Id="rId4" Type="http://schemas.openxmlformats.org/officeDocument/2006/relationships/hyperlink" Target="https://rural-vision.europa.eu/events/shaping-future-rural-areas-2023-09-27_en" TargetMode="External"/><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hyperlink" Target="https://www.pngall.com/europe-png" TargetMode="External"/><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hyperlink" Target="https://ruralpact.rural-vision.europa.eu/publications/making-rural-pact-happen-member-states_en#section--resources" TargetMode="External"/><Relationship Id="rId9"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hyperlink" Target="https://www.eesc.europa.eu/en/our-work/opinions-information-reports/opinions/eu-long-term-vision-rural-areas"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cor.europa.eu/en/our-work/Pages/OpinionTimeline.aspx?opId=CDR-4320-202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cor.europa.eu/EN/our-work/Pages/OpinionTimeline.aspx?opId=CDR-3533-2021&amp;_cldee=cHJlc2lkZW50QGVsYXJkLmV1&amp;recipientid=contact-c2a97a534780e8118113005056a043ea-8e5553e9812e49049d9a2bb06e44e621&amp;esid=2fc4fd39-ca7e-ec11-811c-005056a043ea" TargetMode="External"/><Relationship Id="rId5" Type="http://schemas.openxmlformats.org/officeDocument/2006/relationships/diagramQuickStyle" Target="../diagrams/quickStyle1.xml"/><Relationship Id="rId15" Type="http://schemas.openxmlformats.org/officeDocument/2006/relationships/image" Target="../media/image91.png"/><Relationship Id="rId10" Type="http://schemas.openxmlformats.org/officeDocument/2006/relationships/image" Target="../media/image90.jpeg"/><Relationship Id="rId4" Type="http://schemas.openxmlformats.org/officeDocument/2006/relationships/diagramLayout" Target="../diagrams/layout1.xml"/><Relationship Id="rId9" Type="http://schemas.openxmlformats.org/officeDocument/2006/relationships/image" Target="../media/image89.png"/><Relationship Id="rId14" Type="http://schemas.openxmlformats.org/officeDocument/2006/relationships/hyperlink" Target="https://www.europarl.europa.eu/doceo/document/TA-9-2022-0436_EN.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onsilium.europa.eu/en/press/press-releases/2023/11/20/a-long-term-vision-for-the-eu-s-rural-areas-council-approves-conclusion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ruralpact.rural-vision.europa.eu/become-member_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8" Type="http://schemas.openxmlformats.org/officeDocument/2006/relationships/hyperlink" Target="https://ruralpact.rural-vision.europa.eu/events/all_en" TargetMode="External"/><Relationship Id="rId13" Type="http://schemas.openxmlformats.org/officeDocument/2006/relationships/hyperlink" Target="https://ruralpact.rural-vision.europa.eu/become-member_en" TargetMode="External"/><Relationship Id="rId3" Type="http://schemas.openxmlformats.org/officeDocument/2006/relationships/image" Target="../media/image93.png"/><Relationship Id="rId7" Type="http://schemas.openxmlformats.org/officeDocument/2006/relationships/hyperlink" Target="https://ruralpact.rural-vision.europa.eu/groups_en" TargetMode="External"/><Relationship Id="rId12" Type="http://schemas.openxmlformats.org/officeDocument/2006/relationships/hyperlink" Target="https://ruralpact.rural-vision.europa.eu/commitments_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ruralpact.rural-vision.europa.eu/good-practice_en" TargetMode="External"/><Relationship Id="rId11" Type="http://schemas.openxmlformats.org/officeDocument/2006/relationships/hyperlink" Target="https://ruralpact.rural-vision.europa.eu/news/search_en" TargetMode="External"/><Relationship Id="rId5" Type="http://schemas.openxmlformats.org/officeDocument/2006/relationships/image" Target="../media/image95.png"/><Relationship Id="rId15" Type="http://schemas.openxmlformats.org/officeDocument/2006/relationships/image" Target="../media/image40.svg"/><Relationship Id="rId10" Type="http://schemas.openxmlformats.org/officeDocument/2006/relationships/hyperlink" Target="https://ruralpact.rural-vision.europa.eu/publications_en" TargetMode="External"/><Relationship Id="rId4" Type="http://schemas.openxmlformats.org/officeDocument/2006/relationships/image" Target="../media/image94.png"/><Relationship Id="rId9" Type="http://schemas.openxmlformats.org/officeDocument/2006/relationships/hyperlink" Target="https://ruralpact.rural-vision.europa.eu/latest-newsletters_en" TargetMode="External"/><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ruralpact.rural-vision.europa.eu/rural-vision-magazine-1_e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81.sv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hyperlink" Target="https://ruralpact.rural-vision.europa.eu/commitments_en" TargetMode="External"/><Relationship Id="rId13" Type="http://schemas.openxmlformats.org/officeDocument/2006/relationships/image" Target="../media/image34.png"/><Relationship Id="rId3" Type="http://schemas.openxmlformats.org/officeDocument/2006/relationships/hyperlink" Target="https://data.consilium.europa.eu/doc/document/ST-15252-2023-INIT/en/pdf" TargetMode="External"/><Relationship Id="rId7" Type="http://schemas.openxmlformats.org/officeDocument/2006/relationships/hyperlink" Target="mailto:info@rural-pact.eu" TargetMode="External"/><Relationship Id="rId12"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ruralpact.rural-vision.europa.eu/latest-newsletters_en" TargetMode="External"/><Relationship Id="rId11" Type="http://schemas.openxmlformats.org/officeDocument/2006/relationships/hyperlink" Target="https://rural-vision.europa.eu/action-plan/cross-cutting/rural-proofing_en#what-about-rural-proofing-at-national-regional-and-local-levels" TargetMode="External"/><Relationship Id="rId5" Type="http://schemas.openxmlformats.org/officeDocument/2006/relationships/hyperlink" Target="https://ruralpact.rural-vision.europa.eu/discover-platform_en" TargetMode="External"/><Relationship Id="rId15" Type="http://schemas.openxmlformats.org/officeDocument/2006/relationships/image" Target="../media/image36.png"/><Relationship Id="rId10" Type="http://schemas.openxmlformats.org/officeDocument/2006/relationships/hyperlink" Target="https://funding.rural-vision.europa.eu/?lng=en" TargetMode="External"/><Relationship Id="rId4" Type="http://schemas.openxmlformats.org/officeDocument/2006/relationships/hyperlink" Target="https://ruralpact.rural-vision.europa.eu/RPCG_en" TargetMode="External"/><Relationship Id="rId9" Type="http://schemas.openxmlformats.org/officeDocument/2006/relationships/hyperlink" Target="https://observatory.rural-vision.europa.eu/" TargetMode="External"/><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jpe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hyperlink" Target="https://rural-vision.europa.eu/events_e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ruralpact.rural-vision.europa.eu/become-memb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hyperlink" Target="https://ec.europa.eu/eusurvey/runner/TheRuralPactCommitmentCanva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eur-lex.europa.eu/legal-content/EN/TXT/?uri=CELEX%3A52021DC0345" TargetMode="External"/><Relationship Id="rId4" Type="http://schemas.openxmlformats.org/officeDocument/2006/relationships/image" Target="../media/image1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https://observatory.rural-vision.europa.eu/?lng=en&amp;ctx=RUROB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funding.rural-vision.europa.eu/?ln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7B49D6FB-CA5E-D79F-586B-EC15B63395CD}"/>
              </a:ext>
            </a:extLst>
          </p:cNvPr>
          <p:cNvSpPr>
            <a:spLocks noGrp="1"/>
          </p:cNvSpPr>
          <p:nvPr>
            <p:ph type="ctrTitle"/>
          </p:nvPr>
        </p:nvSpPr>
        <p:spPr>
          <a:xfrm>
            <a:off x="1135429" y="2028949"/>
            <a:ext cx="9439573" cy="962846"/>
          </a:xfrm>
        </p:spPr>
        <p:txBody>
          <a:bodyPr>
            <a:noAutofit/>
          </a:bodyPr>
          <a:lstStyle/>
          <a:p>
            <a:pPr>
              <a:lnSpc>
                <a:spcPct val="114000"/>
              </a:lnSpc>
            </a:pPr>
            <a:r>
              <a:rPr lang="en-GB" sz="4000">
                <a:latin typeface="Leelawadee"/>
                <a:cs typeface="Leelawadee"/>
              </a:rPr>
              <a:t>The long-term vision for rural areas &amp; the Rural Pact</a:t>
            </a:r>
            <a:endParaRPr lang="en-GB" sz="4000"/>
          </a:p>
        </p:txBody>
      </p:sp>
      <p:sp>
        <p:nvSpPr>
          <p:cNvPr id="19" name="Subtitle 2">
            <a:extLst>
              <a:ext uri="{FF2B5EF4-FFF2-40B4-BE49-F238E27FC236}">
                <a16:creationId xmlns:a16="http://schemas.microsoft.com/office/drawing/2014/main" id="{9F922FBF-52C0-A2A8-5649-216100137A48}"/>
              </a:ext>
            </a:extLst>
          </p:cNvPr>
          <p:cNvSpPr txBox="1">
            <a:spLocks/>
          </p:cNvSpPr>
          <p:nvPr/>
        </p:nvSpPr>
        <p:spPr>
          <a:xfrm>
            <a:off x="982740" y="4233328"/>
            <a:ext cx="6945108" cy="1409700"/>
          </a:xfrm>
          <a:prstGeom prst="rect">
            <a:avLst/>
          </a:prstGeom>
        </p:spPr>
        <p:txBody>
          <a:bodyPr lIns="91440" tIns="45720" rIns="91440" bIns="45720" anchor="t">
            <a:normAutofit/>
          </a:bodyPr>
          <a:lstStyle>
            <a:lvl1pPr marL="0" indent="0" algn="l" defTabSz="914400" rtl="0" eaLnBrk="1" latinLnBrk="0" hangingPunct="1">
              <a:lnSpc>
                <a:spcPct val="90000"/>
              </a:lnSpc>
              <a:spcBef>
                <a:spcPts val="1000"/>
              </a:spcBef>
              <a:buFont typeface="Arial" panose="020B0604020202020204" pitchFamily="34" charset="0"/>
              <a:buNone/>
              <a:defRPr sz="1400" b="0" kern="1200">
                <a:solidFill>
                  <a:schemeClr val="tx2">
                    <a:lumMod val="50000"/>
                  </a:schemeClr>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latin typeface="Leelawadee"/>
                <a:cs typeface="Leelawadee"/>
              </a:rPr>
              <a:t>European Rural Pact Support Office </a:t>
            </a:r>
          </a:p>
          <a:p>
            <a:r>
              <a:rPr lang="en-US" sz="1600" b="1" dirty="0">
                <a:latin typeface="Leelawadee"/>
                <a:cs typeface="Leelawadee"/>
              </a:rPr>
              <a:t>Version: March 2024</a:t>
            </a:r>
          </a:p>
          <a:p>
            <a:endParaRPr lang="en-US" dirty="0"/>
          </a:p>
          <a:p>
            <a:endParaRPr lang="en-US" dirty="0"/>
          </a:p>
        </p:txBody>
      </p:sp>
    </p:spTree>
    <p:extLst>
      <p:ext uri="{BB962C8B-B14F-4D97-AF65-F5344CB8AC3E}">
        <p14:creationId xmlns:p14="http://schemas.microsoft.com/office/powerpoint/2010/main" val="17089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green ear and ear with sound waves&#10;&#10;Description automatically generated">
            <a:extLst>
              <a:ext uri="{FF2B5EF4-FFF2-40B4-BE49-F238E27FC236}">
                <a16:creationId xmlns:a16="http://schemas.microsoft.com/office/drawing/2014/main" id="{55D96AFE-A146-B0B4-210F-3B73A63CC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300" y="1853587"/>
            <a:ext cx="1855128" cy="1853624"/>
          </a:xfrm>
          <a:prstGeom prst="rect">
            <a:avLst/>
          </a:prstGeom>
        </p:spPr>
      </p:pic>
      <p:pic>
        <p:nvPicPr>
          <p:cNvPr id="24" name="Picture 23" descr="A logo of a brain&#10;&#10;Description automatically generated">
            <a:extLst>
              <a:ext uri="{FF2B5EF4-FFF2-40B4-BE49-F238E27FC236}">
                <a16:creationId xmlns:a16="http://schemas.microsoft.com/office/drawing/2014/main" id="{AB0FC827-E79B-2ECE-F59C-6A07D3B13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587" y="1853587"/>
            <a:ext cx="1853624" cy="1853624"/>
          </a:xfrm>
          <a:prstGeom prst="rect">
            <a:avLst/>
          </a:prstGeom>
        </p:spPr>
      </p:pic>
      <p:pic>
        <p:nvPicPr>
          <p:cNvPr id="26" name="Picture 25" descr="A group of hands in a circle&#10;&#10;Description automatically generated">
            <a:extLst>
              <a:ext uri="{FF2B5EF4-FFF2-40B4-BE49-F238E27FC236}">
                <a16:creationId xmlns:a16="http://schemas.microsoft.com/office/drawing/2014/main" id="{EC4E4D23-8DF6-C5FA-E8B0-A4A4A3F23B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8694" y="1798020"/>
            <a:ext cx="1855128" cy="1853624"/>
          </a:xfrm>
          <a:prstGeom prst="rect">
            <a:avLst/>
          </a:prstGeom>
        </p:spPr>
      </p:pic>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GB"/>
              <a:t>The Rural Pact - Objectives</a:t>
            </a:r>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796113" y="3710433"/>
            <a:ext cx="3563502"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rgbClr val="F7B44B"/>
                </a:solidFill>
              </a:rPr>
              <a:t>Amplifying rural voices </a:t>
            </a:r>
            <a:r>
              <a:rPr lang="en-GB" b="1">
                <a:solidFill>
                  <a:srgbClr val="356D64"/>
                </a:solidFill>
              </a:rPr>
              <a:t>and bringing them higher on the political agenda </a:t>
            </a:r>
          </a:p>
        </p:txBody>
      </p:sp>
      <p:grpSp>
        <p:nvGrpSpPr>
          <p:cNvPr id="10" name="Group 9">
            <a:extLst>
              <a:ext uri="{FF2B5EF4-FFF2-40B4-BE49-F238E27FC236}">
                <a16:creationId xmlns:a16="http://schemas.microsoft.com/office/drawing/2014/main" id="{B66834BE-8605-7CFD-1298-3B17515704C7}"/>
              </a:ext>
            </a:extLst>
          </p:cNvPr>
          <p:cNvGrpSpPr>
            <a:grpSpLocks noChangeAspect="1"/>
          </p:cNvGrpSpPr>
          <p:nvPr/>
        </p:nvGrpSpPr>
        <p:grpSpPr>
          <a:xfrm>
            <a:off x="2231300" y="6244664"/>
            <a:ext cx="388765" cy="388765"/>
            <a:chOff x="2535751" y="6086471"/>
            <a:chExt cx="515920" cy="515920"/>
          </a:xfrm>
        </p:grpSpPr>
        <p:sp>
          <p:nvSpPr>
            <p:cNvPr id="12" name="Oval 11">
              <a:extLst>
                <a:ext uri="{FF2B5EF4-FFF2-40B4-BE49-F238E27FC236}">
                  <a16:creationId xmlns:a16="http://schemas.microsoft.com/office/drawing/2014/main" id="{744467EF-AA46-690C-8E7D-C4E58222191A}"/>
                </a:ext>
              </a:extLst>
            </p:cNvPr>
            <p:cNvSpPr>
              <a:spLocks noChangeAspect="1"/>
            </p:cNvSpPr>
            <p:nvPr/>
          </p:nvSpPr>
          <p:spPr>
            <a:xfrm>
              <a:off x="2535751" y="6086471"/>
              <a:ext cx="515920" cy="515920"/>
            </a:xfrm>
            <a:prstGeom prst="ellipse">
              <a:avLst/>
            </a:prstGeom>
            <a:solidFill>
              <a:srgbClr val="7CC2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Document with solid fill">
              <a:extLst>
                <a:ext uri="{FF2B5EF4-FFF2-40B4-BE49-F238E27FC236}">
                  <a16:creationId xmlns:a16="http://schemas.microsoft.com/office/drawing/2014/main" id="{CF21BC05-990D-AA95-2B65-0E669672A1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612870" y="6153489"/>
              <a:ext cx="382797" cy="382797"/>
            </a:xfrm>
            <a:prstGeom prst="rect">
              <a:avLst/>
            </a:prstGeom>
          </p:spPr>
        </p:pic>
      </p:grpSp>
      <p:sp>
        <p:nvSpPr>
          <p:cNvPr id="14" name="TextBox 13">
            <a:extLst>
              <a:ext uri="{FF2B5EF4-FFF2-40B4-BE49-F238E27FC236}">
                <a16:creationId xmlns:a16="http://schemas.microsoft.com/office/drawing/2014/main" id="{BF5C1950-70F2-BC41-0F49-C4E130AB8910}"/>
              </a:ext>
            </a:extLst>
          </p:cNvPr>
          <p:cNvSpPr txBox="1"/>
          <p:nvPr/>
        </p:nvSpPr>
        <p:spPr>
          <a:xfrm>
            <a:off x="2678176" y="6308241"/>
            <a:ext cx="7282523" cy="276999"/>
          </a:xfrm>
          <a:prstGeom prst="rect">
            <a:avLst/>
          </a:prstGeom>
          <a:noFill/>
        </p:spPr>
        <p:txBody>
          <a:bodyPr wrap="square">
            <a:spAutoFit/>
          </a:bodyPr>
          <a:lstStyle/>
          <a:p>
            <a:r>
              <a:rPr lang="en-GB" sz="1200">
                <a:solidFill>
                  <a:schemeClr val="tx2"/>
                </a:solidFill>
              </a:rPr>
              <a:t>Rural Pact Proposal</a:t>
            </a:r>
            <a:r>
              <a:rPr lang="en-GB" sz="1050"/>
              <a:t>: </a:t>
            </a:r>
            <a:r>
              <a:rPr lang="en-GB" sz="1200">
                <a:hlinkClick r:id="rId8"/>
              </a:rPr>
              <a:t>https://agriculture.ec.europa.eu/system/files/2022-07/rural-pact-proposal_en.pdf</a:t>
            </a:r>
            <a:r>
              <a:rPr lang="en-GB" sz="1200"/>
              <a:t> </a:t>
            </a:r>
          </a:p>
        </p:txBody>
      </p:sp>
      <p:sp>
        <p:nvSpPr>
          <p:cNvPr id="57" name="Rectangle: Rounded Corners 56">
            <a:extLst>
              <a:ext uri="{FF2B5EF4-FFF2-40B4-BE49-F238E27FC236}">
                <a16:creationId xmlns:a16="http://schemas.microsoft.com/office/drawing/2014/main" id="{6C1E75B1-64F4-E656-90E7-CF5108B40E38}"/>
              </a:ext>
            </a:extLst>
          </p:cNvPr>
          <p:cNvSpPr/>
          <p:nvPr/>
        </p:nvSpPr>
        <p:spPr>
          <a:xfrm>
            <a:off x="4664011" y="3740126"/>
            <a:ext cx="3168376" cy="969563"/>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rgbClr val="F7B44B"/>
                </a:solidFill>
              </a:rPr>
              <a:t>Structuring and enabling networking</a:t>
            </a:r>
            <a:r>
              <a:rPr lang="en-GB" b="1">
                <a:solidFill>
                  <a:schemeClr val="accent5"/>
                </a:solidFill>
              </a:rPr>
              <a:t>, collaboration &amp; mutual learning</a:t>
            </a:r>
          </a:p>
        </p:txBody>
      </p:sp>
      <p:sp>
        <p:nvSpPr>
          <p:cNvPr id="62" name="Rectangle: Rounded Corners 61">
            <a:extLst>
              <a:ext uri="{FF2B5EF4-FFF2-40B4-BE49-F238E27FC236}">
                <a16:creationId xmlns:a16="http://schemas.microsoft.com/office/drawing/2014/main" id="{FD35DEB7-7955-ACD5-0E86-681DE6B9F4F3}"/>
              </a:ext>
            </a:extLst>
          </p:cNvPr>
          <p:cNvSpPr/>
          <p:nvPr/>
        </p:nvSpPr>
        <p:spPr>
          <a:xfrm>
            <a:off x="8106031" y="3707211"/>
            <a:ext cx="3411977" cy="1035395"/>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accent5"/>
                </a:solidFill>
              </a:rPr>
              <a:t>Encouraging and monitoring voluntary </a:t>
            </a:r>
            <a:r>
              <a:rPr lang="en-GB" b="1">
                <a:solidFill>
                  <a:srgbClr val="F7B44B"/>
                </a:solidFill>
              </a:rPr>
              <a:t>commitments to act for the vision</a:t>
            </a:r>
          </a:p>
        </p:txBody>
      </p:sp>
      <p:sp>
        <p:nvSpPr>
          <p:cNvPr id="4" name="TextBox 3">
            <a:extLst>
              <a:ext uri="{FF2B5EF4-FFF2-40B4-BE49-F238E27FC236}">
                <a16:creationId xmlns:a16="http://schemas.microsoft.com/office/drawing/2014/main" id="{54392225-D4C5-C59E-3761-8B76B8B2FD7B}"/>
              </a:ext>
            </a:extLst>
          </p:cNvPr>
          <p:cNvSpPr txBox="1"/>
          <p:nvPr/>
        </p:nvSpPr>
        <p:spPr>
          <a:xfrm>
            <a:off x="2678177" y="5826173"/>
            <a:ext cx="6917774" cy="497637"/>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en-GB" sz="1200">
                <a:solidFill>
                  <a:schemeClr val="tx2"/>
                </a:solidFill>
              </a:rPr>
              <a:t>Join the Rural Pact Community</a:t>
            </a:r>
            <a:r>
              <a:rPr lang="es-ES" sz="1200">
                <a:solidFill>
                  <a:schemeClr val="tx2"/>
                </a:solidFill>
              </a:rPr>
              <a:t>! </a:t>
            </a:r>
            <a:r>
              <a:rPr lang="en-US" sz="1200">
                <a:hlinkClick r:id="rId9"/>
              </a:rPr>
              <a:t>Become a member of the Rural Pact | Rural Pact Community Platform (europa.eu)</a:t>
            </a:r>
            <a:endParaRPr lang="en-BE" sz="1200">
              <a:solidFill>
                <a:schemeClr val="tx2"/>
              </a:solidFill>
            </a:endParaRPr>
          </a:p>
        </p:txBody>
      </p:sp>
      <p:grpSp>
        <p:nvGrpSpPr>
          <p:cNvPr id="7" name="Group 6">
            <a:extLst>
              <a:ext uri="{FF2B5EF4-FFF2-40B4-BE49-F238E27FC236}">
                <a16:creationId xmlns:a16="http://schemas.microsoft.com/office/drawing/2014/main" id="{43ECCE3B-BFD7-241F-70B4-668B60458D9F}"/>
              </a:ext>
            </a:extLst>
          </p:cNvPr>
          <p:cNvGrpSpPr>
            <a:grpSpLocks noChangeAspect="1"/>
          </p:cNvGrpSpPr>
          <p:nvPr/>
        </p:nvGrpSpPr>
        <p:grpSpPr>
          <a:xfrm>
            <a:off x="2211303" y="5772791"/>
            <a:ext cx="388765" cy="388765"/>
            <a:chOff x="2231300" y="6244664"/>
            <a:chExt cx="388765" cy="388765"/>
          </a:xfrm>
          <a:solidFill>
            <a:srgbClr val="366C62"/>
          </a:solidFill>
        </p:grpSpPr>
        <p:sp>
          <p:nvSpPr>
            <p:cNvPr id="11" name="Oval 10">
              <a:extLst>
                <a:ext uri="{FF2B5EF4-FFF2-40B4-BE49-F238E27FC236}">
                  <a16:creationId xmlns:a16="http://schemas.microsoft.com/office/drawing/2014/main" id="{2927BB08-524F-F878-DECF-30E9EAF1020B}"/>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descr="Pencil outline">
              <a:extLst>
                <a:ext uri="{FF2B5EF4-FFF2-40B4-BE49-F238E27FC236}">
                  <a16:creationId xmlns:a16="http://schemas.microsoft.com/office/drawing/2014/main" id="{4272484E-67FF-6941-90EE-7EF242AF96C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309409" y="6322773"/>
              <a:ext cx="232546" cy="232546"/>
            </a:xfrm>
            <a:prstGeom prst="rect">
              <a:avLst/>
            </a:prstGeom>
          </p:spPr>
        </p:pic>
      </p:grpSp>
    </p:spTree>
    <p:extLst>
      <p:ext uri="{BB962C8B-B14F-4D97-AF65-F5344CB8AC3E}">
        <p14:creationId xmlns:p14="http://schemas.microsoft.com/office/powerpoint/2010/main" val="58730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a:t>The Rural Pact Community Members</a:t>
            </a:r>
            <a:endParaRPr lang="en-BE"/>
          </a:p>
        </p:txBody>
      </p:sp>
      <p:sp>
        <p:nvSpPr>
          <p:cNvPr id="5" name="TextBox 4">
            <a:extLst>
              <a:ext uri="{FF2B5EF4-FFF2-40B4-BE49-F238E27FC236}">
                <a16:creationId xmlns:a16="http://schemas.microsoft.com/office/drawing/2014/main" id="{08A9724E-19EF-5E3C-A31D-6B3DB43EF16E}"/>
              </a:ext>
            </a:extLst>
          </p:cNvPr>
          <p:cNvSpPr txBox="1"/>
          <p:nvPr/>
        </p:nvSpPr>
        <p:spPr>
          <a:xfrm>
            <a:off x="2959299" y="6206302"/>
            <a:ext cx="6917774" cy="497637"/>
          </a:xfrm>
          <a:prstGeom prst="rect">
            <a:avLst/>
          </a:prstGeom>
          <a:solidFill>
            <a:schemeClr val="bg1"/>
          </a:solidFill>
          <a:ln>
            <a:noFill/>
          </a:ln>
        </p:spPr>
        <p:txBody>
          <a:bodyPr wrap="square" rtlCol="0">
            <a:spAutoFit/>
          </a:bodyPr>
          <a:lstStyle/>
          <a:p>
            <a:pPr>
              <a:lnSpc>
                <a:spcPct val="114000"/>
              </a:lnSpc>
              <a:spcBef>
                <a:spcPts val="600"/>
              </a:spcBef>
              <a:spcAft>
                <a:spcPts val="600"/>
              </a:spcAft>
              <a:buClr>
                <a:schemeClr val="accent4"/>
              </a:buClr>
            </a:pPr>
            <a:r>
              <a:rPr lang="es-ES" sz="1200" err="1">
                <a:solidFill>
                  <a:schemeClr val="tx2"/>
                </a:solidFill>
              </a:rPr>
              <a:t>Join</a:t>
            </a:r>
            <a:r>
              <a:rPr lang="es-ES" sz="1200">
                <a:solidFill>
                  <a:schemeClr val="tx2"/>
                </a:solidFill>
              </a:rPr>
              <a:t> </a:t>
            </a:r>
            <a:r>
              <a:rPr lang="es-ES" sz="1200" err="1">
                <a:solidFill>
                  <a:schemeClr val="tx2"/>
                </a:solidFill>
              </a:rPr>
              <a:t>the</a:t>
            </a:r>
            <a:r>
              <a:rPr lang="es-ES" sz="1200">
                <a:solidFill>
                  <a:schemeClr val="tx2"/>
                </a:solidFill>
              </a:rPr>
              <a:t> Rural Pact </a:t>
            </a:r>
            <a:r>
              <a:rPr lang="es-ES" sz="1200" err="1">
                <a:solidFill>
                  <a:schemeClr val="tx2"/>
                </a:solidFill>
              </a:rPr>
              <a:t>Community</a:t>
            </a:r>
            <a:r>
              <a:rPr lang="es-ES" sz="1200">
                <a:solidFill>
                  <a:schemeClr val="tx2"/>
                </a:solidFill>
              </a:rPr>
              <a:t>! </a:t>
            </a:r>
            <a:r>
              <a:rPr lang="en-US" sz="1200">
                <a:hlinkClick r:id="rId3"/>
              </a:rPr>
              <a:t>Become a member of the Rural Pact | Rural Pact Community Platform (europa.eu)</a:t>
            </a:r>
            <a:endParaRPr lang="en-BE" sz="1200">
              <a:solidFill>
                <a:schemeClr val="tx2"/>
              </a:solidFill>
            </a:endParaRPr>
          </a:p>
        </p:txBody>
      </p:sp>
      <p:grpSp>
        <p:nvGrpSpPr>
          <p:cNvPr id="6" name="Group 5">
            <a:extLst>
              <a:ext uri="{FF2B5EF4-FFF2-40B4-BE49-F238E27FC236}">
                <a16:creationId xmlns:a16="http://schemas.microsoft.com/office/drawing/2014/main" id="{F3EE8944-53B4-ECA1-7097-2C54C99255D4}"/>
              </a:ext>
            </a:extLst>
          </p:cNvPr>
          <p:cNvGrpSpPr>
            <a:grpSpLocks noChangeAspect="1"/>
          </p:cNvGrpSpPr>
          <p:nvPr/>
        </p:nvGrpSpPr>
        <p:grpSpPr>
          <a:xfrm>
            <a:off x="2492425" y="6152920"/>
            <a:ext cx="388765" cy="388765"/>
            <a:chOff x="2231300" y="6244664"/>
            <a:chExt cx="388765" cy="388765"/>
          </a:xfrm>
          <a:solidFill>
            <a:srgbClr val="366C62"/>
          </a:solidFill>
        </p:grpSpPr>
        <p:sp>
          <p:nvSpPr>
            <p:cNvPr id="8" name="Oval 7">
              <a:extLst>
                <a:ext uri="{FF2B5EF4-FFF2-40B4-BE49-F238E27FC236}">
                  <a16:creationId xmlns:a16="http://schemas.microsoft.com/office/drawing/2014/main" id="{7F8036CA-E98D-E7DA-56EC-063E0913ED29}"/>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Pencil outline">
              <a:extLst>
                <a:ext uri="{FF2B5EF4-FFF2-40B4-BE49-F238E27FC236}">
                  <a16:creationId xmlns:a16="http://schemas.microsoft.com/office/drawing/2014/main" id="{B8479487-FF29-415D-EA8B-B133B1646A7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09409" y="6322773"/>
              <a:ext cx="232546" cy="232546"/>
            </a:xfrm>
            <a:prstGeom prst="rect">
              <a:avLst/>
            </a:prstGeom>
          </p:spPr>
        </p:pic>
      </p:grpSp>
      <p:pic>
        <p:nvPicPr>
          <p:cNvPr id="376" name="Picture 375">
            <a:extLst>
              <a:ext uri="{FF2B5EF4-FFF2-40B4-BE49-F238E27FC236}">
                <a16:creationId xmlns:a16="http://schemas.microsoft.com/office/drawing/2014/main" id="{029007F8-4CE4-68F7-468B-F9E4C7EFCF5B}"/>
              </a:ext>
            </a:extLst>
          </p:cNvPr>
          <p:cNvPicPr>
            <a:picLocks noChangeAspect="1"/>
          </p:cNvPicPr>
          <p:nvPr/>
        </p:nvPicPr>
        <p:blipFill>
          <a:blip r:embed="rId6">
            <a:alphaModFix amt="50000"/>
          </a:blip>
          <a:stretch>
            <a:fillRect/>
          </a:stretch>
        </p:blipFill>
        <p:spPr>
          <a:xfrm>
            <a:off x="849937" y="1225105"/>
            <a:ext cx="10492125" cy="4407790"/>
          </a:xfrm>
          <a:prstGeom prst="rect">
            <a:avLst/>
          </a:prstGeom>
        </p:spPr>
      </p:pic>
      <p:sp>
        <p:nvSpPr>
          <p:cNvPr id="377" name="Flowchart: Connector 376">
            <a:extLst>
              <a:ext uri="{FF2B5EF4-FFF2-40B4-BE49-F238E27FC236}">
                <a16:creationId xmlns:a16="http://schemas.microsoft.com/office/drawing/2014/main" id="{7EA1065E-A9D3-7048-2B17-A3BD61E35C78}"/>
              </a:ext>
            </a:extLst>
          </p:cNvPr>
          <p:cNvSpPr>
            <a:spLocks noChangeAspect="1"/>
          </p:cNvSpPr>
          <p:nvPr/>
        </p:nvSpPr>
        <p:spPr>
          <a:xfrm>
            <a:off x="4412070" y="1694399"/>
            <a:ext cx="1365731" cy="1365731"/>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8" name="Graphic 377" descr="Lecturer outline">
            <a:extLst>
              <a:ext uri="{FF2B5EF4-FFF2-40B4-BE49-F238E27FC236}">
                <a16:creationId xmlns:a16="http://schemas.microsoft.com/office/drawing/2014/main" id="{2F6CDF54-BCF8-683F-5A27-9F601AF51C0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7735" y="2059629"/>
            <a:ext cx="914400" cy="914400"/>
          </a:xfrm>
          <a:prstGeom prst="rect">
            <a:avLst/>
          </a:prstGeom>
        </p:spPr>
      </p:pic>
      <p:sp>
        <p:nvSpPr>
          <p:cNvPr id="379" name="TextBox 378">
            <a:extLst>
              <a:ext uri="{FF2B5EF4-FFF2-40B4-BE49-F238E27FC236}">
                <a16:creationId xmlns:a16="http://schemas.microsoft.com/office/drawing/2014/main" id="{424960DE-2BC9-1BD6-B55F-FF41FC2EE24D}"/>
              </a:ext>
            </a:extLst>
          </p:cNvPr>
          <p:cNvSpPr txBox="1"/>
          <p:nvPr/>
        </p:nvSpPr>
        <p:spPr>
          <a:xfrm>
            <a:off x="3982544" y="1600977"/>
            <a:ext cx="2248513" cy="384529"/>
          </a:xfrm>
          <a:prstGeom prst="rect">
            <a:avLst/>
          </a:prstGeom>
          <a:solidFill>
            <a:schemeClr val="accent3"/>
          </a:solidFill>
          <a:ln>
            <a:noFill/>
          </a:ln>
        </p:spPr>
        <p:txBody>
          <a:bodyPr wrap="square" rtlCol="0">
            <a:spAutoFit/>
          </a:bodyPr>
          <a:lstStyle/>
          <a:p>
            <a:pPr algn="ctr">
              <a:lnSpc>
                <a:spcPct val="114000"/>
              </a:lnSpc>
              <a:spcBef>
                <a:spcPts val="600"/>
              </a:spcBef>
              <a:spcAft>
                <a:spcPts val="600"/>
              </a:spcAft>
              <a:buClr>
                <a:schemeClr val="accent4"/>
              </a:buClr>
            </a:pPr>
            <a:r>
              <a:rPr lang="en-GB" b="1">
                <a:solidFill>
                  <a:schemeClr val="bg1"/>
                </a:solidFill>
              </a:rPr>
              <a:t>Public authorities</a:t>
            </a:r>
          </a:p>
        </p:txBody>
      </p:sp>
      <p:sp>
        <p:nvSpPr>
          <p:cNvPr id="380" name="Flowchart: Connector 379">
            <a:extLst>
              <a:ext uri="{FF2B5EF4-FFF2-40B4-BE49-F238E27FC236}">
                <a16:creationId xmlns:a16="http://schemas.microsoft.com/office/drawing/2014/main" id="{9EED1FA5-BCF7-85FB-7DAC-0A4A2A24B728}"/>
              </a:ext>
            </a:extLst>
          </p:cNvPr>
          <p:cNvSpPr>
            <a:spLocks noChangeAspect="1"/>
          </p:cNvSpPr>
          <p:nvPr/>
        </p:nvSpPr>
        <p:spPr>
          <a:xfrm>
            <a:off x="6648719" y="2310993"/>
            <a:ext cx="1365731" cy="1365731"/>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TextBox 381">
            <a:extLst>
              <a:ext uri="{FF2B5EF4-FFF2-40B4-BE49-F238E27FC236}">
                <a16:creationId xmlns:a16="http://schemas.microsoft.com/office/drawing/2014/main" id="{B22339E1-50DD-51F2-A149-0F7C36AAE040}"/>
              </a:ext>
            </a:extLst>
          </p:cNvPr>
          <p:cNvSpPr txBox="1"/>
          <p:nvPr/>
        </p:nvSpPr>
        <p:spPr>
          <a:xfrm>
            <a:off x="6207327" y="2268715"/>
            <a:ext cx="2248513" cy="384529"/>
          </a:xfrm>
          <a:prstGeom prst="rect">
            <a:avLst/>
          </a:prstGeom>
          <a:solidFill>
            <a:schemeClr val="accent2">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a:solidFill>
                  <a:schemeClr val="bg1"/>
                </a:solidFill>
              </a:rPr>
              <a:t>Academic and R&amp;I</a:t>
            </a:r>
          </a:p>
        </p:txBody>
      </p:sp>
      <p:pic>
        <p:nvPicPr>
          <p:cNvPr id="384" name="Graphic 383" descr="Microscope outline">
            <a:extLst>
              <a:ext uri="{FF2B5EF4-FFF2-40B4-BE49-F238E27FC236}">
                <a16:creationId xmlns:a16="http://schemas.microsoft.com/office/drawing/2014/main" id="{748DC229-09FB-4EF4-655F-94523E417E6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12745" y="2695522"/>
            <a:ext cx="783166" cy="783166"/>
          </a:xfrm>
          <a:prstGeom prst="rect">
            <a:avLst/>
          </a:prstGeom>
        </p:spPr>
      </p:pic>
      <p:sp>
        <p:nvSpPr>
          <p:cNvPr id="388" name="Flowchart: Connector 387">
            <a:extLst>
              <a:ext uri="{FF2B5EF4-FFF2-40B4-BE49-F238E27FC236}">
                <a16:creationId xmlns:a16="http://schemas.microsoft.com/office/drawing/2014/main" id="{9751E163-9C5A-14A5-D322-0808FBB9DD0D}"/>
              </a:ext>
            </a:extLst>
          </p:cNvPr>
          <p:cNvSpPr>
            <a:spLocks noChangeAspect="1"/>
          </p:cNvSpPr>
          <p:nvPr/>
        </p:nvSpPr>
        <p:spPr>
          <a:xfrm>
            <a:off x="4824799" y="4054094"/>
            <a:ext cx="1365731" cy="1365731"/>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TextBox 388">
            <a:extLst>
              <a:ext uri="{FF2B5EF4-FFF2-40B4-BE49-F238E27FC236}">
                <a16:creationId xmlns:a16="http://schemas.microsoft.com/office/drawing/2014/main" id="{F99173F3-C920-5986-4339-477F9A14DBAA}"/>
              </a:ext>
            </a:extLst>
          </p:cNvPr>
          <p:cNvSpPr txBox="1"/>
          <p:nvPr/>
        </p:nvSpPr>
        <p:spPr>
          <a:xfrm>
            <a:off x="4383407" y="4011816"/>
            <a:ext cx="2248513" cy="384529"/>
          </a:xfrm>
          <a:prstGeom prst="rect">
            <a:avLst/>
          </a:prstGeom>
          <a:solidFill>
            <a:schemeClr val="accent1">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a:solidFill>
                  <a:schemeClr val="bg1"/>
                </a:solidFill>
              </a:rPr>
              <a:t>Civil Society</a:t>
            </a:r>
          </a:p>
        </p:txBody>
      </p:sp>
      <p:pic>
        <p:nvPicPr>
          <p:cNvPr id="392" name="Graphic 391" descr="Users outline">
            <a:extLst>
              <a:ext uri="{FF2B5EF4-FFF2-40B4-BE49-F238E27FC236}">
                <a16:creationId xmlns:a16="http://schemas.microsoft.com/office/drawing/2014/main" id="{1FAE1C13-1DF3-9D59-EDA4-8F9872BE4EB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6372" y="4450885"/>
            <a:ext cx="859860" cy="859860"/>
          </a:xfrm>
          <a:prstGeom prst="rect">
            <a:avLst/>
          </a:prstGeom>
        </p:spPr>
      </p:pic>
      <p:sp>
        <p:nvSpPr>
          <p:cNvPr id="393" name="Flowchart: Connector 392">
            <a:extLst>
              <a:ext uri="{FF2B5EF4-FFF2-40B4-BE49-F238E27FC236}">
                <a16:creationId xmlns:a16="http://schemas.microsoft.com/office/drawing/2014/main" id="{B3A8727D-3ED5-C3EB-9D40-5C140B88E66A}"/>
              </a:ext>
            </a:extLst>
          </p:cNvPr>
          <p:cNvSpPr>
            <a:spLocks noChangeAspect="1"/>
          </p:cNvSpPr>
          <p:nvPr/>
        </p:nvSpPr>
        <p:spPr>
          <a:xfrm>
            <a:off x="9036910" y="1597632"/>
            <a:ext cx="1365731" cy="136573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TextBox 393">
            <a:extLst>
              <a:ext uri="{FF2B5EF4-FFF2-40B4-BE49-F238E27FC236}">
                <a16:creationId xmlns:a16="http://schemas.microsoft.com/office/drawing/2014/main" id="{1347FA24-58DC-2B74-A1C4-318C9FC5F85C}"/>
              </a:ext>
            </a:extLst>
          </p:cNvPr>
          <p:cNvSpPr txBox="1"/>
          <p:nvPr/>
        </p:nvSpPr>
        <p:spPr>
          <a:xfrm>
            <a:off x="8595518" y="1555354"/>
            <a:ext cx="2248513" cy="384529"/>
          </a:xfrm>
          <a:prstGeom prst="rect">
            <a:avLst/>
          </a:prstGeom>
          <a:solidFill>
            <a:schemeClr val="tx2">
              <a:lumMod val="60000"/>
              <a:lumOff val="40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a:solidFill>
                  <a:schemeClr val="bg1"/>
                </a:solidFill>
              </a:rPr>
              <a:t>Businesses</a:t>
            </a:r>
          </a:p>
        </p:txBody>
      </p:sp>
      <p:pic>
        <p:nvPicPr>
          <p:cNvPr id="397" name="Graphic 396" descr="Boardroom outline">
            <a:extLst>
              <a:ext uri="{FF2B5EF4-FFF2-40B4-BE49-F238E27FC236}">
                <a16:creationId xmlns:a16="http://schemas.microsoft.com/office/drawing/2014/main" id="{FC77400F-1034-2773-288D-D55196343F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62574" y="1940979"/>
            <a:ext cx="914400" cy="914400"/>
          </a:xfrm>
          <a:prstGeom prst="rect">
            <a:avLst/>
          </a:prstGeom>
        </p:spPr>
      </p:pic>
      <p:sp>
        <p:nvSpPr>
          <p:cNvPr id="401" name="Flowchart: Connector 400">
            <a:extLst>
              <a:ext uri="{FF2B5EF4-FFF2-40B4-BE49-F238E27FC236}">
                <a16:creationId xmlns:a16="http://schemas.microsoft.com/office/drawing/2014/main" id="{699B9F62-27DB-F40B-17E6-D88A1D1B7429}"/>
              </a:ext>
            </a:extLst>
          </p:cNvPr>
          <p:cNvSpPr>
            <a:spLocks noChangeAspect="1"/>
          </p:cNvSpPr>
          <p:nvPr/>
        </p:nvSpPr>
        <p:spPr>
          <a:xfrm>
            <a:off x="8211525" y="4192019"/>
            <a:ext cx="1365731" cy="1365731"/>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TextBox 401">
            <a:extLst>
              <a:ext uri="{FF2B5EF4-FFF2-40B4-BE49-F238E27FC236}">
                <a16:creationId xmlns:a16="http://schemas.microsoft.com/office/drawing/2014/main" id="{77E2D0BD-1861-A47E-2175-52CDB225DAA2}"/>
              </a:ext>
            </a:extLst>
          </p:cNvPr>
          <p:cNvSpPr txBox="1"/>
          <p:nvPr/>
        </p:nvSpPr>
        <p:spPr>
          <a:xfrm>
            <a:off x="7770133" y="4149741"/>
            <a:ext cx="2248513" cy="384529"/>
          </a:xfrm>
          <a:prstGeom prst="rect">
            <a:avLst/>
          </a:prstGeom>
          <a:solidFill>
            <a:schemeClr val="accent5">
              <a:lumMod val="75000"/>
            </a:schemeClr>
          </a:solidFill>
          <a:ln>
            <a:noFill/>
          </a:ln>
        </p:spPr>
        <p:txBody>
          <a:bodyPr wrap="square" rtlCol="0">
            <a:spAutoFit/>
          </a:bodyPr>
          <a:lstStyle/>
          <a:p>
            <a:pPr algn="ctr">
              <a:lnSpc>
                <a:spcPct val="114000"/>
              </a:lnSpc>
              <a:spcBef>
                <a:spcPts val="600"/>
              </a:spcBef>
              <a:spcAft>
                <a:spcPts val="600"/>
              </a:spcAft>
              <a:buClr>
                <a:schemeClr val="accent4"/>
              </a:buClr>
            </a:pPr>
            <a:r>
              <a:rPr lang="en-GB" b="1">
                <a:solidFill>
                  <a:schemeClr val="bg1"/>
                </a:solidFill>
              </a:rPr>
              <a:t>Individuals</a:t>
            </a:r>
          </a:p>
        </p:txBody>
      </p:sp>
      <p:pic>
        <p:nvPicPr>
          <p:cNvPr id="405" name="Graphic 404" descr="Male profile outline">
            <a:extLst>
              <a:ext uri="{FF2B5EF4-FFF2-40B4-BE49-F238E27FC236}">
                <a16:creationId xmlns:a16="http://schemas.microsoft.com/office/drawing/2014/main" id="{F24E931D-5594-ED51-7A17-D3E0DDCEFE7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439036" y="4520466"/>
            <a:ext cx="914400" cy="914400"/>
          </a:xfrm>
          <a:prstGeom prst="rect">
            <a:avLst/>
          </a:prstGeom>
        </p:spPr>
      </p:pic>
      <p:sp>
        <p:nvSpPr>
          <p:cNvPr id="18" name="Freeform: Shape 17">
            <a:extLst>
              <a:ext uri="{FF2B5EF4-FFF2-40B4-BE49-F238E27FC236}">
                <a16:creationId xmlns:a16="http://schemas.microsoft.com/office/drawing/2014/main" id="{620C446E-7CEE-B320-B82D-204D36228B75}"/>
              </a:ext>
            </a:extLst>
          </p:cNvPr>
          <p:cNvSpPr>
            <a:spLocks noChangeAspect="1"/>
          </p:cNvSpPr>
          <p:nvPr/>
        </p:nvSpPr>
        <p:spPr>
          <a:xfrm>
            <a:off x="0" y="1226768"/>
            <a:ext cx="2492425" cy="27886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69875"/>
            <a:r>
              <a:rPr lang="en-GB" sz="4400" b="1">
                <a:solidFill>
                  <a:schemeClr val="bg1"/>
                </a:solidFill>
              </a:rPr>
              <a:t>+2350</a:t>
            </a:r>
          </a:p>
          <a:p>
            <a:pPr marL="539750"/>
            <a:r>
              <a:rPr lang="en-GB" sz="1600" b="1">
                <a:solidFill>
                  <a:schemeClr val="bg1"/>
                </a:solidFill>
              </a:rPr>
              <a:t>Rural Pact Community Members by Feb 2024</a:t>
            </a:r>
          </a:p>
        </p:txBody>
      </p:sp>
      <p:sp>
        <p:nvSpPr>
          <p:cNvPr id="4" name="Freeform: Shape 17">
            <a:extLst>
              <a:ext uri="{FF2B5EF4-FFF2-40B4-BE49-F238E27FC236}">
                <a16:creationId xmlns:a16="http://schemas.microsoft.com/office/drawing/2014/main" id="{472B8D74-16E6-70D6-4DB4-8631E068CF9D}"/>
              </a:ext>
            </a:extLst>
          </p:cNvPr>
          <p:cNvSpPr>
            <a:spLocks noChangeAspect="1"/>
          </p:cNvSpPr>
          <p:nvPr/>
        </p:nvSpPr>
        <p:spPr>
          <a:xfrm>
            <a:off x="0" y="3586431"/>
            <a:ext cx="1997125" cy="22044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GB" sz="4800" b="1">
                <a:solidFill>
                  <a:schemeClr val="bg1"/>
                </a:solidFill>
              </a:rPr>
              <a:t> +120</a:t>
            </a:r>
            <a:endParaRPr lang="es-ES">
              <a:solidFill>
                <a:schemeClr val="bg1"/>
              </a:solidFill>
              <a:cs typeface="Leelawadee"/>
            </a:endParaRPr>
          </a:p>
          <a:p>
            <a:pPr marL="171450"/>
            <a:r>
              <a:rPr lang="en-GB" sz="1600" b="1">
                <a:solidFill>
                  <a:schemeClr val="bg1"/>
                </a:solidFill>
              </a:rPr>
              <a:t>Commitments to act</a:t>
            </a:r>
            <a:endParaRPr lang="en-GB">
              <a:solidFill>
                <a:schemeClr val="bg1"/>
              </a:solidFill>
              <a:cs typeface="Leelawadee"/>
            </a:endParaRPr>
          </a:p>
        </p:txBody>
      </p:sp>
      <p:sp>
        <p:nvSpPr>
          <p:cNvPr id="3" name="TextBox 2">
            <a:extLst>
              <a:ext uri="{FF2B5EF4-FFF2-40B4-BE49-F238E27FC236}">
                <a16:creationId xmlns:a16="http://schemas.microsoft.com/office/drawing/2014/main" id="{E9F1585C-2EA4-A4D1-A72B-CE67213D7962}"/>
              </a:ext>
            </a:extLst>
          </p:cNvPr>
          <p:cNvSpPr txBox="1"/>
          <p:nvPr/>
        </p:nvSpPr>
        <p:spPr>
          <a:xfrm>
            <a:off x="2881190" y="5720648"/>
            <a:ext cx="7752187" cy="400110"/>
          </a:xfrm>
          <a:prstGeom prst="rect">
            <a:avLst/>
          </a:prstGeom>
          <a:noFill/>
        </p:spPr>
        <p:txBody>
          <a:bodyPr wrap="none" rtlCol="0">
            <a:spAutoFit/>
          </a:bodyPr>
          <a:lstStyle/>
          <a:p>
            <a:r>
              <a:rPr lang="en-GB" sz="1600" b="1">
                <a:solidFill>
                  <a:srgbClr val="366C62"/>
                </a:solidFill>
              </a:rPr>
              <a:t>Participating in the Pact </a:t>
            </a:r>
            <a:r>
              <a:rPr lang="en-GB" sz="2000" b="1">
                <a:solidFill>
                  <a:schemeClr val="accent6"/>
                </a:solidFill>
              </a:rPr>
              <a:t>=</a:t>
            </a:r>
            <a:r>
              <a:rPr lang="en-GB" sz="1600" b="1">
                <a:solidFill>
                  <a:srgbClr val="366C62"/>
                </a:solidFill>
              </a:rPr>
              <a:t> Committing to act for one or more of its objectives</a:t>
            </a:r>
          </a:p>
        </p:txBody>
      </p:sp>
    </p:spTree>
    <p:extLst>
      <p:ext uri="{BB962C8B-B14F-4D97-AF65-F5344CB8AC3E}">
        <p14:creationId xmlns:p14="http://schemas.microsoft.com/office/powerpoint/2010/main" val="3193946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944E-6823-0F79-F20B-4A2FD0C4834D}"/>
              </a:ext>
            </a:extLst>
          </p:cNvPr>
          <p:cNvSpPr>
            <a:spLocks noGrp="1"/>
          </p:cNvSpPr>
          <p:nvPr>
            <p:ph type="title"/>
          </p:nvPr>
        </p:nvSpPr>
        <p:spPr/>
        <p:txBody>
          <a:bodyPr/>
          <a:lstStyle/>
          <a:p>
            <a:r>
              <a:rPr lang="en-GB"/>
              <a:t>Rural Pact Support Office</a:t>
            </a:r>
          </a:p>
        </p:txBody>
      </p:sp>
      <p:sp>
        <p:nvSpPr>
          <p:cNvPr id="17" name="Rectangle: Rounded Corners 16">
            <a:extLst>
              <a:ext uri="{FF2B5EF4-FFF2-40B4-BE49-F238E27FC236}">
                <a16:creationId xmlns:a16="http://schemas.microsoft.com/office/drawing/2014/main" id="{D3905526-57AA-7A19-36AD-D6345149F99A}"/>
              </a:ext>
            </a:extLst>
          </p:cNvPr>
          <p:cNvSpPr/>
          <p:nvPr/>
        </p:nvSpPr>
        <p:spPr>
          <a:xfrm>
            <a:off x="1612668" y="1613923"/>
            <a:ext cx="9686795"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The Rural Pact</a:t>
            </a:r>
          </a:p>
        </p:txBody>
      </p:sp>
      <p:sp>
        <p:nvSpPr>
          <p:cNvPr id="19" name="Rectangle: Rounded Corners 18">
            <a:extLst>
              <a:ext uri="{FF2B5EF4-FFF2-40B4-BE49-F238E27FC236}">
                <a16:creationId xmlns:a16="http://schemas.microsoft.com/office/drawing/2014/main" id="{90BB9C89-8944-B58B-1326-C9FEAF947727}"/>
              </a:ext>
            </a:extLst>
          </p:cNvPr>
          <p:cNvSpPr/>
          <p:nvPr/>
        </p:nvSpPr>
        <p:spPr>
          <a:xfrm>
            <a:off x="1578657" y="2827410"/>
            <a:ext cx="3864630" cy="897389"/>
          </a:xfrm>
          <a:prstGeom prst="roundRect">
            <a:avLst>
              <a:gd name="adj" fmla="val 50000"/>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6">
                    <a:lumMod val="75000"/>
                  </a:schemeClr>
                </a:solidFill>
              </a:rPr>
              <a:t>Rural Pact Coordination Group</a:t>
            </a:r>
          </a:p>
        </p:txBody>
      </p:sp>
      <p:sp>
        <p:nvSpPr>
          <p:cNvPr id="21" name="Rectangle: Rounded Corners 20">
            <a:extLst>
              <a:ext uri="{FF2B5EF4-FFF2-40B4-BE49-F238E27FC236}">
                <a16:creationId xmlns:a16="http://schemas.microsoft.com/office/drawing/2014/main" id="{05424808-3619-5AFB-D878-8305886362E8}"/>
              </a:ext>
            </a:extLst>
          </p:cNvPr>
          <p:cNvSpPr/>
          <p:nvPr/>
        </p:nvSpPr>
        <p:spPr>
          <a:xfrm>
            <a:off x="5652655" y="2827410"/>
            <a:ext cx="5646808" cy="897389"/>
          </a:xfrm>
          <a:prstGeom prst="roundRect">
            <a:avLst>
              <a:gd name="adj" fmla="val 5000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accent5"/>
                </a:solidFill>
              </a:rPr>
              <a:t>Rural Pact Support Office</a:t>
            </a:r>
          </a:p>
        </p:txBody>
      </p:sp>
      <p:sp>
        <p:nvSpPr>
          <p:cNvPr id="25" name="TextBox 24">
            <a:extLst>
              <a:ext uri="{FF2B5EF4-FFF2-40B4-BE49-F238E27FC236}">
                <a16:creationId xmlns:a16="http://schemas.microsoft.com/office/drawing/2014/main" id="{08D78D67-A192-83B5-1D78-943642D78AB9}"/>
              </a:ext>
            </a:extLst>
          </p:cNvPr>
          <p:cNvSpPr txBox="1"/>
          <p:nvPr/>
        </p:nvSpPr>
        <p:spPr>
          <a:xfrm>
            <a:off x="1612669" y="4022197"/>
            <a:ext cx="3830618" cy="1369093"/>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GB" sz="1600"/>
              <a:t>Informal group steering the Rural Pact process</a:t>
            </a:r>
          </a:p>
          <a:p>
            <a:pPr marL="285750" indent="-285750">
              <a:lnSpc>
                <a:spcPct val="114000"/>
              </a:lnSpc>
              <a:spcBef>
                <a:spcPts val="300"/>
              </a:spcBef>
              <a:spcAft>
                <a:spcPts val="300"/>
              </a:spcAft>
              <a:buFont typeface="Arial" panose="020B0604020202020204" pitchFamily="34" charset="0"/>
              <a:buChar char="•"/>
            </a:pPr>
            <a:r>
              <a:rPr lang="en-GB" sz="1600"/>
              <a:t>Three-year mandate</a:t>
            </a:r>
          </a:p>
          <a:p>
            <a:pPr marL="285750" indent="-285750">
              <a:lnSpc>
                <a:spcPct val="114000"/>
              </a:lnSpc>
              <a:spcBef>
                <a:spcPts val="300"/>
              </a:spcBef>
              <a:spcAft>
                <a:spcPts val="300"/>
              </a:spcAft>
              <a:buFont typeface="Arial" panose="020B0604020202020204" pitchFamily="34" charset="0"/>
              <a:buChar char="•"/>
            </a:pPr>
            <a:r>
              <a:rPr lang="fr-BE" sz="1600" err="1"/>
              <a:t>Learn</a:t>
            </a:r>
            <a:r>
              <a:rPr lang="fr-BE" sz="1600"/>
              <a:t> more </a:t>
            </a:r>
            <a:r>
              <a:rPr lang="fr-BE" sz="1600" err="1">
                <a:hlinkClick r:id="rId3"/>
              </a:rPr>
              <a:t>here</a:t>
            </a:r>
            <a:endParaRPr lang="en-GB" sz="1600"/>
          </a:p>
        </p:txBody>
      </p:sp>
      <p:sp>
        <p:nvSpPr>
          <p:cNvPr id="27" name="Arrow: Up-Down 26">
            <a:extLst>
              <a:ext uri="{FF2B5EF4-FFF2-40B4-BE49-F238E27FC236}">
                <a16:creationId xmlns:a16="http://schemas.microsoft.com/office/drawing/2014/main" id="{546C45D5-CDE2-06AD-64ED-628610EC1D99}"/>
              </a:ext>
            </a:extLst>
          </p:cNvPr>
          <p:cNvSpPr/>
          <p:nvPr/>
        </p:nvSpPr>
        <p:spPr>
          <a:xfrm rot="5400000">
            <a:off x="5390655" y="3006797"/>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Up-Down 27">
            <a:extLst>
              <a:ext uri="{FF2B5EF4-FFF2-40B4-BE49-F238E27FC236}">
                <a16:creationId xmlns:a16="http://schemas.microsoft.com/office/drawing/2014/main" id="{2B156795-BD5A-8DCA-1330-8833D9E95E4E}"/>
              </a:ext>
            </a:extLst>
          </p:cNvPr>
          <p:cNvSpPr/>
          <p:nvPr/>
        </p:nvSpPr>
        <p:spPr>
          <a:xfrm>
            <a:off x="3253429"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Up-Down 28">
            <a:extLst>
              <a:ext uri="{FF2B5EF4-FFF2-40B4-BE49-F238E27FC236}">
                <a16:creationId xmlns:a16="http://schemas.microsoft.com/office/drawing/2014/main" id="{62A97235-E719-3FD8-4BC8-6461DD4A6FA3}"/>
              </a:ext>
            </a:extLst>
          </p:cNvPr>
          <p:cNvSpPr/>
          <p:nvPr/>
        </p:nvSpPr>
        <p:spPr>
          <a:xfrm>
            <a:off x="8209197" y="2381306"/>
            <a:ext cx="314633" cy="538613"/>
          </a:xfrm>
          <a:prstGeom prst="up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20509C7D-3979-6BC5-A487-7542BC8457EF}"/>
              </a:ext>
            </a:extLst>
          </p:cNvPr>
          <p:cNvSpPr txBox="1"/>
          <p:nvPr/>
        </p:nvSpPr>
        <p:spPr>
          <a:xfrm>
            <a:off x="5800907" y="3992754"/>
            <a:ext cx="5646808" cy="1782732"/>
          </a:xfrm>
          <a:prstGeom prst="rect">
            <a:avLst/>
          </a:prstGeom>
          <a:noFill/>
        </p:spPr>
        <p:txBody>
          <a:bodyPr wrap="square" rtlCol="0">
            <a:spAutoFit/>
          </a:bodyPr>
          <a:lstStyle/>
          <a:p>
            <a:pPr marL="285750" indent="-285750">
              <a:lnSpc>
                <a:spcPct val="114000"/>
              </a:lnSpc>
              <a:spcBef>
                <a:spcPts val="300"/>
              </a:spcBef>
              <a:spcAft>
                <a:spcPts val="300"/>
              </a:spcAft>
              <a:buFont typeface="Arial" panose="020B0604020202020204" pitchFamily="34" charset="0"/>
              <a:buChar char="•"/>
            </a:pPr>
            <a:r>
              <a:rPr lang="en-GB" sz="1600"/>
              <a:t>Provide facilitation services to the Rural Pact community</a:t>
            </a:r>
          </a:p>
          <a:p>
            <a:pPr marL="285750" indent="-285750">
              <a:lnSpc>
                <a:spcPct val="114000"/>
              </a:lnSpc>
              <a:spcBef>
                <a:spcPts val="300"/>
              </a:spcBef>
              <a:spcAft>
                <a:spcPts val="300"/>
              </a:spcAft>
              <a:buFont typeface="Arial" panose="020B0604020202020204" pitchFamily="34" charset="0"/>
              <a:buChar char="•"/>
            </a:pPr>
            <a:r>
              <a:rPr lang="en-GB" sz="1600"/>
              <a:t>Networking and information</a:t>
            </a:r>
          </a:p>
          <a:p>
            <a:pPr marL="285750" indent="-285750">
              <a:lnSpc>
                <a:spcPct val="114000"/>
              </a:lnSpc>
              <a:spcBef>
                <a:spcPts val="300"/>
              </a:spcBef>
              <a:spcAft>
                <a:spcPts val="300"/>
              </a:spcAft>
              <a:buFont typeface="Arial" panose="020B0604020202020204" pitchFamily="34" charset="0"/>
              <a:buChar char="•"/>
            </a:pPr>
            <a:r>
              <a:rPr lang="en-GB" sz="1600"/>
              <a:t>Build synergies with networks and governing bodies</a:t>
            </a:r>
          </a:p>
          <a:p>
            <a:pPr marL="285750" indent="-285750">
              <a:lnSpc>
                <a:spcPct val="114000"/>
              </a:lnSpc>
              <a:spcBef>
                <a:spcPts val="300"/>
              </a:spcBef>
              <a:spcAft>
                <a:spcPts val="300"/>
              </a:spcAft>
              <a:buFont typeface="Arial" panose="020B0604020202020204" pitchFamily="34" charset="0"/>
              <a:buChar char="•"/>
            </a:pPr>
            <a:r>
              <a:rPr lang="en-GB" sz="1600"/>
              <a:t>Evaluate needs of the RP community and support its work</a:t>
            </a:r>
          </a:p>
          <a:p>
            <a:pPr marL="285750" indent="-285750">
              <a:lnSpc>
                <a:spcPct val="114000"/>
              </a:lnSpc>
              <a:spcBef>
                <a:spcPts val="300"/>
              </a:spcBef>
              <a:spcAft>
                <a:spcPts val="300"/>
              </a:spcAft>
              <a:buFont typeface="Arial" panose="020B0604020202020204" pitchFamily="34" charset="0"/>
              <a:buChar char="•"/>
            </a:pPr>
            <a:endParaRPr lang="en-GB" sz="1600"/>
          </a:p>
        </p:txBody>
      </p:sp>
      <p:pic>
        <p:nvPicPr>
          <p:cNvPr id="4" name="Picture 3" descr="A group of people standing in front of a flag&#10;&#10;Description automatically generated">
            <a:extLst>
              <a:ext uri="{FF2B5EF4-FFF2-40B4-BE49-F238E27FC236}">
                <a16:creationId xmlns:a16="http://schemas.microsoft.com/office/drawing/2014/main" id="{B9152623-670A-C83D-AB3D-91C0A4A7B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63" y="1389825"/>
            <a:ext cx="1061947" cy="1342142"/>
          </a:xfrm>
          <a:prstGeom prst="rect">
            <a:avLst/>
          </a:prstGeom>
        </p:spPr>
      </p:pic>
    </p:spTree>
    <p:extLst>
      <p:ext uri="{BB962C8B-B14F-4D97-AF65-F5344CB8AC3E}">
        <p14:creationId xmlns:p14="http://schemas.microsoft.com/office/powerpoint/2010/main" val="877760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96D0E-1F13-382A-0E61-46D034CD902F}"/>
              </a:ext>
            </a:extLst>
          </p:cNvPr>
          <p:cNvSpPr>
            <a:spLocks noGrp="1"/>
          </p:cNvSpPr>
          <p:nvPr>
            <p:ph type="title"/>
          </p:nvPr>
        </p:nvSpPr>
        <p:spPr>
          <a:xfrm>
            <a:off x="810759" y="306522"/>
            <a:ext cx="9927538" cy="659919"/>
          </a:xfrm>
        </p:spPr>
        <p:txBody>
          <a:bodyPr/>
          <a:lstStyle/>
          <a:p>
            <a:pPr algn="l"/>
            <a:r>
              <a:rPr lang="en-GB" i="0">
                <a:effectLst/>
              </a:rPr>
              <a:t>The Rural Pact Support </a:t>
            </a:r>
            <a:r>
              <a:rPr lang="en-GB"/>
              <a:t>O</a:t>
            </a:r>
            <a:r>
              <a:rPr lang="en-GB" i="0">
                <a:effectLst/>
              </a:rPr>
              <a:t>ffice</a:t>
            </a:r>
          </a:p>
        </p:txBody>
      </p:sp>
      <p:sp>
        <p:nvSpPr>
          <p:cNvPr id="1060" name="Isosceles Triangle 1059">
            <a:extLst>
              <a:ext uri="{FF2B5EF4-FFF2-40B4-BE49-F238E27FC236}">
                <a16:creationId xmlns:a16="http://schemas.microsoft.com/office/drawing/2014/main" id="{314A528C-A445-0808-21CD-1A20D434E077}"/>
              </a:ext>
            </a:extLst>
          </p:cNvPr>
          <p:cNvSpPr/>
          <p:nvPr/>
        </p:nvSpPr>
        <p:spPr>
          <a:xfrm rot="14630723">
            <a:off x="7127714" y="2424173"/>
            <a:ext cx="593129" cy="594992"/>
          </a:xfrm>
          <a:prstGeom prst="triangl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1" name="Isosceles Triangle 1060">
            <a:extLst>
              <a:ext uri="{FF2B5EF4-FFF2-40B4-BE49-F238E27FC236}">
                <a16:creationId xmlns:a16="http://schemas.microsoft.com/office/drawing/2014/main" id="{D9DEB900-6B86-BD63-5097-70F210FF4E43}"/>
              </a:ext>
            </a:extLst>
          </p:cNvPr>
          <p:cNvSpPr/>
          <p:nvPr/>
        </p:nvSpPr>
        <p:spPr>
          <a:xfrm rot="15970684">
            <a:off x="7654725" y="3600490"/>
            <a:ext cx="593129" cy="594992"/>
          </a:xfrm>
          <a:prstGeom prst="triangl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2" name="Isosceles Triangle 1061">
            <a:extLst>
              <a:ext uri="{FF2B5EF4-FFF2-40B4-BE49-F238E27FC236}">
                <a16:creationId xmlns:a16="http://schemas.microsoft.com/office/drawing/2014/main" id="{9FB57130-E31C-776C-A4D3-AD5842F22446}"/>
              </a:ext>
            </a:extLst>
          </p:cNvPr>
          <p:cNvSpPr/>
          <p:nvPr/>
        </p:nvSpPr>
        <p:spPr>
          <a:xfrm rot="2921035">
            <a:off x="4149562" y="4482133"/>
            <a:ext cx="593129" cy="594992"/>
          </a:xfrm>
          <a:prstGeom prst="triangl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3" name="Isosceles Triangle 1062">
            <a:extLst>
              <a:ext uri="{FF2B5EF4-FFF2-40B4-BE49-F238E27FC236}">
                <a16:creationId xmlns:a16="http://schemas.microsoft.com/office/drawing/2014/main" id="{B69C4FF8-250E-EDD8-2774-DB8175176E58}"/>
              </a:ext>
            </a:extLst>
          </p:cNvPr>
          <p:cNvSpPr/>
          <p:nvPr/>
        </p:nvSpPr>
        <p:spPr>
          <a:xfrm rot="5400000">
            <a:off x="3939336" y="3191522"/>
            <a:ext cx="593129" cy="594992"/>
          </a:xfrm>
          <a:prstGeom prst="triangl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4" name="Isosceles Triangle 1063">
            <a:extLst>
              <a:ext uri="{FF2B5EF4-FFF2-40B4-BE49-F238E27FC236}">
                <a16:creationId xmlns:a16="http://schemas.microsoft.com/office/drawing/2014/main" id="{02192132-76CE-3AA6-63F2-CA269CB93CF5}"/>
              </a:ext>
            </a:extLst>
          </p:cNvPr>
          <p:cNvSpPr/>
          <p:nvPr/>
        </p:nvSpPr>
        <p:spPr>
          <a:xfrm rot="7533524">
            <a:off x="4609386" y="2059722"/>
            <a:ext cx="593129" cy="594992"/>
          </a:xfrm>
          <a:prstGeom prst="triangle">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7" name="Oval 1066">
            <a:extLst>
              <a:ext uri="{FF2B5EF4-FFF2-40B4-BE49-F238E27FC236}">
                <a16:creationId xmlns:a16="http://schemas.microsoft.com/office/drawing/2014/main" id="{D5295914-7D29-118E-1848-D0CBC7C80D59}"/>
              </a:ext>
            </a:extLst>
          </p:cNvPr>
          <p:cNvSpPr>
            <a:spLocks noChangeAspect="1"/>
          </p:cNvSpPr>
          <p:nvPr/>
        </p:nvSpPr>
        <p:spPr>
          <a:xfrm>
            <a:off x="4791204" y="2549488"/>
            <a:ext cx="2520000" cy="2520000"/>
          </a:xfrm>
          <a:prstGeom prst="ellipse">
            <a:avLst/>
          </a:prstGeom>
          <a:gradFill flip="none" rotWithShape="1">
            <a:gsLst>
              <a:gs pos="8000">
                <a:srgbClr val="FFFFFF"/>
              </a:gs>
              <a:gs pos="75000">
                <a:srgbClr val="366C62"/>
              </a:gs>
            </a:gsLst>
            <a:path path="circle">
              <a:fillToRect r="100000" b="100000"/>
            </a:path>
            <a:tileRect l="-100000" t="-100000"/>
          </a:gradFill>
          <a:ln w="25400" cap="flat" cmpd="sng" algn="ctr">
            <a:noFill/>
            <a:prstDash val="solid"/>
          </a:ln>
          <a:effectLst>
            <a:outerShdw blurRad="127000" dist="38100" dir="2700000" algn="tl" rotWithShape="0">
              <a:srgbClr val="000000">
                <a:lumMod val="75000"/>
                <a:lumOff val="25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8" name="TextBox 1067">
            <a:extLst>
              <a:ext uri="{FF2B5EF4-FFF2-40B4-BE49-F238E27FC236}">
                <a16:creationId xmlns:a16="http://schemas.microsoft.com/office/drawing/2014/main" id="{2E22FE9A-64C2-D51C-5AFC-A703E8C85253}"/>
              </a:ext>
            </a:extLst>
          </p:cNvPr>
          <p:cNvSpPr txBox="1"/>
          <p:nvPr/>
        </p:nvSpPr>
        <p:spPr>
          <a:xfrm>
            <a:off x="4791203" y="3373771"/>
            <a:ext cx="2520001" cy="1031051"/>
          </a:xfrm>
          <a:prstGeom prst="rect">
            <a:avLst/>
          </a:prstGeom>
          <a:noFill/>
        </p:spPr>
        <p:txBody>
          <a:bodyPr wrap="square" rtlCol="0">
            <a:spAutoFit/>
          </a:bodyPr>
          <a:lstStyle/>
          <a:p>
            <a:pPr algn="ctr">
              <a:spcAft>
                <a:spcPts val="600"/>
              </a:spcAft>
              <a:buClr>
                <a:srgbClr val="000000"/>
              </a:buClr>
              <a:buFont typeface="Arial"/>
              <a:buNone/>
            </a:pPr>
            <a:r>
              <a:rPr lang="en-GB" sz="3200" b="1" kern="0">
                <a:solidFill>
                  <a:schemeClr val="bg1"/>
                </a:solidFill>
                <a:latin typeface="Bahnschrift" panose="020B0502040204020203" pitchFamily="34" charset="0"/>
                <a:cs typeface="Arial"/>
                <a:sym typeface="Arial"/>
              </a:rPr>
              <a:t>Rural Pact </a:t>
            </a:r>
          </a:p>
          <a:p>
            <a:pPr algn="ctr">
              <a:spcAft>
                <a:spcPts val="600"/>
              </a:spcAft>
              <a:buClr>
                <a:srgbClr val="000000"/>
              </a:buClr>
              <a:buFont typeface="Arial"/>
              <a:buNone/>
            </a:pPr>
            <a:r>
              <a:rPr lang="en-GB" sz="2400" b="1" kern="0">
                <a:solidFill>
                  <a:schemeClr val="bg1"/>
                </a:solidFill>
                <a:latin typeface="Bahnschrift" panose="020B0502040204020203" pitchFamily="34" charset="0"/>
                <a:cs typeface="Arial"/>
                <a:sym typeface="Arial"/>
              </a:rPr>
              <a:t>Support Office</a:t>
            </a:r>
            <a:endParaRPr lang="en-GB" kern="0">
              <a:solidFill>
                <a:schemeClr val="bg1"/>
              </a:solidFill>
              <a:latin typeface="Bahnschrift" panose="020B0502040204020203" pitchFamily="34" charset="0"/>
              <a:cs typeface="Arial"/>
              <a:sym typeface="Arial"/>
            </a:endParaRPr>
          </a:p>
        </p:txBody>
      </p:sp>
      <p:sp>
        <p:nvSpPr>
          <p:cNvPr id="1069" name="Oval 1068">
            <a:extLst>
              <a:ext uri="{FF2B5EF4-FFF2-40B4-BE49-F238E27FC236}">
                <a16:creationId xmlns:a16="http://schemas.microsoft.com/office/drawing/2014/main" id="{E8B812F9-460B-40D9-A18D-FC76093F8555}"/>
              </a:ext>
            </a:extLst>
          </p:cNvPr>
          <p:cNvSpPr>
            <a:spLocks noChangeAspect="1"/>
          </p:cNvSpPr>
          <p:nvPr/>
        </p:nvSpPr>
        <p:spPr>
          <a:xfrm>
            <a:off x="4611204" y="2369488"/>
            <a:ext cx="2880000" cy="2880000"/>
          </a:xfrm>
          <a:prstGeom prst="ellipse">
            <a:avLst/>
          </a:prstGeom>
          <a:noFill/>
          <a:ln w="6350" cap="flat" cmpd="sng" algn="ctr">
            <a:solidFill>
              <a:srgbClr val="FFFFFF">
                <a:lumMod val="50000"/>
              </a:srgb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070" name="Group 1069">
            <a:extLst>
              <a:ext uri="{FF2B5EF4-FFF2-40B4-BE49-F238E27FC236}">
                <a16:creationId xmlns:a16="http://schemas.microsoft.com/office/drawing/2014/main" id="{605387DA-F3A4-2B6E-FB45-A08304978737}"/>
              </a:ext>
            </a:extLst>
          </p:cNvPr>
          <p:cNvGrpSpPr/>
          <p:nvPr/>
        </p:nvGrpSpPr>
        <p:grpSpPr>
          <a:xfrm>
            <a:off x="2162802" y="1751394"/>
            <a:ext cx="2750455" cy="720000"/>
            <a:chOff x="2064377" y="1322742"/>
            <a:chExt cx="2750455" cy="720000"/>
          </a:xfrm>
        </p:grpSpPr>
        <p:sp>
          <p:nvSpPr>
            <p:cNvPr id="1071" name="Rectangle: Rounded Corners 1070">
              <a:extLst>
                <a:ext uri="{FF2B5EF4-FFF2-40B4-BE49-F238E27FC236}">
                  <a16:creationId xmlns:a16="http://schemas.microsoft.com/office/drawing/2014/main" id="{635B699B-0CED-9B02-76DA-18362E6F84D9}"/>
                </a:ext>
              </a:extLst>
            </p:cNvPr>
            <p:cNvSpPr/>
            <p:nvPr/>
          </p:nvSpPr>
          <p:spPr>
            <a:xfrm>
              <a:off x="2064377" y="1322742"/>
              <a:ext cx="2750455" cy="720000"/>
            </a:xfrm>
            <a:prstGeom prst="roundRect">
              <a:avLst>
                <a:gd name="adj" fmla="val 50000"/>
              </a:avLst>
            </a:prstGeom>
            <a:solidFill>
              <a:schemeClr val="accent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2" name="Oval 1071">
              <a:extLst>
                <a:ext uri="{FF2B5EF4-FFF2-40B4-BE49-F238E27FC236}">
                  <a16:creationId xmlns:a16="http://schemas.microsoft.com/office/drawing/2014/main" id="{71A119DB-E7FD-4A9F-D832-3BAC39725164}"/>
                </a:ext>
              </a:extLst>
            </p:cNvPr>
            <p:cNvSpPr>
              <a:spLocks noChangeAspect="1"/>
            </p:cNvSpPr>
            <p:nvPr/>
          </p:nvSpPr>
          <p:spPr>
            <a:xfrm>
              <a:off x="4124144" y="1367598"/>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3" name="TextBox 1072">
              <a:extLst>
                <a:ext uri="{FF2B5EF4-FFF2-40B4-BE49-F238E27FC236}">
                  <a16:creationId xmlns:a16="http://schemas.microsoft.com/office/drawing/2014/main" id="{253751F8-B4B9-E3D8-7506-AB0510A6EE77}"/>
                </a:ext>
              </a:extLst>
            </p:cNvPr>
            <p:cNvSpPr txBox="1"/>
            <p:nvPr/>
          </p:nvSpPr>
          <p:spPr>
            <a:xfrm>
              <a:off x="2215569" y="1378841"/>
              <a:ext cx="195374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Policy Action Labs Policy Forums</a:t>
              </a:r>
            </a:p>
          </p:txBody>
        </p:sp>
      </p:grpSp>
      <p:grpSp>
        <p:nvGrpSpPr>
          <p:cNvPr id="1075" name="Group 1074">
            <a:extLst>
              <a:ext uri="{FF2B5EF4-FFF2-40B4-BE49-F238E27FC236}">
                <a16:creationId xmlns:a16="http://schemas.microsoft.com/office/drawing/2014/main" id="{EBCD7F33-6181-8D4B-9C6A-BF29B54A3686}"/>
              </a:ext>
            </a:extLst>
          </p:cNvPr>
          <p:cNvGrpSpPr/>
          <p:nvPr/>
        </p:nvGrpSpPr>
        <p:grpSpPr>
          <a:xfrm>
            <a:off x="1472114" y="3129019"/>
            <a:ext cx="2750455" cy="720000"/>
            <a:chOff x="1431632" y="2889000"/>
            <a:chExt cx="2750455" cy="720000"/>
          </a:xfrm>
        </p:grpSpPr>
        <p:sp>
          <p:nvSpPr>
            <p:cNvPr id="1076" name="Rectangle 1075">
              <a:extLst>
                <a:ext uri="{FF2B5EF4-FFF2-40B4-BE49-F238E27FC236}">
                  <a16:creationId xmlns:a16="http://schemas.microsoft.com/office/drawing/2014/main" id="{DF4B310F-2ADB-1089-6252-D4438F128944}"/>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7" name="Rectangle: Rounded Corners 1076">
              <a:extLst>
                <a:ext uri="{FF2B5EF4-FFF2-40B4-BE49-F238E27FC236}">
                  <a16:creationId xmlns:a16="http://schemas.microsoft.com/office/drawing/2014/main" id="{CE44C856-E912-3E70-8C4C-ECDAA87037ED}"/>
                </a:ext>
              </a:extLst>
            </p:cNvPr>
            <p:cNvSpPr/>
            <p:nvPr/>
          </p:nvSpPr>
          <p:spPr>
            <a:xfrm>
              <a:off x="1431632" y="2889000"/>
              <a:ext cx="2750455" cy="720000"/>
            </a:xfrm>
            <a:prstGeom prst="roundRect">
              <a:avLst>
                <a:gd name="adj" fmla="val 50000"/>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9" name="TextBox 1078">
              <a:extLst>
                <a:ext uri="{FF2B5EF4-FFF2-40B4-BE49-F238E27FC236}">
                  <a16:creationId xmlns:a16="http://schemas.microsoft.com/office/drawing/2014/main" id="{41882078-9D17-CE72-7399-8B01041A30AD}"/>
                </a:ext>
              </a:extLst>
            </p:cNvPr>
            <p:cNvSpPr txBox="1"/>
            <p:nvPr/>
          </p:nvSpPr>
          <p:spPr>
            <a:xfrm>
              <a:off x="1682044" y="2949382"/>
              <a:ext cx="1680097"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Good Practice Webinars</a:t>
              </a:r>
            </a:p>
          </p:txBody>
        </p:sp>
      </p:grpSp>
      <p:grpSp>
        <p:nvGrpSpPr>
          <p:cNvPr id="1081" name="Group 1080">
            <a:extLst>
              <a:ext uri="{FF2B5EF4-FFF2-40B4-BE49-F238E27FC236}">
                <a16:creationId xmlns:a16="http://schemas.microsoft.com/office/drawing/2014/main" id="{FA7B2E03-A694-4257-8D5F-34C24FD3A4BB}"/>
              </a:ext>
            </a:extLst>
          </p:cNvPr>
          <p:cNvGrpSpPr/>
          <p:nvPr/>
        </p:nvGrpSpPr>
        <p:grpSpPr>
          <a:xfrm>
            <a:off x="1858017" y="4701238"/>
            <a:ext cx="2750455" cy="720000"/>
            <a:chOff x="2089119" y="4207027"/>
            <a:chExt cx="2750455" cy="720000"/>
          </a:xfrm>
        </p:grpSpPr>
        <p:sp>
          <p:nvSpPr>
            <p:cNvPr id="1082" name="Rectangle 1081">
              <a:extLst>
                <a:ext uri="{FF2B5EF4-FFF2-40B4-BE49-F238E27FC236}">
                  <a16:creationId xmlns:a16="http://schemas.microsoft.com/office/drawing/2014/main" id="{E4462A9A-D99B-5D01-0AA1-196631C2BD35}"/>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3" name="Rectangle 1082">
              <a:extLst>
                <a:ext uri="{FF2B5EF4-FFF2-40B4-BE49-F238E27FC236}">
                  <a16:creationId xmlns:a16="http://schemas.microsoft.com/office/drawing/2014/main" id="{62F588DB-2CBC-2092-5C89-758BFAF01760}"/>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4" name="Rectangle: Rounded Corners 1083">
              <a:extLst>
                <a:ext uri="{FF2B5EF4-FFF2-40B4-BE49-F238E27FC236}">
                  <a16:creationId xmlns:a16="http://schemas.microsoft.com/office/drawing/2014/main" id="{A20FF935-556C-D875-CA47-1F1F1F6CBB93}"/>
                </a:ext>
              </a:extLst>
            </p:cNvPr>
            <p:cNvSpPr/>
            <p:nvPr/>
          </p:nvSpPr>
          <p:spPr>
            <a:xfrm>
              <a:off x="2089119" y="4207027"/>
              <a:ext cx="2750455" cy="720000"/>
            </a:xfrm>
            <a:prstGeom prst="roundRect">
              <a:avLst>
                <a:gd name="adj" fmla="val 50000"/>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86" name="TextBox 1085">
              <a:extLst>
                <a:ext uri="{FF2B5EF4-FFF2-40B4-BE49-F238E27FC236}">
                  <a16:creationId xmlns:a16="http://schemas.microsoft.com/office/drawing/2014/main" id="{7A27143D-3CA7-D9E8-C0DC-CD0896A0F356}"/>
                </a:ext>
              </a:extLst>
            </p:cNvPr>
            <p:cNvSpPr txBox="1"/>
            <p:nvPr/>
          </p:nvSpPr>
          <p:spPr>
            <a:xfrm>
              <a:off x="2304092" y="4256956"/>
              <a:ext cx="1709128"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600" b="1" kern="0">
                  <a:solidFill>
                    <a:srgbClr val="FFFFFF"/>
                  </a:solidFill>
                  <a:latin typeface="Bahnschrift" panose="020B0502040204020203" pitchFamily="34" charset="0"/>
                  <a:cs typeface="Arial"/>
                  <a:sym typeface="Arial"/>
                </a:rPr>
                <a:t>RP Coordination Group</a:t>
              </a:r>
              <a:endPar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endParaRPr>
            </a:p>
          </p:txBody>
        </p:sp>
      </p:grpSp>
      <p:grpSp>
        <p:nvGrpSpPr>
          <p:cNvPr id="1088" name="Group 1087">
            <a:extLst>
              <a:ext uri="{FF2B5EF4-FFF2-40B4-BE49-F238E27FC236}">
                <a16:creationId xmlns:a16="http://schemas.microsoft.com/office/drawing/2014/main" id="{12E7B41F-40F7-E6F4-2B8B-161BEFEA155F}"/>
              </a:ext>
            </a:extLst>
          </p:cNvPr>
          <p:cNvGrpSpPr/>
          <p:nvPr/>
        </p:nvGrpSpPr>
        <p:grpSpPr>
          <a:xfrm>
            <a:off x="7376273" y="2147465"/>
            <a:ext cx="2750455" cy="720000"/>
            <a:chOff x="2064377" y="1297342"/>
            <a:chExt cx="2750455" cy="720000"/>
          </a:xfrm>
        </p:grpSpPr>
        <p:sp>
          <p:nvSpPr>
            <p:cNvPr id="1089" name="Rectangle: Rounded Corners 1088">
              <a:extLst>
                <a:ext uri="{FF2B5EF4-FFF2-40B4-BE49-F238E27FC236}">
                  <a16:creationId xmlns:a16="http://schemas.microsoft.com/office/drawing/2014/main" id="{60CCA1E7-C405-5EB0-01E6-93BD401538EA}"/>
                </a:ext>
              </a:extLst>
            </p:cNvPr>
            <p:cNvSpPr/>
            <p:nvPr/>
          </p:nvSpPr>
          <p:spPr>
            <a:xfrm>
              <a:off x="2064377" y="1297342"/>
              <a:ext cx="2750455" cy="720000"/>
            </a:xfrm>
            <a:prstGeom prst="roundRect">
              <a:avLst>
                <a:gd name="adj" fmla="val 50000"/>
              </a:avLst>
            </a:prstGeom>
            <a:solidFill>
              <a:srgbClr val="F7964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1" name="TextBox 1090">
              <a:extLst>
                <a:ext uri="{FF2B5EF4-FFF2-40B4-BE49-F238E27FC236}">
                  <a16:creationId xmlns:a16="http://schemas.microsoft.com/office/drawing/2014/main" id="{71D48B42-2DC5-D723-D952-04839E8CB648}"/>
                </a:ext>
              </a:extLst>
            </p:cNvPr>
            <p:cNvSpPr txBox="1"/>
            <p:nvPr/>
          </p:nvSpPr>
          <p:spPr>
            <a:xfrm>
              <a:off x="2960098" y="1359915"/>
              <a:ext cx="1273084"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GB" sz="1600" b="1" kern="0">
                  <a:solidFill>
                    <a:srgbClr val="FFFFFF"/>
                  </a:solidFill>
                  <a:latin typeface="Bahnschrift" panose="020B0502040204020203" pitchFamily="34" charset="0"/>
                  <a:cs typeface="Arial"/>
                  <a:sym typeface="Arial"/>
                </a:rPr>
                <a:t>Animation Networking</a:t>
              </a:r>
              <a:endPar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endParaRPr>
            </a:p>
          </p:txBody>
        </p:sp>
      </p:grpSp>
      <p:grpSp>
        <p:nvGrpSpPr>
          <p:cNvPr id="1093" name="Group 1092">
            <a:extLst>
              <a:ext uri="{FF2B5EF4-FFF2-40B4-BE49-F238E27FC236}">
                <a16:creationId xmlns:a16="http://schemas.microsoft.com/office/drawing/2014/main" id="{4E5C202B-9F3B-46D0-592F-86AB2ED6EBA5}"/>
              </a:ext>
            </a:extLst>
          </p:cNvPr>
          <p:cNvGrpSpPr/>
          <p:nvPr/>
        </p:nvGrpSpPr>
        <p:grpSpPr>
          <a:xfrm>
            <a:off x="7934785" y="3540579"/>
            <a:ext cx="2750455" cy="720000"/>
            <a:chOff x="1431632" y="2889000"/>
            <a:chExt cx="2750455" cy="720000"/>
          </a:xfrm>
        </p:grpSpPr>
        <p:sp>
          <p:nvSpPr>
            <p:cNvPr id="1094" name="Rectangle 1093">
              <a:extLst>
                <a:ext uri="{FF2B5EF4-FFF2-40B4-BE49-F238E27FC236}">
                  <a16:creationId xmlns:a16="http://schemas.microsoft.com/office/drawing/2014/main" id="{BF60C93E-0F82-B17F-3798-057092969EED}"/>
                </a:ext>
              </a:extLst>
            </p:cNvPr>
            <p:cNvSpPr/>
            <p:nvPr/>
          </p:nvSpPr>
          <p:spPr>
            <a:xfrm>
              <a:off x="1963216" y="321331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5" name="Rectangle: Rounded Corners 1094">
              <a:extLst>
                <a:ext uri="{FF2B5EF4-FFF2-40B4-BE49-F238E27FC236}">
                  <a16:creationId xmlns:a16="http://schemas.microsoft.com/office/drawing/2014/main" id="{82AE364F-31F7-5752-B870-33ACC1355E4A}"/>
                </a:ext>
              </a:extLst>
            </p:cNvPr>
            <p:cNvSpPr/>
            <p:nvPr/>
          </p:nvSpPr>
          <p:spPr>
            <a:xfrm>
              <a:off x="1431632" y="2889000"/>
              <a:ext cx="2750455" cy="720000"/>
            </a:xfrm>
            <a:prstGeom prst="roundRect">
              <a:avLst>
                <a:gd name="adj" fmla="val 50000"/>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97" name="TextBox 1096">
              <a:extLst>
                <a:ext uri="{FF2B5EF4-FFF2-40B4-BE49-F238E27FC236}">
                  <a16:creationId xmlns:a16="http://schemas.microsoft.com/office/drawing/2014/main" id="{688D7804-85BF-4BCA-AECF-CFC658D85937}"/>
                </a:ext>
              </a:extLst>
            </p:cNvPr>
            <p:cNvSpPr txBox="1"/>
            <p:nvPr/>
          </p:nvSpPr>
          <p:spPr>
            <a:xfrm>
              <a:off x="2155323" y="2985024"/>
              <a:ext cx="1468252"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Website &amp; </a:t>
              </a:r>
              <a:r>
                <a:rPr lang="en-GB" sz="1400" b="1" kern="0">
                  <a:solidFill>
                    <a:srgbClr val="FFFFFF"/>
                  </a:solidFill>
                  <a:latin typeface="Bahnschrift" panose="020B0502040204020203" pitchFamily="34" charset="0"/>
                  <a:cs typeface="Arial"/>
                  <a:sym typeface="Arial"/>
                </a:rPr>
                <a:t>Social Media</a:t>
              </a:r>
              <a:endParaRPr kumimoji="0" lang="en-GB" sz="1400" b="1" i="0" u="none" strike="noStrike" kern="0" cap="none" spc="0" normalizeH="0" baseline="0" noProof="0">
                <a:ln>
                  <a:noFill/>
                </a:ln>
                <a:solidFill>
                  <a:srgbClr val="FFFFFF"/>
                </a:solidFill>
                <a:effectLst/>
                <a:uLnTx/>
                <a:uFillTx/>
                <a:latin typeface="Bahnschrift" panose="020B0502040204020203" pitchFamily="34" charset="0"/>
                <a:cs typeface="Arial"/>
                <a:sym typeface="Arial"/>
              </a:endParaRPr>
            </a:p>
          </p:txBody>
        </p:sp>
      </p:grpSp>
      <p:sp>
        <p:nvSpPr>
          <p:cNvPr id="1099" name="Isosceles Triangle 1098">
            <a:extLst>
              <a:ext uri="{FF2B5EF4-FFF2-40B4-BE49-F238E27FC236}">
                <a16:creationId xmlns:a16="http://schemas.microsoft.com/office/drawing/2014/main" id="{EA2F1531-2E16-3C28-E9D1-49AA4FD799E2}"/>
              </a:ext>
            </a:extLst>
          </p:cNvPr>
          <p:cNvSpPr/>
          <p:nvPr/>
        </p:nvSpPr>
        <p:spPr>
          <a:xfrm rot="18886289">
            <a:off x="7152148" y="4776653"/>
            <a:ext cx="593129" cy="594992"/>
          </a:xfrm>
          <a:prstGeom prst="triangl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00" name="Group 1099">
            <a:extLst>
              <a:ext uri="{FF2B5EF4-FFF2-40B4-BE49-F238E27FC236}">
                <a16:creationId xmlns:a16="http://schemas.microsoft.com/office/drawing/2014/main" id="{6979942F-78AC-5381-88FD-F730895B37BE}"/>
              </a:ext>
            </a:extLst>
          </p:cNvPr>
          <p:cNvGrpSpPr/>
          <p:nvPr/>
        </p:nvGrpSpPr>
        <p:grpSpPr>
          <a:xfrm>
            <a:off x="7357797" y="5003860"/>
            <a:ext cx="2750455" cy="720000"/>
            <a:chOff x="2089119" y="4207027"/>
            <a:chExt cx="2750455" cy="720000"/>
          </a:xfrm>
          <a:solidFill>
            <a:schemeClr val="accent4">
              <a:lumMod val="75000"/>
            </a:schemeClr>
          </a:solidFill>
        </p:grpSpPr>
        <p:sp>
          <p:nvSpPr>
            <p:cNvPr id="1101" name="Rectangle 1100">
              <a:extLst>
                <a:ext uri="{FF2B5EF4-FFF2-40B4-BE49-F238E27FC236}">
                  <a16:creationId xmlns:a16="http://schemas.microsoft.com/office/drawing/2014/main" id="{36FF3B01-BF4A-1991-CC9F-A7E5ADDD958B}"/>
                </a:ext>
              </a:extLst>
            </p:cNvPr>
            <p:cNvSpPr/>
            <p:nvPr/>
          </p:nvSpPr>
          <p:spPr>
            <a:xfrm>
              <a:off x="2991916" y="4719277"/>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2" name="Rectangle 1101">
              <a:extLst>
                <a:ext uri="{FF2B5EF4-FFF2-40B4-BE49-F238E27FC236}">
                  <a16:creationId xmlns:a16="http://schemas.microsoft.com/office/drawing/2014/main" id="{164F6E34-2EE8-88C4-D34A-CC452FD997D4}"/>
                </a:ext>
              </a:extLst>
            </p:cNvPr>
            <p:cNvSpPr/>
            <p:nvPr/>
          </p:nvSpPr>
          <p:spPr>
            <a:xfrm>
              <a:off x="2620703" y="4531344"/>
              <a:ext cx="863600" cy="36000"/>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3" name="Rectangle: Rounded Corners 1102">
              <a:extLst>
                <a:ext uri="{FF2B5EF4-FFF2-40B4-BE49-F238E27FC236}">
                  <a16:creationId xmlns:a16="http://schemas.microsoft.com/office/drawing/2014/main" id="{7913DA58-BA7C-2027-0A39-C80593FD0C96}"/>
                </a:ext>
              </a:extLst>
            </p:cNvPr>
            <p:cNvSpPr/>
            <p:nvPr/>
          </p:nvSpPr>
          <p:spPr>
            <a:xfrm>
              <a:off x="2089119" y="4207027"/>
              <a:ext cx="2750455" cy="720000"/>
            </a:xfrm>
            <a:prstGeom prst="roundRect">
              <a:avLst>
                <a:gd name="adj" fmla="val 50000"/>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5" name="TextBox 1104">
              <a:extLst>
                <a:ext uri="{FF2B5EF4-FFF2-40B4-BE49-F238E27FC236}">
                  <a16:creationId xmlns:a16="http://schemas.microsoft.com/office/drawing/2014/main" id="{5A21B4D6-CFD5-EE86-25A8-CCC7910BCDEE}"/>
                </a:ext>
              </a:extLst>
            </p:cNvPr>
            <p:cNvSpPr txBox="1"/>
            <p:nvPr/>
          </p:nvSpPr>
          <p:spPr>
            <a:xfrm>
              <a:off x="2898256" y="4267080"/>
              <a:ext cx="1679844" cy="584775"/>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Magazine, Newsletters</a:t>
              </a:r>
            </a:p>
          </p:txBody>
        </p:sp>
      </p:grpSp>
      <p:grpSp>
        <p:nvGrpSpPr>
          <p:cNvPr id="1111" name="Group 1110">
            <a:extLst>
              <a:ext uri="{FF2B5EF4-FFF2-40B4-BE49-F238E27FC236}">
                <a16:creationId xmlns:a16="http://schemas.microsoft.com/office/drawing/2014/main" id="{8BA6047C-AB09-D9C2-194F-E29D55F2BE77}"/>
              </a:ext>
            </a:extLst>
          </p:cNvPr>
          <p:cNvGrpSpPr/>
          <p:nvPr/>
        </p:nvGrpSpPr>
        <p:grpSpPr>
          <a:xfrm>
            <a:off x="4540831" y="3433323"/>
            <a:ext cx="161277" cy="161277"/>
            <a:chOff x="4998829" y="2453588"/>
            <a:chExt cx="161277" cy="161277"/>
          </a:xfrm>
        </p:grpSpPr>
        <p:sp>
          <p:nvSpPr>
            <p:cNvPr id="1112" name="Oval 1111">
              <a:extLst>
                <a:ext uri="{FF2B5EF4-FFF2-40B4-BE49-F238E27FC236}">
                  <a16:creationId xmlns:a16="http://schemas.microsoft.com/office/drawing/2014/main" id="{8612A23F-C282-6B24-3B26-1ADFA72037C3}"/>
                </a:ext>
              </a:extLst>
            </p:cNvPr>
            <p:cNvSpPr>
              <a:spLocks noChangeAspect="1"/>
            </p:cNvSpPr>
            <p:nvPr/>
          </p:nvSpPr>
          <p:spPr>
            <a:xfrm>
              <a:off x="4998829" y="2453588"/>
              <a:ext cx="161277" cy="161277"/>
            </a:xfrm>
            <a:prstGeom prst="ellips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3" name="Oval 1112">
              <a:extLst>
                <a:ext uri="{FF2B5EF4-FFF2-40B4-BE49-F238E27FC236}">
                  <a16:creationId xmlns:a16="http://schemas.microsoft.com/office/drawing/2014/main" id="{1F9A9391-125F-09A0-5D4A-EB0182101C9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4" name="Oval 1113">
              <a:extLst>
                <a:ext uri="{FF2B5EF4-FFF2-40B4-BE49-F238E27FC236}">
                  <a16:creationId xmlns:a16="http://schemas.microsoft.com/office/drawing/2014/main" id="{C58E9147-9CC3-0735-4988-7D66DFAB1C7B}"/>
                </a:ext>
              </a:extLst>
            </p:cNvPr>
            <p:cNvSpPr>
              <a:spLocks noChangeAspect="1"/>
            </p:cNvSpPr>
            <p:nvPr/>
          </p:nvSpPr>
          <p:spPr>
            <a:xfrm>
              <a:off x="5041492" y="2496251"/>
              <a:ext cx="75951" cy="75951"/>
            </a:xfrm>
            <a:prstGeom prst="ellipse">
              <a:avLst/>
            </a:prstGeom>
            <a:solidFill>
              <a:schemeClr val="accent2">
                <a:lumMod val="5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5" name="Group 1114">
            <a:extLst>
              <a:ext uri="{FF2B5EF4-FFF2-40B4-BE49-F238E27FC236}">
                <a16:creationId xmlns:a16="http://schemas.microsoft.com/office/drawing/2014/main" id="{2AF81722-F23C-8851-3DD4-42991711892B}"/>
              </a:ext>
            </a:extLst>
          </p:cNvPr>
          <p:cNvGrpSpPr/>
          <p:nvPr/>
        </p:nvGrpSpPr>
        <p:grpSpPr>
          <a:xfrm>
            <a:off x="4712028" y="4412790"/>
            <a:ext cx="161277" cy="161277"/>
            <a:chOff x="4998829" y="2453588"/>
            <a:chExt cx="161277" cy="161277"/>
          </a:xfrm>
        </p:grpSpPr>
        <p:sp>
          <p:nvSpPr>
            <p:cNvPr id="1116" name="Oval 1115">
              <a:extLst>
                <a:ext uri="{FF2B5EF4-FFF2-40B4-BE49-F238E27FC236}">
                  <a16:creationId xmlns:a16="http://schemas.microsoft.com/office/drawing/2014/main" id="{F1381DBB-1715-3F4A-1B3B-03291C2E12F9}"/>
                </a:ext>
              </a:extLst>
            </p:cNvPr>
            <p:cNvSpPr>
              <a:spLocks noChangeAspect="1"/>
            </p:cNvSpPr>
            <p:nvPr/>
          </p:nvSpPr>
          <p:spPr>
            <a:xfrm>
              <a:off x="4998829" y="2453588"/>
              <a:ext cx="161277" cy="161277"/>
            </a:xfrm>
            <a:prstGeom prst="ellips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7" name="Oval 1116">
              <a:extLst>
                <a:ext uri="{FF2B5EF4-FFF2-40B4-BE49-F238E27FC236}">
                  <a16:creationId xmlns:a16="http://schemas.microsoft.com/office/drawing/2014/main" id="{97A8C96F-0A1A-9366-6DF7-A1A2E1B9E671}"/>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18" name="Oval 1117">
              <a:extLst>
                <a:ext uri="{FF2B5EF4-FFF2-40B4-BE49-F238E27FC236}">
                  <a16:creationId xmlns:a16="http://schemas.microsoft.com/office/drawing/2014/main" id="{AA4D2333-BEEF-4A37-58EB-79EAB3A049FE}"/>
                </a:ext>
              </a:extLst>
            </p:cNvPr>
            <p:cNvSpPr>
              <a:spLocks noChangeAspect="1"/>
            </p:cNvSpPr>
            <p:nvPr/>
          </p:nvSpPr>
          <p:spPr>
            <a:xfrm>
              <a:off x="5041492" y="2496251"/>
              <a:ext cx="75951" cy="75951"/>
            </a:xfrm>
            <a:prstGeom prst="ellipse">
              <a:avLst/>
            </a:prstGeom>
            <a:solidFill>
              <a:schemeClr val="accent5">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19" name="Group 1118">
            <a:extLst>
              <a:ext uri="{FF2B5EF4-FFF2-40B4-BE49-F238E27FC236}">
                <a16:creationId xmlns:a16="http://schemas.microsoft.com/office/drawing/2014/main" id="{2AEC7BF9-600A-EF14-5898-E2080267A757}"/>
              </a:ext>
            </a:extLst>
          </p:cNvPr>
          <p:cNvGrpSpPr/>
          <p:nvPr/>
        </p:nvGrpSpPr>
        <p:grpSpPr>
          <a:xfrm>
            <a:off x="7048163" y="4693240"/>
            <a:ext cx="161277" cy="161277"/>
            <a:chOff x="4998829" y="2453588"/>
            <a:chExt cx="161277" cy="161277"/>
          </a:xfrm>
        </p:grpSpPr>
        <p:sp>
          <p:nvSpPr>
            <p:cNvPr id="1120" name="Oval 1119">
              <a:extLst>
                <a:ext uri="{FF2B5EF4-FFF2-40B4-BE49-F238E27FC236}">
                  <a16:creationId xmlns:a16="http://schemas.microsoft.com/office/drawing/2014/main" id="{D90298F1-B89B-37FB-9BE4-685749B25B5E}"/>
                </a:ext>
              </a:extLst>
            </p:cNvPr>
            <p:cNvSpPr>
              <a:spLocks noChangeAspect="1"/>
            </p:cNvSpPr>
            <p:nvPr/>
          </p:nvSpPr>
          <p:spPr>
            <a:xfrm>
              <a:off x="4998829" y="2453588"/>
              <a:ext cx="161277" cy="161277"/>
            </a:xfrm>
            <a:prstGeom prst="ellips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1" name="Oval 1120">
              <a:extLst>
                <a:ext uri="{FF2B5EF4-FFF2-40B4-BE49-F238E27FC236}">
                  <a16:creationId xmlns:a16="http://schemas.microsoft.com/office/drawing/2014/main" id="{2A0A227A-2782-0D7D-D2B9-6F9A6DDBE715}"/>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2" name="Oval 1121">
              <a:extLst>
                <a:ext uri="{FF2B5EF4-FFF2-40B4-BE49-F238E27FC236}">
                  <a16:creationId xmlns:a16="http://schemas.microsoft.com/office/drawing/2014/main" id="{1D7F1762-AD91-3154-A6EE-169B7ECEE864}"/>
                </a:ext>
              </a:extLst>
            </p:cNvPr>
            <p:cNvSpPr>
              <a:spLocks noChangeAspect="1"/>
            </p:cNvSpPr>
            <p:nvPr/>
          </p:nvSpPr>
          <p:spPr>
            <a:xfrm>
              <a:off x="5041492" y="2496251"/>
              <a:ext cx="75951" cy="75951"/>
            </a:xfrm>
            <a:prstGeom prst="ellipse">
              <a:avLst/>
            </a:prstGeom>
            <a:solidFill>
              <a:schemeClr val="accent4">
                <a:lumMod val="75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3" name="Group 1122">
            <a:extLst>
              <a:ext uri="{FF2B5EF4-FFF2-40B4-BE49-F238E27FC236}">
                <a16:creationId xmlns:a16="http://schemas.microsoft.com/office/drawing/2014/main" id="{40050CAA-30DC-9826-B1AC-BAF041D3BC0A}"/>
              </a:ext>
            </a:extLst>
          </p:cNvPr>
          <p:cNvGrpSpPr/>
          <p:nvPr/>
        </p:nvGrpSpPr>
        <p:grpSpPr>
          <a:xfrm>
            <a:off x="7415112" y="3838022"/>
            <a:ext cx="161277" cy="161277"/>
            <a:chOff x="4998829" y="2453588"/>
            <a:chExt cx="161277" cy="161277"/>
          </a:xfrm>
        </p:grpSpPr>
        <p:sp>
          <p:nvSpPr>
            <p:cNvPr id="1124" name="Oval 1123">
              <a:extLst>
                <a:ext uri="{FF2B5EF4-FFF2-40B4-BE49-F238E27FC236}">
                  <a16:creationId xmlns:a16="http://schemas.microsoft.com/office/drawing/2014/main" id="{A3FC243C-4925-4782-1553-C8DCDCFD05F8}"/>
                </a:ext>
              </a:extLst>
            </p:cNvPr>
            <p:cNvSpPr>
              <a:spLocks noChangeAspect="1"/>
            </p:cNvSpPr>
            <p:nvPr/>
          </p:nvSpPr>
          <p:spPr>
            <a:xfrm>
              <a:off x="4998829" y="2453588"/>
              <a:ext cx="161277" cy="161277"/>
            </a:xfrm>
            <a:prstGeom prst="ellips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5" name="Oval 1124">
              <a:extLst>
                <a:ext uri="{FF2B5EF4-FFF2-40B4-BE49-F238E27FC236}">
                  <a16:creationId xmlns:a16="http://schemas.microsoft.com/office/drawing/2014/main" id="{26196919-E098-AC91-382A-2E23C923A3F3}"/>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6" name="Oval 1125">
              <a:extLst>
                <a:ext uri="{FF2B5EF4-FFF2-40B4-BE49-F238E27FC236}">
                  <a16:creationId xmlns:a16="http://schemas.microsoft.com/office/drawing/2014/main" id="{83FAA564-E048-8EAE-A316-3F134B43CBC7}"/>
                </a:ext>
              </a:extLst>
            </p:cNvPr>
            <p:cNvSpPr>
              <a:spLocks noChangeAspect="1"/>
            </p:cNvSpPr>
            <p:nvPr/>
          </p:nvSpPr>
          <p:spPr>
            <a:xfrm>
              <a:off x="5041492" y="2496251"/>
              <a:ext cx="75951" cy="75951"/>
            </a:xfrm>
            <a:prstGeom prst="ellipse">
              <a:avLst/>
            </a:prstGeom>
            <a:solidFill>
              <a:srgbClr val="00206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27" name="Group 1126">
            <a:extLst>
              <a:ext uri="{FF2B5EF4-FFF2-40B4-BE49-F238E27FC236}">
                <a16:creationId xmlns:a16="http://schemas.microsoft.com/office/drawing/2014/main" id="{A2DB687B-579A-0D92-2BC3-DAD2B81E6AC4}"/>
              </a:ext>
            </a:extLst>
          </p:cNvPr>
          <p:cNvGrpSpPr/>
          <p:nvPr/>
        </p:nvGrpSpPr>
        <p:grpSpPr>
          <a:xfrm>
            <a:off x="7001569" y="2794003"/>
            <a:ext cx="161277" cy="161277"/>
            <a:chOff x="4998829" y="2453588"/>
            <a:chExt cx="161277" cy="161277"/>
          </a:xfrm>
        </p:grpSpPr>
        <p:sp>
          <p:nvSpPr>
            <p:cNvPr id="1128" name="Oval 1127">
              <a:extLst>
                <a:ext uri="{FF2B5EF4-FFF2-40B4-BE49-F238E27FC236}">
                  <a16:creationId xmlns:a16="http://schemas.microsoft.com/office/drawing/2014/main" id="{475EACF5-09FD-D6D9-0232-5EFBA16BAE79}"/>
                </a:ext>
              </a:extLst>
            </p:cNvPr>
            <p:cNvSpPr>
              <a:spLocks noChangeAspect="1"/>
            </p:cNvSpPr>
            <p:nvPr/>
          </p:nvSpPr>
          <p:spPr>
            <a:xfrm>
              <a:off x="4998829" y="2453588"/>
              <a:ext cx="161277" cy="161277"/>
            </a:xfrm>
            <a:prstGeom prst="ellips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9" name="Oval 1128">
              <a:extLst>
                <a:ext uri="{FF2B5EF4-FFF2-40B4-BE49-F238E27FC236}">
                  <a16:creationId xmlns:a16="http://schemas.microsoft.com/office/drawing/2014/main" id="{A1B5FB0A-A11C-5AE4-5827-04F1AF3C05CD}"/>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30" name="Oval 1129">
              <a:extLst>
                <a:ext uri="{FF2B5EF4-FFF2-40B4-BE49-F238E27FC236}">
                  <a16:creationId xmlns:a16="http://schemas.microsoft.com/office/drawing/2014/main" id="{A82F2079-7BA8-94B0-BA70-E08A1CE0E99C}"/>
                </a:ext>
              </a:extLst>
            </p:cNvPr>
            <p:cNvSpPr>
              <a:spLocks noChangeAspect="1"/>
            </p:cNvSpPr>
            <p:nvPr/>
          </p:nvSpPr>
          <p:spPr>
            <a:xfrm>
              <a:off x="5041492" y="2496251"/>
              <a:ext cx="75951" cy="75951"/>
            </a:xfrm>
            <a:prstGeom prst="ellipse">
              <a:avLst/>
            </a:prstGeom>
            <a:solidFill>
              <a:srgbClr val="F7964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138" name="Isosceles Triangle 1137">
            <a:extLst>
              <a:ext uri="{FF2B5EF4-FFF2-40B4-BE49-F238E27FC236}">
                <a16:creationId xmlns:a16="http://schemas.microsoft.com/office/drawing/2014/main" id="{38508070-1F79-7544-7ECC-2339FFEE35C9}"/>
              </a:ext>
            </a:extLst>
          </p:cNvPr>
          <p:cNvSpPr/>
          <p:nvPr/>
        </p:nvSpPr>
        <p:spPr>
          <a:xfrm rot="20677767">
            <a:off x="5392622" y="5282054"/>
            <a:ext cx="593129" cy="594992"/>
          </a:xfrm>
          <a:prstGeom prst="triangl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39" name="Group 1138">
            <a:extLst>
              <a:ext uri="{FF2B5EF4-FFF2-40B4-BE49-F238E27FC236}">
                <a16:creationId xmlns:a16="http://schemas.microsoft.com/office/drawing/2014/main" id="{9F7A327B-6224-CE48-A079-14F441895C6F}"/>
              </a:ext>
            </a:extLst>
          </p:cNvPr>
          <p:cNvGrpSpPr/>
          <p:nvPr/>
        </p:nvGrpSpPr>
        <p:grpSpPr>
          <a:xfrm>
            <a:off x="4514508" y="5715610"/>
            <a:ext cx="2750455" cy="720000"/>
            <a:chOff x="2089119" y="4207027"/>
            <a:chExt cx="2750455" cy="720000"/>
          </a:xfrm>
        </p:grpSpPr>
        <p:sp>
          <p:nvSpPr>
            <p:cNvPr id="1140" name="Rectangle 1139">
              <a:extLst>
                <a:ext uri="{FF2B5EF4-FFF2-40B4-BE49-F238E27FC236}">
                  <a16:creationId xmlns:a16="http://schemas.microsoft.com/office/drawing/2014/main" id="{FD8CA481-833B-E18F-B54E-570123FE6361}"/>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1" name="Rectangle 1140">
              <a:extLst>
                <a:ext uri="{FF2B5EF4-FFF2-40B4-BE49-F238E27FC236}">
                  <a16:creationId xmlns:a16="http://schemas.microsoft.com/office/drawing/2014/main" id="{FA1921E2-59D7-9A9D-FC41-0E614A7031EF}"/>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2" name="Rectangle: Rounded Corners 1141">
              <a:extLst>
                <a:ext uri="{FF2B5EF4-FFF2-40B4-BE49-F238E27FC236}">
                  <a16:creationId xmlns:a16="http://schemas.microsoft.com/office/drawing/2014/main" id="{6590D61C-C814-6026-75B3-E409E8F90D10}"/>
                </a:ext>
              </a:extLst>
            </p:cNvPr>
            <p:cNvSpPr/>
            <p:nvPr/>
          </p:nvSpPr>
          <p:spPr>
            <a:xfrm>
              <a:off x="2089119" y="4207027"/>
              <a:ext cx="2750455" cy="720000"/>
            </a:xfrm>
            <a:prstGeom prst="roundRect">
              <a:avLst>
                <a:gd name="adj" fmla="val 50000"/>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4" name="TextBox 1143">
              <a:extLst>
                <a:ext uri="{FF2B5EF4-FFF2-40B4-BE49-F238E27FC236}">
                  <a16:creationId xmlns:a16="http://schemas.microsoft.com/office/drawing/2014/main" id="{5C303063-775F-C1DD-7C91-BF07BECB8329}"/>
                </a:ext>
              </a:extLst>
            </p:cNvPr>
            <p:cNvSpPr txBox="1"/>
            <p:nvPr/>
          </p:nvSpPr>
          <p:spPr>
            <a:xfrm>
              <a:off x="2962008" y="4270350"/>
              <a:ext cx="1469721"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Commitments to act</a:t>
              </a:r>
            </a:p>
          </p:txBody>
        </p:sp>
      </p:grpSp>
      <p:grpSp>
        <p:nvGrpSpPr>
          <p:cNvPr id="1146" name="Group 1145">
            <a:extLst>
              <a:ext uri="{FF2B5EF4-FFF2-40B4-BE49-F238E27FC236}">
                <a16:creationId xmlns:a16="http://schemas.microsoft.com/office/drawing/2014/main" id="{897CF9F5-311E-0E19-B47A-BB83A429D61B}"/>
              </a:ext>
            </a:extLst>
          </p:cNvPr>
          <p:cNvGrpSpPr/>
          <p:nvPr/>
        </p:nvGrpSpPr>
        <p:grpSpPr>
          <a:xfrm>
            <a:off x="5505471" y="5096663"/>
            <a:ext cx="161277" cy="161277"/>
            <a:chOff x="4998829" y="2453588"/>
            <a:chExt cx="161277" cy="161277"/>
          </a:xfrm>
        </p:grpSpPr>
        <p:sp>
          <p:nvSpPr>
            <p:cNvPr id="1147" name="Oval 1146">
              <a:extLst>
                <a:ext uri="{FF2B5EF4-FFF2-40B4-BE49-F238E27FC236}">
                  <a16:creationId xmlns:a16="http://schemas.microsoft.com/office/drawing/2014/main" id="{E8420FD8-0884-5215-28E5-81BD0EA4DE47}"/>
                </a:ext>
              </a:extLst>
            </p:cNvPr>
            <p:cNvSpPr>
              <a:spLocks noChangeAspect="1"/>
            </p:cNvSpPr>
            <p:nvPr/>
          </p:nvSpPr>
          <p:spPr>
            <a:xfrm>
              <a:off x="4998829" y="2453588"/>
              <a:ext cx="161277" cy="161277"/>
            </a:xfrm>
            <a:prstGeom prst="ellips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8" name="Oval 1147">
              <a:extLst>
                <a:ext uri="{FF2B5EF4-FFF2-40B4-BE49-F238E27FC236}">
                  <a16:creationId xmlns:a16="http://schemas.microsoft.com/office/drawing/2014/main" id="{E9A403AD-7197-992B-88A9-3EEFD469D31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49" name="Oval 1148">
              <a:extLst>
                <a:ext uri="{FF2B5EF4-FFF2-40B4-BE49-F238E27FC236}">
                  <a16:creationId xmlns:a16="http://schemas.microsoft.com/office/drawing/2014/main" id="{1B70FD7A-7920-7B68-F23A-560881D21153}"/>
                </a:ext>
              </a:extLst>
            </p:cNvPr>
            <p:cNvSpPr>
              <a:spLocks noChangeAspect="1"/>
            </p:cNvSpPr>
            <p:nvPr/>
          </p:nvSpPr>
          <p:spPr>
            <a:xfrm>
              <a:off x="5041492" y="2496251"/>
              <a:ext cx="75951" cy="75951"/>
            </a:xfrm>
            <a:prstGeom prst="ellipse">
              <a:avLst/>
            </a:prstGeom>
            <a:solidFill>
              <a:srgbClr val="92D05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12" name="Isosceles Triangle 11">
            <a:extLst>
              <a:ext uri="{FF2B5EF4-FFF2-40B4-BE49-F238E27FC236}">
                <a16:creationId xmlns:a16="http://schemas.microsoft.com/office/drawing/2014/main" id="{57FABF96-77E9-0CA8-DDD4-1B88ADF3EC2D}"/>
              </a:ext>
            </a:extLst>
          </p:cNvPr>
          <p:cNvSpPr/>
          <p:nvPr/>
        </p:nvSpPr>
        <p:spPr>
          <a:xfrm rot="9640504">
            <a:off x="5580415" y="1698184"/>
            <a:ext cx="593129" cy="594992"/>
          </a:xfrm>
          <a:prstGeom prst="triangl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3C18CFC7-E6AB-9F5D-C217-0B54D9593C1F}"/>
              </a:ext>
            </a:extLst>
          </p:cNvPr>
          <p:cNvGrpSpPr/>
          <p:nvPr/>
        </p:nvGrpSpPr>
        <p:grpSpPr>
          <a:xfrm>
            <a:off x="5387397" y="1212985"/>
            <a:ext cx="2750455" cy="720000"/>
            <a:chOff x="2089119" y="4207027"/>
            <a:chExt cx="2750455" cy="720000"/>
          </a:xfrm>
        </p:grpSpPr>
        <p:sp>
          <p:nvSpPr>
            <p:cNvPr id="14" name="Rectangle 13">
              <a:extLst>
                <a:ext uri="{FF2B5EF4-FFF2-40B4-BE49-F238E27FC236}">
                  <a16:creationId xmlns:a16="http://schemas.microsoft.com/office/drawing/2014/main" id="{CBAF9E9F-DC12-6E1D-B1C6-A8434BDC7937}"/>
                </a:ext>
              </a:extLst>
            </p:cNvPr>
            <p:cNvSpPr/>
            <p:nvPr/>
          </p:nvSpPr>
          <p:spPr>
            <a:xfrm>
              <a:off x="2991916" y="4719277"/>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0D8A6D7F-B699-D096-7B2E-F69F27CA7DCA}"/>
                </a:ext>
              </a:extLst>
            </p:cNvPr>
            <p:cNvSpPr/>
            <p:nvPr/>
          </p:nvSpPr>
          <p:spPr>
            <a:xfrm>
              <a:off x="2620703" y="4531344"/>
              <a:ext cx="863600" cy="36000"/>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ctangle: Rounded Corners 15">
              <a:extLst>
                <a:ext uri="{FF2B5EF4-FFF2-40B4-BE49-F238E27FC236}">
                  <a16:creationId xmlns:a16="http://schemas.microsoft.com/office/drawing/2014/main" id="{870A4C00-F189-0329-46BA-C575711B8938}"/>
                </a:ext>
              </a:extLst>
            </p:cNvPr>
            <p:cNvSpPr/>
            <p:nvPr/>
          </p:nvSpPr>
          <p:spPr>
            <a:xfrm>
              <a:off x="2089119" y="4207027"/>
              <a:ext cx="2750455" cy="720000"/>
            </a:xfrm>
            <a:prstGeom prst="roundRect">
              <a:avLst>
                <a:gd name="adj" fmla="val 50000"/>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BB6EBF78-A779-41DC-AC4C-B0805AEFBB09}"/>
                </a:ext>
              </a:extLst>
            </p:cNvPr>
            <p:cNvSpPr txBox="1"/>
            <p:nvPr/>
          </p:nvSpPr>
          <p:spPr>
            <a:xfrm>
              <a:off x="2970446" y="4398067"/>
              <a:ext cx="1625932"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a:ln>
                    <a:noFill/>
                  </a:ln>
                  <a:solidFill>
                    <a:srgbClr val="FFFFFF"/>
                  </a:solidFill>
                  <a:effectLst/>
                  <a:uLnTx/>
                  <a:uFillTx/>
                  <a:latin typeface="Bahnschrift" panose="020B0502040204020203" pitchFamily="34" charset="0"/>
                  <a:cs typeface="Arial"/>
                  <a:sym typeface="Arial"/>
                </a:rPr>
                <a:t>Good Practices</a:t>
              </a:r>
            </a:p>
          </p:txBody>
        </p:sp>
      </p:grpSp>
      <p:grpSp>
        <p:nvGrpSpPr>
          <p:cNvPr id="19" name="Group 18">
            <a:extLst>
              <a:ext uri="{FF2B5EF4-FFF2-40B4-BE49-F238E27FC236}">
                <a16:creationId xmlns:a16="http://schemas.microsoft.com/office/drawing/2014/main" id="{2145CFE7-E9D9-9DCB-27CE-B197C9F02DD1}"/>
              </a:ext>
            </a:extLst>
          </p:cNvPr>
          <p:cNvGrpSpPr/>
          <p:nvPr/>
        </p:nvGrpSpPr>
        <p:grpSpPr>
          <a:xfrm>
            <a:off x="5901604" y="2292391"/>
            <a:ext cx="161277" cy="161277"/>
            <a:chOff x="4998829" y="2453588"/>
            <a:chExt cx="161277" cy="161277"/>
          </a:xfrm>
        </p:grpSpPr>
        <p:sp>
          <p:nvSpPr>
            <p:cNvPr id="20" name="Oval 19">
              <a:extLst>
                <a:ext uri="{FF2B5EF4-FFF2-40B4-BE49-F238E27FC236}">
                  <a16:creationId xmlns:a16="http://schemas.microsoft.com/office/drawing/2014/main" id="{CE9B7E25-FB41-81C3-397D-E954AEBACF0C}"/>
                </a:ext>
              </a:extLst>
            </p:cNvPr>
            <p:cNvSpPr>
              <a:spLocks noChangeAspect="1"/>
            </p:cNvSpPr>
            <p:nvPr/>
          </p:nvSpPr>
          <p:spPr>
            <a:xfrm>
              <a:off x="4998829" y="2453588"/>
              <a:ext cx="161277" cy="161277"/>
            </a:xfrm>
            <a:prstGeom prst="ellips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Oval 20">
              <a:extLst>
                <a:ext uri="{FF2B5EF4-FFF2-40B4-BE49-F238E27FC236}">
                  <a16:creationId xmlns:a16="http://schemas.microsoft.com/office/drawing/2014/main" id="{5BD7E0CF-F7A9-69FA-69BC-985B1945048A}"/>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Oval 21">
              <a:extLst>
                <a:ext uri="{FF2B5EF4-FFF2-40B4-BE49-F238E27FC236}">
                  <a16:creationId xmlns:a16="http://schemas.microsoft.com/office/drawing/2014/main" id="{2C12EA77-24DD-A1AF-49CB-41D9D6E25EE0}"/>
                </a:ext>
              </a:extLst>
            </p:cNvPr>
            <p:cNvSpPr>
              <a:spLocks noChangeAspect="1"/>
            </p:cNvSpPr>
            <p:nvPr/>
          </p:nvSpPr>
          <p:spPr>
            <a:xfrm>
              <a:off x="5041492" y="2496251"/>
              <a:ext cx="75951" cy="75951"/>
            </a:xfrm>
            <a:prstGeom prst="ellipse">
              <a:avLst/>
            </a:prstGeom>
            <a:solidFill>
              <a:schemeClr val="tx2">
                <a:lumMod val="60000"/>
                <a:lumOff val="40000"/>
              </a:scheme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23" name="Graphic 22" descr="Open hand with plant outline">
            <a:extLst>
              <a:ext uri="{FF2B5EF4-FFF2-40B4-BE49-F238E27FC236}">
                <a16:creationId xmlns:a16="http://schemas.microsoft.com/office/drawing/2014/main" id="{84ACF015-5737-E113-624D-E6266CA1B8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4069" y="1321764"/>
            <a:ext cx="580122" cy="580122"/>
          </a:xfrm>
          <a:prstGeom prst="rect">
            <a:avLst/>
          </a:prstGeom>
        </p:spPr>
      </p:pic>
      <p:sp>
        <p:nvSpPr>
          <p:cNvPr id="3" name="Oval 2">
            <a:extLst>
              <a:ext uri="{FF2B5EF4-FFF2-40B4-BE49-F238E27FC236}">
                <a16:creationId xmlns:a16="http://schemas.microsoft.com/office/drawing/2014/main" id="{A198F50C-F09F-2709-7DC3-3F030E6EAE5D}"/>
              </a:ext>
            </a:extLst>
          </p:cNvPr>
          <p:cNvSpPr>
            <a:spLocks noChangeAspect="1"/>
          </p:cNvSpPr>
          <p:nvPr/>
        </p:nvSpPr>
        <p:spPr>
          <a:xfrm>
            <a:off x="3506751" y="317578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Graphic 3" descr="Lightbulb with solid fill">
            <a:extLst>
              <a:ext uri="{FF2B5EF4-FFF2-40B4-BE49-F238E27FC236}">
                <a16:creationId xmlns:a16="http://schemas.microsoft.com/office/drawing/2014/main" id="{4C5B4B16-BCF4-A2C4-2075-26DCA13537C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564029" y="3233488"/>
            <a:ext cx="511061" cy="511061"/>
          </a:xfrm>
          <a:prstGeom prst="rect">
            <a:avLst/>
          </a:prstGeom>
        </p:spPr>
      </p:pic>
      <p:pic>
        <p:nvPicPr>
          <p:cNvPr id="5" name="Graphic 4" descr="Megaphone1 with solid fill">
            <a:extLst>
              <a:ext uri="{FF2B5EF4-FFF2-40B4-BE49-F238E27FC236}">
                <a16:creationId xmlns:a16="http://schemas.microsoft.com/office/drawing/2014/main" id="{AD929A40-826C-9671-22C0-546BD1C9C80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574593" y="2290043"/>
            <a:ext cx="564696" cy="564696"/>
          </a:xfrm>
          <a:prstGeom prst="rect">
            <a:avLst/>
          </a:prstGeom>
        </p:spPr>
      </p:pic>
      <p:sp>
        <p:nvSpPr>
          <p:cNvPr id="10" name="Oval 9">
            <a:extLst>
              <a:ext uri="{FF2B5EF4-FFF2-40B4-BE49-F238E27FC236}">
                <a16:creationId xmlns:a16="http://schemas.microsoft.com/office/drawing/2014/main" id="{5F5BDDA9-EE35-2F06-9548-26AB13AD6B7C}"/>
              </a:ext>
            </a:extLst>
          </p:cNvPr>
          <p:cNvSpPr>
            <a:spLocks noChangeAspect="1"/>
          </p:cNvSpPr>
          <p:nvPr/>
        </p:nvSpPr>
        <p:spPr>
          <a:xfrm>
            <a:off x="3949094" y="4790385"/>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1" name="Graphic 10" descr="Cycle with people outline">
            <a:extLst>
              <a:ext uri="{FF2B5EF4-FFF2-40B4-BE49-F238E27FC236}">
                <a16:creationId xmlns:a16="http://schemas.microsoft.com/office/drawing/2014/main" id="{E5F5E489-E87D-9F76-E0D1-4BF5305D46C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935448" y="4772287"/>
            <a:ext cx="612000" cy="612000"/>
          </a:xfrm>
          <a:prstGeom prst="rect">
            <a:avLst/>
          </a:prstGeom>
        </p:spPr>
      </p:pic>
      <p:sp>
        <p:nvSpPr>
          <p:cNvPr id="25" name="Oval 24">
            <a:extLst>
              <a:ext uri="{FF2B5EF4-FFF2-40B4-BE49-F238E27FC236}">
                <a16:creationId xmlns:a16="http://schemas.microsoft.com/office/drawing/2014/main" id="{591749CC-4DE9-96B7-BDFC-747DE3A35D8D}"/>
              </a:ext>
            </a:extLst>
          </p:cNvPr>
          <p:cNvSpPr>
            <a:spLocks noChangeAspect="1"/>
          </p:cNvSpPr>
          <p:nvPr/>
        </p:nvSpPr>
        <p:spPr>
          <a:xfrm>
            <a:off x="4583179" y="5770269"/>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6" name="Graphic 25" descr="Open hand with plant outline">
            <a:extLst>
              <a:ext uri="{FF2B5EF4-FFF2-40B4-BE49-F238E27FC236}">
                <a16:creationId xmlns:a16="http://schemas.microsoft.com/office/drawing/2014/main" id="{1A4E4ADE-5E02-AD26-299B-972CC1F1C8A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22797" y="5812708"/>
            <a:ext cx="517226" cy="517226"/>
          </a:xfrm>
          <a:prstGeom prst="rect">
            <a:avLst/>
          </a:prstGeom>
        </p:spPr>
      </p:pic>
      <p:sp>
        <p:nvSpPr>
          <p:cNvPr id="29" name="Oval 28">
            <a:extLst>
              <a:ext uri="{FF2B5EF4-FFF2-40B4-BE49-F238E27FC236}">
                <a16:creationId xmlns:a16="http://schemas.microsoft.com/office/drawing/2014/main" id="{5F6C3FA6-6179-43F5-8C28-1023179E7283}"/>
              </a:ext>
            </a:extLst>
          </p:cNvPr>
          <p:cNvSpPr>
            <a:spLocks noChangeAspect="1"/>
          </p:cNvSpPr>
          <p:nvPr/>
        </p:nvSpPr>
        <p:spPr>
          <a:xfrm>
            <a:off x="7429868" y="507268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0" name="Graphic 29" descr="Document with solid fill">
            <a:extLst>
              <a:ext uri="{FF2B5EF4-FFF2-40B4-BE49-F238E27FC236}">
                <a16:creationId xmlns:a16="http://schemas.microsoft.com/office/drawing/2014/main" id="{91091145-13B8-2FEB-F17E-657B0CA9C009}"/>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508322" y="5142220"/>
            <a:ext cx="426463" cy="426463"/>
          </a:xfrm>
          <a:prstGeom prst="rect">
            <a:avLst/>
          </a:prstGeom>
        </p:spPr>
      </p:pic>
      <p:sp>
        <p:nvSpPr>
          <p:cNvPr id="31" name="Oval 30">
            <a:extLst>
              <a:ext uri="{FF2B5EF4-FFF2-40B4-BE49-F238E27FC236}">
                <a16:creationId xmlns:a16="http://schemas.microsoft.com/office/drawing/2014/main" id="{D70E15B2-F614-01E0-1FD7-E1E4D6D866E9}"/>
              </a:ext>
            </a:extLst>
          </p:cNvPr>
          <p:cNvSpPr>
            <a:spLocks noChangeAspect="1"/>
          </p:cNvSpPr>
          <p:nvPr/>
        </p:nvSpPr>
        <p:spPr>
          <a:xfrm>
            <a:off x="8042222" y="3618579"/>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3" name="Graphic 32" descr="Online Network with solid fill">
            <a:extLst>
              <a:ext uri="{FF2B5EF4-FFF2-40B4-BE49-F238E27FC236}">
                <a16:creationId xmlns:a16="http://schemas.microsoft.com/office/drawing/2014/main" id="{EDAB5B58-45EF-5ED2-23A9-E32D82007593}"/>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8133779" y="3653987"/>
            <a:ext cx="421818" cy="421818"/>
          </a:xfrm>
          <a:prstGeom prst="rect">
            <a:avLst/>
          </a:prstGeom>
        </p:spPr>
      </p:pic>
      <p:sp>
        <p:nvSpPr>
          <p:cNvPr id="34" name="Oval 33">
            <a:extLst>
              <a:ext uri="{FF2B5EF4-FFF2-40B4-BE49-F238E27FC236}">
                <a16:creationId xmlns:a16="http://schemas.microsoft.com/office/drawing/2014/main" id="{E5059ECF-4472-A55D-23E0-4973340F1321}"/>
              </a:ext>
            </a:extLst>
          </p:cNvPr>
          <p:cNvSpPr>
            <a:spLocks noChangeAspect="1"/>
          </p:cNvSpPr>
          <p:nvPr/>
        </p:nvSpPr>
        <p:spPr>
          <a:xfrm>
            <a:off x="7489347" y="2210038"/>
            <a:ext cx="576000" cy="576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5" name="Graphic 34" descr="Megaphone1 with solid fill">
            <a:extLst>
              <a:ext uri="{FF2B5EF4-FFF2-40B4-BE49-F238E27FC236}">
                <a16:creationId xmlns:a16="http://schemas.microsoft.com/office/drawing/2014/main" id="{4F1D9714-5330-ED6B-8AC2-99721924463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489347" y="2192167"/>
            <a:ext cx="564696" cy="564696"/>
          </a:xfrm>
          <a:prstGeom prst="rect">
            <a:avLst/>
          </a:prstGeom>
        </p:spPr>
      </p:pic>
      <p:sp>
        <p:nvSpPr>
          <p:cNvPr id="36" name="Oval 35">
            <a:extLst>
              <a:ext uri="{FF2B5EF4-FFF2-40B4-BE49-F238E27FC236}">
                <a16:creationId xmlns:a16="http://schemas.microsoft.com/office/drawing/2014/main" id="{EC3EBFD2-D0EA-2EE0-6F17-3BADACB400D0}"/>
              </a:ext>
            </a:extLst>
          </p:cNvPr>
          <p:cNvSpPr>
            <a:spLocks noChangeAspect="1"/>
          </p:cNvSpPr>
          <p:nvPr/>
        </p:nvSpPr>
        <p:spPr>
          <a:xfrm>
            <a:off x="5458882" y="1261582"/>
            <a:ext cx="612000" cy="612000"/>
          </a:xfrm>
          <a:prstGeom prst="ellipse">
            <a:avLst/>
          </a:prstGeom>
          <a:gradFill flip="none" rotWithShape="1">
            <a:gsLst>
              <a:gs pos="24000">
                <a:srgbClr val="FFFFFF"/>
              </a:gs>
              <a:gs pos="79000">
                <a:srgbClr val="EEECE1"/>
              </a:gs>
            </a:gsLst>
            <a:path path="circle">
              <a:fillToRect l="100000" t="100000"/>
            </a:path>
            <a:tileRect r="-100000" b="-100000"/>
          </a:gra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8" name="Group 37">
            <a:extLst>
              <a:ext uri="{FF2B5EF4-FFF2-40B4-BE49-F238E27FC236}">
                <a16:creationId xmlns:a16="http://schemas.microsoft.com/office/drawing/2014/main" id="{7F81C5CB-D88A-4A22-0DF9-BD1ACB9F67EE}"/>
              </a:ext>
            </a:extLst>
          </p:cNvPr>
          <p:cNvGrpSpPr/>
          <p:nvPr/>
        </p:nvGrpSpPr>
        <p:grpSpPr>
          <a:xfrm>
            <a:off x="5153793" y="2510697"/>
            <a:ext cx="161277" cy="161277"/>
            <a:chOff x="4998829" y="2453588"/>
            <a:chExt cx="161277" cy="161277"/>
          </a:xfrm>
        </p:grpSpPr>
        <p:sp>
          <p:nvSpPr>
            <p:cNvPr id="39" name="Oval 38">
              <a:extLst>
                <a:ext uri="{FF2B5EF4-FFF2-40B4-BE49-F238E27FC236}">
                  <a16:creationId xmlns:a16="http://schemas.microsoft.com/office/drawing/2014/main" id="{982DB24D-C12D-BFFE-68E8-7EF8FC716606}"/>
                </a:ext>
              </a:extLst>
            </p:cNvPr>
            <p:cNvSpPr>
              <a:spLocks noChangeAspect="1"/>
            </p:cNvSpPr>
            <p:nvPr/>
          </p:nvSpPr>
          <p:spPr>
            <a:xfrm>
              <a:off x="4998829" y="2453588"/>
              <a:ext cx="161277" cy="161277"/>
            </a:xfrm>
            <a:prstGeom prst="ellipse">
              <a:avLst/>
            </a:prstGeom>
            <a:solidFill>
              <a:schemeClr val="accent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Oval 39">
              <a:extLst>
                <a:ext uri="{FF2B5EF4-FFF2-40B4-BE49-F238E27FC236}">
                  <a16:creationId xmlns:a16="http://schemas.microsoft.com/office/drawing/2014/main" id="{BC48EF19-7CA4-36CF-3301-CA27B5902F04}"/>
                </a:ext>
              </a:extLst>
            </p:cNvPr>
            <p:cNvSpPr>
              <a:spLocks noChangeAspect="1"/>
            </p:cNvSpPr>
            <p:nvPr/>
          </p:nvSpPr>
          <p:spPr>
            <a:xfrm>
              <a:off x="5021000" y="2475759"/>
              <a:ext cx="116934" cy="116934"/>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Oval 40">
              <a:extLst>
                <a:ext uri="{FF2B5EF4-FFF2-40B4-BE49-F238E27FC236}">
                  <a16:creationId xmlns:a16="http://schemas.microsoft.com/office/drawing/2014/main" id="{3872ADA1-6A77-D91C-0EC8-4EEE975F771B}"/>
                </a:ext>
              </a:extLst>
            </p:cNvPr>
            <p:cNvSpPr>
              <a:spLocks noChangeAspect="1"/>
            </p:cNvSpPr>
            <p:nvPr/>
          </p:nvSpPr>
          <p:spPr>
            <a:xfrm>
              <a:off x="5041492" y="2496251"/>
              <a:ext cx="75951" cy="75951"/>
            </a:xfrm>
            <a:prstGeom prst="ellipse">
              <a:avLst/>
            </a:prstGeom>
            <a:solidFill>
              <a:schemeClr val="accent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pic>
        <p:nvPicPr>
          <p:cNvPr id="42" name="Graphic 41" descr="Mining tools with solid fill">
            <a:extLst>
              <a:ext uri="{FF2B5EF4-FFF2-40B4-BE49-F238E27FC236}">
                <a16:creationId xmlns:a16="http://schemas.microsoft.com/office/drawing/2014/main" id="{E4FD8106-B1A1-7E88-0DF9-AC542A7A984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38316" y="1321764"/>
            <a:ext cx="472424" cy="472424"/>
          </a:xfrm>
          <a:prstGeom prst="rect">
            <a:avLst/>
          </a:prstGeom>
        </p:spPr>
      </p:pic>
      <p:pic>
        <p:nvPicPr>
          <p:cNvPr id="44" name="Graphic 43" descr="Lecturer with solid fill">
            <a:extLst>
              <a:ext uri="{FF2B5EF4-FFF2-40B4-BE49-F238E27FC236}">
                <a16:creationId xmlns:a16="http://schemas.microsoft.com/office/drawing/2014/main" id="{FB825BA3-B2E4-65A0-C038-E75913039F1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83240" y="1843848"/>
            <a:ext cx="462535" cy="462535"/>
          </a:xfrm>
          <a:prstGeom prst="rect">
            <a:avLst/>
          </a:prstGeom>
        </p:spPr>
      </p:pic>
    </p:spTree>
    <p:extLst>
      <p:ext uri="{BB962C8B-B14F-4D97-AF65-F5344CB8AC3E}">
        <p14:creationId xmlns:p14="http://schemas.microsoft.com/office/powerpoint/2010/main" val="26602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t>Main Events in 2023</a:t>
            </a:r>
            <a:endParaRPr lang="en-BE"/>
          </a:p>
        </p:txBody>
      </p:sp>
      <p:sp>
        <p:nvSpPr>
          <p:cNvPr id="24" name="Content Placeholder 2">
            <a:extLst>
              <a:ext uri="{FF2B5EF4-FFF2-40B4-BE49-F238E27FC236}">
                <a16:creationId xmlns:a16="http://schemas.microsoft.com/office/drawing/2014/main" id="{E2CF6CE2-F017-F597-5928-2A8BF1C87FA4}"/>
              </a:ext>
            </a:extLst>
          </p:cNvPr>
          <p:cNvSpPr>
            <a:spLocks noGrp="1"/>
          </p:cNvSpPr>
          <p:nvPr>
            <p:ph idx="1"/>
          </p:nvPr>
        </p:nvSpPr>
        <p:spPr>
          <a:xfrm>
            <a:off x="6274830" y="2363859"/>
            <a:ext cx="5226829" cy="3021624"/>
          </a:xfrm>
          <a:solidFill>
            <a:schemeClr val="bg1">
              <a:alpha val="85000"/>
            </a:schemeClr>
          </a:solidFill>
          <a:ln>
            <a:solidFill>
              <a:schemeClr val="bg1">
                <a:lumMod val="95000"/>
              </a:schemeClr>
            </a:solidFill>
          </a:ln>
        </p:spPr>
        <p:txBody>
          <a:bodyPr anchor="b">
            <a:normAutofit/>
          </a:bodyPr>
          <a:lstStyle/>
          <a:p>
            <a:pPr marL="449263" indent="-342900">
              <a:spcBef>
                <a:spcPts val="1200"/>
              </a:spcBef>
              <a:buClr>
                <a:schemeClr val="accent6"/>
              </a:buClr>
              <a:buSzPct val="100000"/>
            </a:pPr>
            <a:r>
              <a:rPr lang="en-GB" sz="1600">
                <a:solidFill>
                  <a:schemeClr val="accent5"/>
                </a:solidFill>
                <a:effectLst/>
                <a:ea typeface="Arial" panose="020B0604020202020204" pitchFamily="34" charset="0"/>
                <a:cs typeface="Arial"/>
              </a:rPr>
              <a:t>Fostering </a:t>
            </a:r>
            <a:r>
              <a:rPr lang="en-GB" sz="1600" b="1">
                <a:solidFill>
                  <a:schemeClr val="accent5"/>
                </a:solidFill>
                <a:effectLst/>
                <a:ea typeface="Arial" panose="020B0604020202020204" pitchFamily="34" charset="0"/>
                <a:cs typeface="Arial"/>
              </a:rPr>
              <a:t>social entrepreneurship </a:t>
            </a:r>
            <a:r>
              <a:rPr lang="en-GB" sz="1600">
                <a:solidFill>
                  <a:schemeClr val="accent5"/>
                </a:solidFill>
                <a:effectLst/>
                <a:ea typeface="Arial" panose="020B0604020202020204" pitchFamily="34" charset="0"/>
                <a:cs typeface="Arial"/>
              </a:rPr>
              <a:t>in rural areas through local action </a:t>
            </a:r>
            <a:r>
              <a:rPr lang="en-GB" sz="1600" b="1">
                <a:solidFill>
                  <a:schemeClr val="accent6"/>
                </a:solidFill>
                <a:effectLst/>
                <a:ea typeface="Arial" panose="020B0604020202020204" pitchFamily="34" charset="0"/>
                <a:cs typeface="Arial"/>
              </a:rPr>
              <a:t>(</a:t>
            </a:r>
            <a:r>
              <a:rPr lang="en-GB" sz="1600" b="1">
                <a:solidFill>
                  <a:schemeClr val="accent6"/>
                </a:solidFill>
                <a:ea typeface="Arial" panose="020B0604020202020204" pitchFamily="34" charset="0"/>
                <a:cs typeface="Arial"/>
              </a:rPr>
              <a:t>11 May)</a:t>
            </a:r>
          </a:p>
          <a:p>
            <a:pPr marL="449263" indent="-342900">
              <a:spcBef>
                <a:spcPts val="1200"/>
              </a:spcBef>
              <a:buClr>
                <a:schemeClr val="accent6"/>
              </a:buClr>
              <a:buSzPct val="100000"/>
            </a:pPr>
            <a:r>
              <a:rPr lang="en-GB" sz="1600">
                <a:solidFill>
                  <a:schemeClr val="accent5"/>
                </a:solidFill>
                <a:cs typeface="Arial"/>
              </a:rPr>
              <a:t>Strengthening </a:t>
            </a:r>
            <a:r>
              <a:rPr lang="en-GB" sz="1600" b="1">
                <a:solidFill>
                  <a:schemeClr val="accent5"/>
                </a:solidFill>
                <a:cs typeface="Arial"/>
              </a:rPr>
              <a:t>digital skills of rural people to benefit</a:t>
            </a:r>
            <a:r>
              <a:rPr lang="en-GB" sz="1600">
                <a:solidFill>
                  <a:schemeClr val="accent5"/>
                </a:solidFill>
                <a:cs typeface="Arial"/>
              </a:rPr>
              <a:t> from the digital era </a:t>
            </a:r>
            <a:r>
              <a:rPr lang="en-GB" sz="1600" b="1">
                <a:solidFill>
                  <a:schemeClr val="accent6"/>
                </a:solidFill>
                <a:cs typeface="Arial"/>
              </a:rPr>
              <a:t>(8 June)</a:t>
            </a:r>
          </a:p>
          <a:p>
            <a:pPr marL="449263" indent="-342900">
              <a:spcBef>
                <a:spcPts val="1200"/>
              </a:spcBef>
              <a:buClr>
                <a:schemeClr val="accent6"/>
              </a:buClr>
              <a:buSzPct val="100000"/>
            </a:pPr>
            <a:r>
              <a:rPr lang="en-GB" sz="1600">
                <a:solidFill>
                  <a:schemeClr val="accent5"/>
                </a:solidFill>
                <a:cs typeface="Arial"/>
              </a:rPr>
              <a:t>Rural areas in the </a:t>
            </a:r>
            <a:r>
              <a:rPr lang="en-GB" sz="1600" b="1">
                <a:solidFill>
                  <a:schemeClr val="accent5"/>
                </a:solidFill>
                <a:cs typeface="Arial"/>
              </a:rPr>
              <a:t>energy transition </a:t>
            </a:r>
            <a:r>
              <a:rPr lang="en-GB" sz="1600" b="1">
                <a:solidFill>
                  <a:schemeClr val="accent6"/>
                </a:solidFill>
                <a:cs typeface="Arial"/>
              </a:rPr>
              <a:t>(24 October)</a:t>
            </a:r>
          </a:p>
          <a:p>
            <a:pPr marL="449263" indent="-342900">
              <a:spcBef>
                <a:spcPts val="1200"/>
              </a:spcBef>
              <a:buClr>
                <a:schemeClr val="accent6"/>
              </a:buClr>
              <a:buSzPct val="100000"/>
            </a:pPr>
            <a:r>
              <a:rPr lang="en-GB" sz="1600">
                <a:solidFill>
                  <a:schemeClr val="accent5"/>
                </a:solidFill>
                <a:cs typeface="Arial"/>
              </a:rPr>
              <a:t>Enhancing </a:t>
            </a:r>
            <a:r>
              <a:rPr lang="en-GB" sz="1600" b="1">
                <a:solidFill>
                  <a:schemeClr val="accent5"/>
                </a:solidFill>
                <a:cs typeface="Arial"/>
              </a:rPr>
              <a:t>access to health services </a:t>
            </a:r>
            <a:r>
              <a:rPr lang="en-GB" sz="1600">
                <a:solidFill>
                  <a:schemeClr val="accent5"/>
                </a:solidFill>
                <a:cs typeface="Arial"/>
              </a:rPr>
              <a:t>in rural areas</a:t>
            </a:r>
            <a:r>
              <a:rPr lang="en-GB" sz="1600" b="1">
                <a:solidFill>
                  <a:schemeClr val="accent5"/>
                </a:solidFill>
                <a:cs typeface="Arial"/>
              </a:rPr>
              <a:t> </a:t>
            </a:r>
            <a:r>
              <a:rPr lang="en-GB" sz="1600" b="1">
                <a:solidFill>
                  <a:schemeClr val="accent6"/>
                </a:solidFill>
                <a:cs typeface="Arial"/>
              </a:rPr>
              <a:t>(30 November)</a:t>
            </a:r>
          </a:p>
        </p:txBody>
      </p:sp>
      <p:sp>
        <p:nvSpPr>
          <p:cNvPr id="38" name="Rectangle: Rounded Corners 37">
            <a:extLst>
              <a:ext uri="{FF2B5EF4-FFF2-40B4-BE49-F238E27FC236}">
                <a16:creationId xmlns:a16="http://schemas.microsoft.com/office/drawing/2014/main" id="{E7D73770-5F65-D29D-A7D7-74525B5E4699}"/>
              </a:ext>
            </a:extLst>
          </p:cNvPr>
          <p:cNvSpPr/>
          <p:nvPr/>
        </p:nvSpPr>
        <p:spPr>
          <a:xfrm>
            <a:off x="6272899" y="1906988"/>
            <a:ext cx="5226829" cy="567580"/>
          </a:xfrm>
          <a:prstGeom prst="roundRect">
            <a:avLst>
              <a:gd name="adj" fmla="val 50000"/>
            </a:avLst>
          </a:prstGeom>
          <a:solidFill>
            <a:schemeClr val="accent5"/>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a:solidFill>
                  <a:schemeClr val="bg1"/>
                </a:solidFill>
              </a:rPr>
              <a:t>Good Practice Webinars</a:t>
            </a:r>
          </a:p>
        </p:txBody>
      </p:sp>
      <p:sp>
        <p:nvSpPr>
          <p:cNvPr id="23" name="Content Placeholder 2">
            <a:extLst>
              <a:ext uri="{FF2B5EF4-FFF2-40B4-BE49-F238E27FC236}">
                <a16:creationId xmlns:a16="http://schemas.microsoft.com/office/drawing/2014/main" id="{F8EB0EED-7A23-F83F-3349-49965E11A837}"/>
              </a:ext>
            </a:extLst>
          </p:cNvPr>
          <p:cNvSpPr txBox="1">
            <a:spLocks/>
          </p:cNvSpPr>
          <p:nvPr/>
        </p:nvSpPr>
        <p:spPr>
          <a:xfrm>
            <a:off x="574615" y="2363859"/>
            <a:ext cx="5092700" cy="2151697"/>
          </a:xfrm>
          <a:prstGeom prst="rect">
            <a:avLst/>
          </a:prstGeom>
          <a:solidFill>
            <a:schemeClr val="bg1">
              <a:alpha val="85000"/>
            </a:schemeClr>
          </a:solidFill>
          <a:ln>
            <a:solidFill>
              <a:schemeClr val="bg1">
                <a:lumMod val="95000"/>
              </a:schemeClr>
            </a:solidFill>
          </a:ln>
        </p:spPr>
        <p:txBody>
          <a:bodyPr vert="horz" lIns="91440" tIns="45720" rIns="91440" bIns="45720" rtlCol="0" anchor="ctr">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342900">
              <a:spcBef>
                <a:spcPts val="1200"/>
              </a:spcBef>
              <a:buClr>
                <a:schemeClr val="accent6"/>
              </a:buClr>
              <a:buSzPct val="100000"/>
            </a:pPr>
            <a:r>
              <a:rPr lang="en-GB" sz="1600">
                <a:solidFill>
                  <a:schemeClr val="accent5"/>
                </a:solidFill>
                <a:cs typeface="Arial"/>
              </a:rPr>
              <a:t>Taking action to tackle </a:t>
            </a:r>
            <a:r>
              <a:rPr lang="en-GB" sz="1600" b="1">
                <a:solidFill>
                  <a:schemeClr val="accent5"/>
                </a:solidFill>
                <a:cs typeface="Arial"/>
              </a:rPr>
              <a:t>rural depopulation</a:t>
            </a:r>
            <a:r>
              <a:rPr lang="en-GB" sz="1600">
                <a:solidFill>
                  <a:schemeClr val="accent5"/>
                </a:solidFill>
                <a:cs typeface="Arial"/>
              </a:rPr>
              <a:t>, Brussels, Belgium </a:t>
            </a:r>
            <a:r>
              <a:rPr lang="en-GB" sz="1600" b="1">
                <a:solidFill>
                  <a:schemeClr val="accent6"/>
                </a:solidFill>
                <a:cs typeface="Arial"/>
              </a:rPr>
              <a:t>(29 June)</a:t>
            </a:r>
            <a:endParaRPr lang="en-US" sz="1600" b="1">
              <a:solidFill>
                <a:schemeClr val="accent6"/>
              </a:solidFill>
              <a:cs typeface="Arial"/>
            </a:endParaRPr>
          </a:p>
          <a:p>
            <a:pPr marL="628650" indent="-342900">
              <a:spcBef>
                <a:spcPts val="1200"/>
              </a:spcBef>
              <a:buClr>
                <a:schemeClr val="accent6"/>
              </a:buClr>
              <a:buSzPct val="100000"/>
            </a:pPr>
            <a:r>
              <a:rPr lang="en-GB" sz="1600">
                <a:solidFill>
                  <a:schemeClr val="accent5"/>
                </a:solidFill>
                <a:cs typeface="Arial"/>
              </a:rPr>
              <a:t>Online -  </a:t>
            </a:r>
            <a:r>
              <a:rPr lang="en-GB" sz="1600" b="1">
                <a:solidFill>
                  <a:schemeClr val="accent5"/>
                </a:solidFill>
                <a:cs typeface="Arial"/>
              </a:rPr>
              <a:t>EU funds paving the way to the rural vision </a:t>
            </a:r>
            <a:r>
              <a:rPr lang="en-GB" sz="1600" b="1">
                <a:solidFill>
                  <a:schemeClr val="accent6"/>
                </a:solidFill>
                <a:cs typeface="Arial"/>
              </a:rPr>
              <a:t>(14 December)</a:t>
            </a:r>
          </a:p>
        </p:txBody>
      </p:sp>
      <p:sp>
        <p:nvSpPr>
          <p:cNvPr id="25" name="Rectangle: Rounded Corners 24">
            <a:extLst>
              <a:ext uri="{FF2B5EF4-FFF2-40B4-BE49-F238E27FC236}">
                <a16:creationId xmlns:a16="http://schemas.microsoft.com/office/drawing/2014/main" id="{E64EAD4C-5C30-0E6E-AEF2-40C151C348A6}"/>
              </a:ext>
            </a:extLst>
          </p:cNvPr>
          <p:cNvSpPr/>
          <p:nvPr/>
        </p:nvSpPr>
        <p:spPr>
          <a:xfrm>
            <a:off x="574615" y="1906988"/>
            <a:ext cx="5092702" cy="567580"/>
          </a:xfrm>
          <a:prstGeom prst="roundRect">
            <a:avLst>
              <a:gd name="adj" fmla="val 50000"/>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b="1">
                <a:solidFill>
                  <a:schemeClr val="bg1"/>
                </a:solidFill>
              </a:rPr>
              <a:t>Policy Labs</a:t>
            </a:r>
          </a:p>
        </p:txBody>
      </p:sp>
      <p:sp>
        <p:nvSpPr>
          <p:cNvPr id="4" name="TextBox 3">
            <a:extLst>
              <a:ext uri="{FF2B5EF4-FFF2-40B4-BE49-F238E27FC236}">
                <a16:creationId xmlns:a16="http://schemas.microsoft.com/office/drawing/2014/main" id="{AC29A59B-8E30-50D6-14F1-E83DBBDF682E}"/>
              </a:ext>
            </a:extLst>
          </p:cNvPr>
          <p:cNvSpPr txBox="1"/>
          <p:nvPr/>
        </p:nvSpPr>
        <p:spPr>
          <a:xfrm>
            <a:off x="1451487" y="5681109"/>
            <a:ext cx="8324280" cy="461665"/>
          </a:xfrm>
          <a:prstGeom prst="rect">
            <a:avLst/>
          </a:prstGeom>
          <a:noFill/>
        </p:spPr>
        <p:txBody>
          <a:bodyPr wrap="square">
            <a:spAutoFit/>
          </a:bodyPr>
          <a:lstStyle/>
          <a:p>
            <a:r>
              <a:rPr lang="en-US" sz="1200">
                <a:hlinkClick r:id="rId3"/>
              </a:rPr>
              <a:t>All events | Rural Pact Community Platform (europa.eu)</a:t>
            </a:r>
            <a:endParaRPr lang="en-GB" sz="1200">
              <a:hlinkClick r:id="rId4"/>
            </a:endParaRPr>
          </a:p>
          <a:p>
            <a:r>
              <a:rPr lang="en-GB" sz="1200">
                <a:hlinkClick r:id="rId4"/>
              </a:rPr>
              <a:t>Upcoming events: https://ruralpact.rural-vision.europa.eu/events/upcoming</a:t>
            </a:r>
            <a:r>
              <a:rPr lang="en-GB" sz="1200"/>
              <a:t> </a:t>
            </a:r>
          </a:p>
        </p:txBody>
      </p:sp>
      <p:pic>
        <p:nvPicPr>
          <p:cNvPr id="6" name="Graphic 5" descr="Information with solid fill">
            <a:extLst>
              <a:ext uri="{FF2B5EF4-FFF2-40B4-BE49-F238E27FC236}">
                <a16:creationId xmlns:a16="http://schemas.microsoft.com/office/drawing/2014/main" id="{7B1309B5-CBC4-9F5C-8141-27B06AE6F2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161" y="5551735"/>
            <a:ext cx="661326" cy="661326"/>
          </a:xfrm>
          <a:prstGeom prst="rect">
            <a:avLst/>
          </a:prstGeom>
        </p:spPr>
      </p:pic>
      <p:pic>
        <p:nvPicPr>
          <p:cNvPr id="7" name="Picture 2">
            <a:extLst>
              <a:ext uri="{FF2B5EF4-FFF2-40B4-BE49-F238E27FC236}">
                <a16:creationId xmlns:a16="http://schemas.microsoft.com/office/drawing/2014/main" id="{DD45316A-D2AF-5B4B-95FA-6B9A0B6B8762}"/>
              </a:ext>
            </a:extLst>
          </p:cNvPr>
          <p:cNvPicPr>
            <a:picLocks noChangeAspect="1" noChangeArrowheads="1"/>
          </p:cNvPicPr>
          <p:nvPr/>
        </p:nvPicPr>
        <p:blipFill rotWithShape="1">
          <a:blip r:embed="rId7" cstate="screen">
            <a:alphaModFix amt="85000"/>
            <a:extLst>
              <a:ext uri="{28A0092B-C50C-407E-A947-70E740481C1C}">
                <a14:useLocalDpi xmlns:a14="http://schemas.microsoft.com/office/drawing/2010/main"/>
              </a:ext>
            </a:extLst>
          </a:blip>
          <a:srcRect/>
          <a:stretch/>
        </p:blipFill>
        <p:spPr bwMode="auto">
          <a:xfrm>
            <a:off x="6741695" y="5702034"/>
            <a:ext cx="2911900" cy="10930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ear and ear with sound waves&#10;&#10;Description automatically generated">
            <a:extLst>
              <a:ext uri="{FF2B5EF4-FFF2-40B4-BE49-F238E27FC236}">
                <a16:creationId xmlns:a16="http://schemas.microsoft.com/office/drawing/2014/main" id="{2FBEEA16-6F79-AC92-B6DF-6FA472CAA7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636" y="1707248"/>
            <a:ext cx="899129" cy="898400"/>
          </a:xfrm>
          <a:prstGeom prst="rect">
            <a:avLst/>
          </a:prstGeom>
        </p:spPr>
      </p:pic>
      <p:pic>
        <p:nvPicPr>
          <p:cNvPr id="9" name="Picture 8" descr="A logo of a brain&#10;&#10;Description automatically generated">
            <a:extLst>
              <a:ext uri="{FF2B5EF4-FFF2-40B4-BE49-F238E27FC236}">
                <a16:creationId xmlns:a16="http://schemas.microsoft.com/office/drawing/2014/main" id="{F170B9F5-A1D2-C034-1966-910B76B01FD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8032" y="1741213"/>
            <a:ext cx="899130" cy="899130"/>
          </a:xfrm>
          <a:prstGeom prst="rect">
            <a:avLst/>
          </a:prstGeom>
        </p:spPr>
      </p:pic>
    </p:spTree>
    <p:extLst>
      <p:ext uri="{BB962C8B-B14F-4D97-AF65-F5344CB8AC3E}">
        <p14:creationId xmlns:p14="http://schemas.microsoft.com/office/powerpoint/2010/main" val="69360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F8A9441-0584-A111-888D-F7D0EDED11B6}"/>
              </a:ext>
            </a:extLst>
          </p:cNvPr>
          <p:cNvPicPr>
            <a:picLocks noChangeAspect="1" noChangeArrowheads="1"/>
          </p:cNvPicPr>
          <p:nvPr/>
        </p:nvPicPr>
        <p:blipFill rotWithShape="1">
          <a:blip r:embed="rId3" cstate="screen">
            <a:alphaModFix amt="85000"/>
            <a:extLst>
              <a:ext uri="{28A0092B-C50C-407E-A947-70E740481C1C}">
                <a14:useLocalDpi xmlns:a14="http://schemas.microsoft.com/office/drawing/2010/main"/>
              </a:ext>
            </a:extLst>
          </a:blip>
          <a:srcRect/>
          <a:stretch/>
        </p:blipFill>
        <p:spPr bwMode="auto">
          <a:xfrm>
            <a:off x="4684295" y="5764945"/>
            <a:ext cx="2911900" cy="10930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t>Main Events in 2023</a:t>
            </a:r>
            <a:endParaRPr lang="en-BE"/>
          </a:p>
        </p:txBody>
      </p:sp>
      <p:sp>
        <p:nvSpPr>
          <p:cNvPr id="13" name="Content Placeholder 2">
            <a:extLst>
              <a:ext uri="{FF2B5EF4-FFF2-40B4-BE49-F238E27FC236}">
                <a16:creationId xmlns:a16="http://schemas.microsoft.com/office/drawing/2014/main" id="{12079D11-52F9-7CB8-176C-DC520FFD3A55}"/>
              </a:ext>
            </a:extLst>
          </p:cNvPr>
          <p:cNvSpPr txBox="1">
            <a:spLocks/>
          </p:cNvSpPr>
          <p:nvPr/>
        </p:nvSpPr>
        <p:spPr>
          <a:xfrm>
            <a:off x="864247" y="2683719"/>
            <a:ext cx="8348956" cy="2674054"/>
          </a:xfrm>
          <a:prstGeom prst="rect">
            <a:avLst/>
          </a:prstGeom>
          <a:solidFill>
            <a:schemeClr val="bg1">
              <a:alpha val="85000"/>
            </a:schemeClr>
          </a:solidFill>
          <a:ln>
            <a:solidFill>
              <a:srgbClr val="E1F1E4"/>
            </a:solidFill>
          </a:ln>
        </p:spPr>
        <p:txBody>
          <a:bodyPr vert="horz" lIns="91440" tIns="45720" rIns="91440" bIns="45720" rtlCol="0" anchor="ctr">
            <a:norm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6363" indent="0" algn="ctr">
              <a:spcBef>
                <a:spcPts val="300"/>
              </a:spcBef>
              <a:spcAft>
                <a:spcPts val="300"/>
              </a:spcAft>
              <a:buClr>
                <a:srgbClr val="348741"/>
              </a:buClr>
              <a:buNone/>
            </a:pPr>
            <a:r>
              <a:rPr lang="en-GB" b="1">
                <a:solidFill>
                  <a:schemeClr val="accent5"/>
                </a:solidFill>
                <a:ea typeface="Arial" panose="020B0604020202020204" pitchFamily="34" charset="0"/>
                <a:cs typeface="Arial"/>
              </a:rPr>
              <a:t>Shaping the future of rural areas</a:t>
            </a:r>
          </a:p>
          <a:p>
            <a:pPr marL="106363" indent="0" algn="ctr">
              <a:spcBef>
                <a:spcPts val="300"/>
              </a:spcBef>
              <a:spcAft>
                <a:spcPts val="300"/>
              </a:spcAft>
              <a:buClr>
                <a:srgbClr val="348741"/>
              </a:buClr>
              <a:buNone/>
            </a:pPr>
            <a:r>
              <a:rPr lang="en-GB" sz="1800">
                <a:solidFill>
                  <a:schemeClr val="accent5"/>
                </a:solidFill>
                <a:cs typeface="Arial"/>
              </a:rPr>
              <a:t> (27-29 September), Sigüenza </a:t>
            </a:r>
            <a:r>
              <a:rPr lang="en-GB" sz="1800">
                <a:solidFill>
                  <a:schemeClr val="accent5"/>
                </a:solidFill>
                <a:ea typeface="Arial" panose="020B0604020202020204" pitchFamily="34" charset="0"/>
                <a:cs typeface="Arial"/>
              </a:rPr>
              <a:t>(Spain) </a:t>
            </a:r>
          </a:p>
          <a:p>
            <a:pPr marL="106363" indent="0">
              <a:spcBef>
                <a:spcPts val="300"/>
              </a:spcBef>
              <a:spcAft>
                <a:spcPts val="300"/>
              </a:spcAft>
              <a:buClr>
                <a:srgbClr val="348741"/>
              </a:buClr>
              <a:buNone/>
            </a:pPr>
            <a:endParaRPr lang="en-GB" sz="1000" b="1">
              <a:solidFill>
                <a:schemeClr val="accent6"/>
              </a:solidFill>
              <a:ea typeface="Arial" panose="020B0604020202020204" pitchFamily="34" charset="0"/>
              <a:cs typeface="Arial"/>
            </a:endParaRPr>
          </a:p>
          <a:p>
            <a:pPr marL="106363" indent="0" algn="ctr">
              <a:spcBef>
                <a:spcPts val="300"/>
              </a:spcBef>
              <a:spcAft>
                <a:spcPts val="300"/>
              </a:spcAft>
              <a:buClr>
                <a:srgbClr val="348741"/>
              </a:buClr>
              <a:buNone/>
            </a:pPr>
            <a:r>
              <a:rPr lang="en-GB" sz="1600">
                <a:solidFill>
                  <a:schemeClr val="accent5"/>
                </a:solidFill>
                <a:cs typeface="Arial"/>
              </a:rPr>
              <a:t>Organised by Spanish presidency &amp; European Commission with the support of the RPSO</a:t>
            </a:r>
          </a:p>
          <a:p>
            <a:pPr marL="106363" indent="0" algn="ctr">
              <a:spcBef>
                <a:spcPts val="300"/>
              </a:spcBef>
              <a:spcAft>
                <a:spcPts val="300"/>
              </a:spcAft>
              <a:buClr>
                <a:srgbClr val="348741"/>
              </a:buClr>
              <a:buNone/>
            </a:pPr>
            <a:r>
              <a:rPr lang="en-GB" sz="1600">
                <a:solidFill>
                  <a:schemeClr val="accent5"/>
                </a:solidFill>
                <a:cs typeface="Arial"/>
                <a:hlinkClick r:id="rId4"/>
              </a:rPr>
              <a:t>https://rural-vision.europa.eu/events/shaping-future-rural-areas-2023-09-27_en</a:t>
            </a:r>
            <a:r>
              <a:rPr lang="en-GB" sz="1600">
                <a:solidFill>
                  <a:schemeClr val="accent5"/>
                </a:solidFill>
                <a:cs typeface="Arial"/>
              </a:rPr>
              <a:t> </a:t>
            </a:r>
          </a:p>
        </p:txBody>
      </p:sp>
      <p:sp>
        <p:nvSpPr>
          <p:cNvPr id="5" name="Rectangle: Rounded Corners 4">
            <a:extLst>
              <a:ext uri="{FF2B5EF4-FFF2-40B4-BE49-F238E27FC236}">
                <a16:creationId xmlns:a16="http://schemas.microsoft.com/office/drawing/2014/main" id="{E3E73971-5ED4-7F6B-4440-8C2EBC50F152}"/>
              </a:ext>
            </a:extLst>
          </p:cNvPr>
          <p:cNvSpPr/>
          <p:nvPr/>
        </p:nvSpPr>
        <p:spPr>
          <a:xfrm>
            <a:off x="864247" y="2444266"/>
            <a:ext cx="8348956" cy="492470"/>
          </a:xfrm>
          <a:prstGeom prst="roundRect">
            <a:avLst>
              <a:gd name="adj" fmla="val 50000"/>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bg1"/>
                </a:solidFill>
              </a:rPr>
              <a:t>High level Rural Policy Forum</a:t>
            </a:r>
          </a:p>
        </p:txBody>
      </p:sp>
      <p:pic>
        <p:nvPicPr>
          <p:cNvPr id="18" name="Picture 17">
            <a:extLst>
              <a:ext uri="{FF2B5EF4-FFF2-40B4-BE49-F238E27FC236}">
                <a16:creationId xmlns:a16="http://schemas.microsoft.com/office/drawing/2014/main" id="{A73EEB95-9275-9C7E-31DF-74439AD1FC0F}"/>
              </a:ext>
            </a:extLst>
          </p:cNvPr>
          <p:cNvPicPr>
            <a:picLocks noChangeAspect="1"/>
          </p:cNvPicPr>
          <p:nvPr/>
        </p:nvPicPr>
        <p:blipFill>
          <a:blip r:embed="rId5"/>
          <a:stretch>
            <a:fillRect/>
          </a:stretch>
        </p:blipFill>
        <p:spPr>
          <a:xfrm>
            <a:off x="3048167" y="1393835"/>
            <a:ext cx="3961452" cy="866567"/>
          </a:xfrm>
          <a:prstGeom prst="rect">
            <a:avLst/>
          </a:prstGeom>
        </p:spPr>
      </p:pic>
      <p:pic>
        <p:nvPicPr>
          <p:cNvPr id="4" name="Picture 3">
            <a:hlinkClick r:id="rId6"/>
            <a:extLst>
              <a:ext uri="{FF2B5EF4-FFF2-40B4-BE49-F238E27FC236}">
                <a16:creationId xmlns:a16="http://schemas.microsoft.com/office/drawing/2014/main" id="{B1360C70-DBB9-3EAE-38CA-EA0A13876BBF}"/>
              </a:ext>
            </a:extLst>
          </p:cNvPr>
          <p:cNvPicPr>
            <a:picLocks noChangeAspect="1"/>
          </p:cNvPicPr>
          <p:nvPr/>
        </p:nvPicPr>
        <p:blipFill>
          <a:blip r:embed="rId7"/>
          <a:stretch>
            <a:fillRect/>
          </a:stretch>
        </p:blipFill>
        <p:spPr>
          <a:xfrm rot="582409">
            <a:off x="8138680" y="573058"/>
            <a:ext cx="2612896" cy="3698660"/>
          </a:xfrm>
          <a:prstGeom prst="rect">
            <a:avLst/>
          </a:prstGeom>
          <a:ln>
            <a:noFill/>
          </a:ln>
          <a:effectLst>
            <a:outerShdw blurRad="292100" dist="139700" dir="2700000" algn="tl" rotWithShape="0">
              <a:srgbClr val="333333">
                <a:alpha val="65000"/>
              </a:srgbClr>
            </a:outerShdw>
          </a:effectLst>
        </p:spPr>
      </p:pic>
      <p:pic>
        <p:nvPicPr>
          <p:cNvPr id="7" name="Picture 6">
            <a:hlinkClick r:id="rId8"/>
            <a:extLst>
              <a:ext uri="{FF2B5EF4-FFF2-40B4-BE49-F238E27FC236}">
                <a16:creationId xmlns:a16="http://schemas.microsoft.com/office/drawing/2014/main" id="{AE403509-50A8-0F8A-7FB2-9A089A3BFBAB}"/>
              </a:ext>
            </a:extLst>
          </p:cNvPr>
          <p:cNvPicPr>
            <a:picLocks noChangeAspect="1"/>
          </p:cNvPicPr>
          <p:nvPr/>
        </p:nvPicPr>
        <p:blipFill>
          <a:blip r:embed="rId9"/>
          <a:stretch>
            <a:fillRect/>
          </a:stretch>
        </p:blipFill>
        <p:spPr>
          <a:xfrm>
            <a:off x="9306158" y="2738863"/>
            <a:ext cx="2425291" cy="3429000"/>
          </a:xfrm>
          <a:prstGeom prst="rect">
            <a:avLst/>
          </a:prstGeom>
          <a:ln>
            <a:noFill/>
          </a:ln>
          <a:effectLst>
            <a:outerShdw blurRad="292100" dist="139700" dir="2700000" algn="tl" rotWithShape="0">
              <a:srgbClr val="333333">
                <a:alpha val="65000"/>
              </a:srgbClr>
            </a:outerShdw>
          </a:effectLst>
        </p:spPr>
      </p:pic>
      <p:pic>
        <p:nvPicPr>
          <p:cNvPr id="3" name="Picture 2" descr="A green ear and ear with sound waves&#10;&#10;Description automatically generated">
            <a:extLst>
              <a:ext uri="{FF2B5EF4-FFF2-40B4-BE49-F238E27FC236}">
                <a16:creationId xmlns:a16="http://schemas.microsoft.com/office/drawing/2014/main" id="{9B1EBAD0-5F59-EDAA-9D68-7C581A04329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852" y="2234519"/>
            <a:ext cx="899129" cy="898400"/>
          </a:xfrm>
          <a:prstGeom prst="rect">
            <a:avLst/>
          </a:prstGeom>
        </p:spPr>
      </p:pic>
    </p:spTree>
    <p:extLst>
      <p:ext uri="{BB962C8B-B14F-4D97-AF65-F5344CB8AC3E}">
        <p14:creationId xmlns:p14="http://schemas.microsoft.com/office/powerpoint/2010/main" val="71407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A34E-055B-1417-C92D-4E60BECED25A}"/>
              </a:ext>
            </a:extLst>
          </p:cNvPr>
          <p:cNvSpPr>
            <a:spLocks noGrp="1"/>
          </p:cNvSpPr>
          <p:nvPr>
            <p:ph type="title"/>
          </p:nvPr>
        </p:nvSpPr>
        <p:spPr/>
        <p:txBody>
          <a:bodyPr>
            <a:normAutofit/>
          </a:bodyPr>
          <a:lstStyle/>
          <a:p>
            <a:pPr>
              <a:lnSpc>
                <a:spcPct val="114000"/>
              </a:lnSpc>
              <a:spcBef>
                <a:spcPts val="600"/>
              </a:spcBef>
              <a:tabLst>
                <a:tab pos="1878013" algn="l"/>
              </a:tabLst>
            </a:pPr>
            <a:r>
              <a:rPr lang="en-GB" sz="3300"/>
              <a:t>Making the Rural Pact happen in Member States</a:t>
            </a:r>
            <a:br>
              <a:rPr lang="en-GB" sz="3300"/>
            </a:br>
            <a:r>
              <a:rPr lang="en-GB" sz="2400" b="0"/>
              <a:t>Policy Briefing</a:t>
            </a:r>
            <a:endParaRPr lang="en-GB" sz="3300"/>
          </a:p>
        </p:txBody>
      </p:sp>
      <p:pic>
        <p:nvPicPr>
          <p:cNvPr id="27" name="Picture 26">
            <a:extLst>
              <a:ext uri="{FF2B5EF4-FFF2-40B4-BE49-F238E27FC236}">
                <a16:creationId xmlns:a16="http://schemas.microsoft.com/office/drawing/2014/main" id="{9739C27A-BC0E-84B2-2B2D-2E6596582849}"/>
              </a:ext>
            </a:extLst>
          </p:cNvPr>
          <p:cNvPicPr>
            <a:picLocks noChangeAspect="1"/>
          </p:cNvPicPr>
          <p:nvPr/>
        </p:nvPicPr>
        <p:blipFill>
          <a:blip r:embed="rId3"/>
          <a:stretch>
            <a:fillRect/>
          </a:stretch>
        </p:blipFill>
        <p:spPr>
          <a:xfrm>
            <a:off x="782984" y="1490612"/>
            <a:ext cx="3943994" cy="3953061"/>
          </a:xfrm>
          <a:prstGeom prst="rect">
            <a:avLst/>
          </a:prstGeom>
        </p:spPr>
      </p:pic>
      <p:sp>
        <p:nvSpPr>
          <p:cNvPr id="4" name="TextBox 3">
            <a:extLst>
              <a:ext uri="{FF2B5EF4-FFF2-40B4-BE49-F238E27FC236}">
                <a16:creationId xmlns:a16="http://schemas.microsoft.com/office/drawing/2014/main" id="{52A77AEE-3F59-D302-C486-06FEE98F16C5}"/>
              </a:ext>
            </a:extLst>
          </p:cNvPr>
          <p:cNvSpPr txBox="1"/>
          <p:nvPr/>
        </p:nvSpPr>
        <p:spPr>
          <a:xfrm>
            <a:off x="1163375" y="5596501"/>
            <a:ext cx="6098240" cy="523220"/>
          </a:xfrm>
          <a:prstGeom prst="rect">
            <a:avLst/>
          </a:prstGeom>
          <a:noFill/>
        </p:spPr>
        <p:txBody>
          <a:bodyPr wrap="square">
            <a:spAutoFit/>
          </a:bodyPr>
          <a:lstStyle/>
          <a:p>
            <a:r>
              <a:rPr lang="en-GB" sz="1400">
                <a:hlinkClick r:id="rId4"/>
              </a:rPr>
              <a:t>https://ruralpact.rural-vision.europa.eu/publications/making-rural-pact-happen-member-states_en#section--resources</a:t>
            </a:r>
            <a:r>
              <a:rPr lang="en-GB" sz="1400"/>
              <a:t> </a:t>
            </a:r>
          </a:p>
        </p:txBody>
      </p:sp>
      <p:sp>
        <p:nvSpPr>
          <p:cNvPr id="7" name="TextBox 6">
            <a:extLst>
              <a:ext uri="{FF2B5EF4-FFF2-40B4-BE49-F238E27FC236}">
                <a16:creationId xmlns:a16="http://schemas.microsoft.com/office/drawing/2014/main" id="{FF3B3FFE-4171-8CF8-D024-E7A36C80BB9B}"/>
              </a:ext>
            </a:extLst>
          </p:cNvPr>
          <p:cNvSpPr txBox="1"/>
          <p:nvPr/>
        </p:nvSpPr>
        <p:spPr>
          <a:xfrm>
            <a:off x="8353986" y="1852171"/>
            <a:ext cx="4823506" cy="400110"/>
          </a:xfrm>
          <a:prstGeom prst="rect">
            <a:avLst/>
          </a:prstGeom>
          <a:noFill/>
        </p:spPr>
        <p:txBody>
          <a:bodyPr wrap="square">
            <a:spAutoFit/>
          </a:bodyPr>
          <a:lstStyle/>
          <a:p>
            <a:r>
              <a:rPr lang="en-GB" sz="2000" b="1">
                <a:solidFill>
                  <a:schemeClr val="accent5"/>
                </a:solidFill>
              </a:rPr>
              <a:t>Available in 24 EU languages</a:t>
            </a:r>
          </a:p>
        </p:txBody>
      </p:sp>
      <p:pic>
        <p:nvPicPr>
          <p:cNvPr id="9" name="Graphic 8" descr="World with solid fill">
            <a:extLst>
              <a:ext uri="{FF2B5EF4-FFF2-40B4-BE49-F238E27FC236}">
                <a16:creationId xmlns:a16="http://schemas.microsoft.com/office/drawing/2014/main" id="{5610EE79-8129-3A24-B381-9FEEAAA258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6431" y="5596501"/>
            <a:ext cx="523540" cy="523540"/>
          </a:xfrm>
          <a:prstGeom prst="rect">
            <a:avLst/>
          </a:prstGeom>
        </p:spPr>
      </p:pic>
      <p:pic>
        <p:nvPicPr>
          <p:cNvPr id="21" name="Picture 20" descr="A map of the world with flags&#10;&#10;Description automatically generated">
            <a:extLst>
              <a:ext uri="{FF2B5EF4-FFF2-40B4-BE49-F238E27FC236}">
                <a16:creationId xmlns:a16="http://schemas.microsoft.com/office/drawing/2014/main" id="{2D84CA98-D595-81E2-C531-F0F823535007}"/>
              </a:ext>
            </a:extLst>
          </p:cNvPr>
          <p:cNvPicPr>
            <a:picLocks noChangeAspect="1"/>
          </p:cNvPicPr>
          <p:nvPr/>
        </p:nvPicPr>
        <p:blipFill>
          <a:blip r:embed="rId7" cstate="print">
            <a:alphaModFix amt="35000"/>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53987" y="2252280"/>
            <a:ext cx="4087188" cy="3609735"/>
          </a:xfrm>
          <a:prstGeom prst="rect">
            <a:avLst/>
          </a:prstGeom>
        </p:spPr>
      </p:pic>
      <p:pic>
        <p:nvPicPr>
          <p:cNvPr id="5" name="Picture 4" descr="A qr code with black squares&#10;&#10;Description automatically generated">
            <a:extLst>
              <a:ext uri="{FF2B5EF4-FFF2-40B4-BE49-F238E27FC236}">
                <a16:creationId xmlns:a16="http://schemas.microsoft.com/office/drawing/2014/main" id="{26C01796-721B-BA6B-DA9E-320D40ADA5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9022" y="2451750"/>
            <a:ext cx="2030785" cy="2030785"/>
          </a:xfrm>
          <a:prstGeom prst="rect">
            <a:avLst/>
          </a:prstGeom>
        </p:spPr>
      </p:pic>
    </p:spTree>
    <p:extLst>
      <p:ext uri="{BB962C8B-B14F-4D97-AF65-F5344CB8AC3E}">
        <p14:creationId xmlns:p14="http://schemas.microsoft.com/office/powerpoint/2010/main" val="3585297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a:extLst>
              <a:ext uri="{FF2B5EF4-FFF2-40B4-BE49-F238E27FC236}">
                <a16:creationId xmlns:a16="http://schemas.microsoft.com/office/drawing/2014/main" id="{E1DD494D-EAAF-4BC3-91FE-43049A7CD0CD}"/>
              </a:ext>
            </a:extLst>
          </p:cNvPr>
          <p:cNvGraphicFramePr/>
          <p:nvPr>
            <p:extLst>
              <p:ext uri="{D42A27DB-BD31-4B8C-83A1-F6EECF244321}">
                <p14:modId xmlns:p14="http://schemas.microsoft.com/office/powerpoint/2010/main" val="634322545"/>
              </p:ext>
            </p:extLst>
          </p:nvPr>
        </p:nvGraphicFramePr>
        <p:xfrm>
          <a:off x="5154194" y="1176594"/>
          <a:ext cx="6370649" cy="504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29">
            <a:extLst>
              <a:ext uri="{FF2B5EF4-FFF2-40B4-BE49-F238E27FC236}">
                <a16:creationId xmlns:a16="http://schemas.microsoft.com/office/drawing/2014/main" id="{C50C2DCA-E536-4741-AF05-FD2595D11C5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35941" y="112120"/>
            <a:ext cx="2407154" cy="976036"/>
          </a:xfrm>
          <a:prstGeom prst="rect">
            <a:avLst/>
          </a:prstGeom>
        </p:spPr>
      </p:pic>
      <p:pic>
        <p:nvPicPr>
          <p:cNvPr id="8" name="Picture 7">
            <a:extLst>
              <a:ext uri="{FF2B5EF4-FFF2-40B4-BE49-F238E27FC236}">
                <a16:creationId xmlns:a16="http://schemas.microsoft.com/office/drawing/2014/main" id="{CD38EEFA-C2B6-420C-B6C6-321B1B5B87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6289" y="1885578"/>
            <a:ext cx="1453298" cy="1255892"/>
          </a:xfrm>
          <a:prstGeom prst="rect">
            <a:avLst/>
          </a:prstGeom>
        </p:spPr>
      </p:pic>
      <p:pic>
        <p:nvPicPr>
          <p:cNvPr id="9" name="Picture 8">
            <a:extLst>
              <a:ext uri="{FF2B5EF4-FFF2-40B4-BE49-F238E27FC236}">
                <a16:creationId xmlns:a16="http://schemas.microsoft.com/office/drawing/2014/main" id="{89566EA5-8DA6-413A-BF36-4EDACCE408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67157" y="3383732"/>
            <a:ext cx="1231563" cy="1056355"/>
          </a:xfrm>
          <a:prstGeom prst="rect">
            <a:avLst/>
          </a:prstGeom>
          <a:solidFill>
            <a:schemeClr val="accent1">
              <a:lumMod val="60000"/>
              <a:lumOff val="40000"/>
            </a:schemeClr>
          </a:solidFill>
        </p:spPr>
      </p:pic>
      <p:sp>
        <p:nvSpPr>
          <p:cNvPr id="11" name="TextBox 10">
            <a:extLst>
              <a:ext uri="{FF2B5EF4-FFF2-40B4-BE49-F238E27FC236}">
                <a16:creationId xmlns:a16="http://schemas.microsoft.com/office/drawing/2014/main" id="{814F58CA-3C83-4BAD-A125-B4A9B5B341F2}"/>
              </a:ext>
            </a:extLst>
          </p:cNvPr>
          <p:cNvSpPr txBox="1"/>
          <p:nvPr/>
        </p:nvSpPr>
        <p:spPr>
          <a:xfrm>
            <a:off x="1996331" y="2051859"/>
            <a:ext cx="306025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hlinkClick r:id="rId11"/>
              </a:rPr>
              <a:t>Opinion</a:t>
            </a: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 LTVRA (26 Jan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hlinkClick r:id="rId12"/>
              </a:rPr>
              <a:t>Opinion</a:t>
            </a: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 Smart Rural Europe (15 March 2023)</a:t>
            </a:r>
          </a:p>
        </p:txBody>
      </p:sp>
      <p:sp>
        <p:nvSpPr>
          <p:cNvPr id="12" name="TextBox 11">
            <a:extLst>
              <a:ext uri="{FF2B5EF4-FFF2-40B4-BE49-F238E27FC236}">
                <a16:creationId xmlns:a16="http://schemas.microsoft.com/office/drawing/2014/main" id="{5C48A74F-C2D8-4AA1-8085-20537C9E4813}"/>
              </a:ext>
            </a:extLst>
          </p:cNvPr>
          <p:cNvSpPr txBox="1"/>
          <p:nvPr/>
        </p:nvSpPr>
        <p:spPr>
          <a:xfrm>
            <a:off x="2023800" y="3696903"/>
            <a:ext cx="30053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prstClr val="black"/>
                </a:solidFill>
                <a:effectLst/>
                <a:uLnTx/>
                <a:uFillTx/>
                <a:latin typeface="Calibri" panose="020F0502020204030204"/>
                <a:ea typeface="+mn-ea"/>
                <a:cs typeface="+mn-cs"/>
                <a:hlinkClick r:id="rId13"/>
              </a:rPr>
              <a:t>Opinion</a:t>
            </a:r>
            <a:r>
              <a:rPr kumimoji="0" lang="fr-BE" sz="1800" b="0" i="0" u="none" strike="noStrike" kern="1200" cap="none" spc="0" normalizeH="0" baseline="0" noProof="0">
                <a:ln>
                  <a:noFill/>
                </a:ln>
                <a:solidFill>
                  <a:prstClr val="black"/>
                </a:solidFill>
                <a:effectLst/>
                <a:uLnTx/>
                <a:uFillTx/>
                <a:latin typeface="Calibri" panose="020F0502020204030204"/>
                <a:ea typeface="+mn-ea"/>
                <a:cs typeface="+mn-cs"/>
              </a:rPr>
              <a:t> (23 Mar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AE49583-1DE4-46D1-BC06-DA675BEF07B0}"/>
              </a:ext>
            </a:extLst>
          </p:cNvPr>
          <p:cNvSpPr txBox="1"/>
          <p:nvPr/>
        </p:nvSpPr>
        <p:spPr>
          <a:xfrm>
            <a:off x="2373646" y="5011816"/>
            <a:ext cx="2796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hlinkClick r:id="rId14"/>
              </a:rPr>
              <a:t>Report</a:t>
            </a: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 (13 December 2022)</a:t>
            </a:r>
          </a:p>
        </p:txBody>
      </p:sp>
      <p:pic>
        <p:nvPicPr>
          <p:cNvPr id="14" name="Picture 13">
            <a:extLst>
              <a:ext uri="{FF2B5EF4-FFF2-40B4-BE49-F238E27FC236}">
                <a16:creationId xmlns:a16="http://schemas.microsoft.com/office/drawing/2014/main" id="{820BD566-B32B-4A26-81D5-08C100AC116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0995" y="4682349"/>
            <a:ext cx="1599276" cy="1269438"/>
          </a:xfrm>
          <a:prstGeom prst="rect">
            <a:avLst/>
          </a:prstGeom>
        </p:spPr>
      </p:pic>
      <p:sp>
        <p:nvSpPr>
          <p:cNvPr id="2" name="Title 1">
            <a:extLst>
              <a:ext uri="{FF2B5EF4-FFF2-40B4-BE49-F238E27FC236}">
                <a16:creationId xmlns:a16="http://schemas.microsoft.com/office/drawing/2014/main" id="{8C101939-6FEB-0116-6516-348D38FF4255}"/>
              </a:ext>
            </a:extLst>
          </p:cNvPr>
          <p:cNvSpPr>
            <a:spLocks noGrp="1"/>
          </p:cNvSpPr>
          <p:nvPr>
            <p:ph type="title"/>
          </p:nvPr>
        </p:nvSpPr>
        <p:spPr>
          <a:xfrm>
            <a:off x="838201" y="136525"/>
            <a:ext cx="9927538" cy="1201259"/>
          </a:xfrm>
        </p:spPr>
        <p:txBody>
          <a:bodyPr/>
          <a:lstStyle/>
          <a:p>
            <a:r>
              <a:rPr lang="en-US"/>
              <a:t>Interinstitutional dialogue</a:t>
            </a:r>
            <a:endParaRPr lang="en-BE"/>
          </a:p>
        </p:txBody>
      </p:sp>
    </p:spTree>
    <p:extLst>
      <p:ext uri="{BB962C8B-B14F-4D97-AF65-F5344CB8AC3E}">
        <p14:creationId xmlns:p14="http://schemas.microsoft.com/office/powerpoint/2010/main" val="21646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C50C2DCA-E536-4741-AF05-FD2595D11C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429" y="1611173"/>
            <a:ext cx="2407154" cy="976036"/>
          </a:xfrm>
          <a:prstGeom prst="rect">
            <a:avLst/>
          </a:prstGeom>
        </p:spPr>
      </p:pic>
      <p:sp>
        <p:nvSpPr>
          <p:cNvPr id="2" name="Title 1">
            <a:extLst>
              <a:ext uri="{FF2B5EF4-FFF2-40B4-BE49-F238E27FC236}">
                <a16:creationId xmlns:a16="http://schemas.microsoft.com/office/drawing/2014/main" id="{8C101939-6FEB-0116-6516-348D38FF4255}"/>
              </a:ext>
            </a:extLst>
          </p:cNvPr>
          <p:cNvSpPr>
            <a:spLocks noGrp="1"/>
          </p:cNvSpPr>
          <p:nvPr>
            <p:ph type="title"/>
          </p:nvPr>
        </p:nvSpPr>
        <p:spPr>
          <a:xfrm>
            <a:off x="838201" y="136525"/>
            <a:ext cx="9927538" cy="1201259"/>
          </a:xfrm>
        </p:spPr>
        <p:txBody>
          <a:bodyPr/>
          <a:lstStyle/>
          <a:p>
            <a:r>
              <a:rPr lang="en-GB"/>
              <a:t>Council conclusions</a:t>
            </a:r>
            <a:br>
              <a:rPr lang="en-GB" b="0"/>
            </a:br>
            <a:r>
              <a:rPr lang="en-GB" sz="2400" b="0"/>
              <a:t>unanimously adopted on 20 November 2023</a:t>
            </a:r>
            <a:endParaRPr lang="en-GB" sz="2400"/>
          </a:p>
        </p:txBody>
      </p:sp>
      <p:sp>
        <p:nvSpPr>
          <p:cNvPr id="4" name="Content Placeholder 2">
            <a:extLst>
              <a:ext uri="{FF2B5EF4-FFF2-40B4-BE49-F238E27FC236}">
                <a16:creationId xmlns:a16="http://schemas.microsoft.com/office/drawing/2014/main" id="{2BD59D86-F42F-DEA6-C9A1-233912BC914C}"/>
              </a:ext>
            </a:extLst>
          </p:cNvPr>
          <p:cNvSpPr>
            <a:spLocks noGrp="1"/>
          </p:cNvSpPr>
          <p:nvPr>
            <p:ph idx="1"/>
          </p:nvPr>
        </p:nvSpPr>
        <p:spPr>
          <a:xfrm>
            <a:off x="838201" y="1576874"/>
            <a:ext cx="11115500" cy="4890428"/>
          </a:xfrm>
        </p:spPr>
        <p:txBody>
          <a:bodyPr>
            <a:normAutofit fontScale="92500" lnSpcReduction="10000"/>
          </a:bodyPr>
          <a:lstStyle/>
          <a:p>
            <a:r>
              <a:rPr lang="en-GB" sz="2000" b="1"/>
              <a:t>Highlights</a:t>
            </a:r>
            <a:r>
              <a:rPr lang="en-GB" sz="2000"/>
              <a:t>: </a:t>
            </a:r>
          </a:p>
          <a:p>
            <a:pPr lvl="1"/>
            <a:r>
              <a:rPr lang="en-GB" sz="1800"/>
              <a:t>rural areas as </a:t>
            </a:r>
            <a:r>
              <a:rPr lang="en-GB" sz="1800" b="1"/>
              <a:t>key contributors to the EU's economies and societies</a:t>
            </a:r>
          </a:p>
          <a:p>
            <a:pPr lvl="1"/>
            <a:r>
              <a:rPr lang="en-GB" sz="1800"/>
              <a:t>the need for a </a:t>
            </a:r>
            <a:r>
              <a:rPr lang="en-GB" sz="1800" b="1"/>
              <a:t>holistic approach </a:t>
            </a:r>
            <a:r>
              <a:rPr lang="en-GB" sz="1800"/>
              <a:t>to address multifaceted challenges</a:t>
            </a:r>
          </a:p>
          <a:p>
            <a:pPr lvl="1"/>
            <a:r>
              <a:rPr lang="en-GB" sz="1800"/>
              <a:t>the need to make sure </a:t>
            </a:r>
            <a:r>
              <a:rPr lang="en-GB" sz="1800" b="1"/>
              <a:t>rural voices are heard</a:t>
            </a:r>
          </a:p>
          <a:p>
            <a:pPr lvl="1"/>
            <a:r>
              <a:rPr lang="en-GB" sz="1800"/>
              <a:t>the importance of better </a:t>
            </a:r>
            <a:r>
              <a:rPr lang="en-GB" sz="1800" b="1"/>
              <a:t>connectivity and digital skills</a:t>
            </a:r>
          </a:p>
          <a:p>
            <a:pPr lvl="1"/>
            <a:r>
              <a:rPr lang="en-GB" sz="1800"/>
              <a:t>the importance of </a:t>
            </a:r>
            <a:r>
              <a:rPr lang="en-GB" sz="1800" b="1"/>
              <a:t>investments</a:t>
            </a:r>
            <a:r>
              <a:rPr lang="en-GB" sz="1800"/>
              <a:t> </a:t>
            </a:r>
            <a:r>
              <a:rPr lang="en-GB" sz="1800" b="1"/>
              <a:t>from EU, national, regional and local </a:t>
            </a:r>
            <a:r>
              <a:rPr lang="en-GB" sz="1800"/>
              <a:t>sources</a:t>
            </a:r>
          </a:p>
          <a:p>
            <a:r>
              <a:rPr lang="en-GB" sz="2000" b="1"/>
              <a:t>Next steps:</a:t>
            </a:r>
          </a:p>
          <a:p>
            <a:pPr lvl="1"/>
            <a:r>
              <a:rPr lang="en-GB" sz="1800"/>
              <a:t>Calls on the Commission to </a:t>
            </a:r>
            <a:r>
              <a:rPr lang="en-GB" sz="1800" b="1"/>
              <a:t>consider developing the vision into an EU rural strategy</a:t>
            </a:r>
            <a:r>
              <a:rPr lang="en-GB" sz="1800"/>
              <a:t>, with a  </a:t>
            </a:r>
            <a:r>
              <a:rPr lang="en-GB" sz="1800" b="1"/>
              <a:t>comprehensive and flexible approach </a:t>
            </a:r>
            <a:r>
              <a:rPr lang="en-GB" sz="1800"/>
              <a:t>and </a:t>
            </a:r>
            <a:r>
              <a:rPr lang="en-GB" sz="1800" b="1"/>
              <a:t>relevant indicators</a:t>
            </a:r>
          </a:p>
          <a:p>
            <a:pPr lvl="1"/>
            <a:r>
              <a:rPr lang="en-GB" sz="1800"/>
              <a:t>Encourages </a:t>
            </a:r>
            <a:r>
              <a:rPr lang="en-GB" sz="1800" b="1"/>
              <a:t>Member States to further engage in the Rural Pact </a:t>
            </a:r>
            <a:r>
              <a:rPr lang="en-GB" sz="1800"/>
              <a:t>and develop </a:t>
            </a:r>
            <a:r>
              <a:rPr lang="en-GB" sz="1800" b="1"/>
              <a:t>strategies and actions plans at national, regional and local level </a:t>
            </a:r>
            <a:r>
              <a:rPr lang="en-GB" sz="1800"/>
              <a:t>for the benefit of rural areas.</a:t>
            </a:r>
          </a:p>
          <a:p>
            <a:pPr marL="0" indent="0">
              <a:buNone/>
            </a:pPr>
            <a:r>
              <a:rPr lang="en-GB" sz="1600">
                <a:hlinkClick r:id="rId4"/>
              </a:rPr>
              <a:t>PRESS RELEASE: A long-term vision for the EU's rural areas: Council approves conclusions - </a:t>
            </a:r>
            <a:r>
              <a:rPr lang="en-GB" sz="1600" err="1">
                <a:hlinkClick r:id="rId4"/>
              </a:rPr>
              <a:t>Consilium</a:t>
            </a:r>
            <a:r>
              <a:rPr lang="en-GB" sz="1600">
                <a:hlinkClick r:id="rId4"/>
              </a:rPr>
              <a:t> (europa.eu)</a:t>
            </a:r>
            <a:endParaRPr lang="en-GB" sz="2000"/>
          </a:p>
          <a:p>
            <a:pPr lvl="1"/>
            <a:endParaRPr lang="en-GB" sz="1800"/>
          </a:p>
          <a:p>
            <a:endParaRPr lang="en-GB" sz="2000"/>
          </a:p>
        </p:txBody>
      </p:sp>
    </p:spTree>
    <p:extLst>
      <p:ext uri="{BB962C8B-B14F-4D97-AF65-F5344CB8AC3E}">
        <p14:creationId xmlns:p14="http://schemas.microsoft.com/office/powerpoint/2010/main" val="690815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4C8E558-18CF-CDC5-B7B3-DD19371EE6C9}"/>
              </a:ext>
            </a:extLst>
          </p:cNvPr>
          <p:cNvSpPr/>
          <p:nvPr/>
        </p:nvSpPr>
        <p:spPr>
          <a:xfrm>
            <a:off x="2894378" y="6065271"/>
            <a:ext cx="6054751" cy="807719"/>
          </a:xfrm>
          <a:custGeom>
            <a:avLst/>
            <a:gdLst>
              <a:gd name="connsiteX0" fmla="*/ 401088 w 6054751"/>
              <a:gd name="connsiteY0" fmla="*/ 0 h 807719"/>
              <a:gd name="connsiteX1" fmla="*/ 5653663 w 6054751"/>
              <a:gd name="connsiteY1" fmla="*/ 0 h 807719"/>
              <a:gd name="connsiteX2" fmla="*/ 6054751 w 6054751"/>
              <a:gd name="connsiteY2" fmla="*/ 401088 h 807719"/>
              <a:gd name="connsiteX3" fmla="*/ 6054751 w 6054751"/>
              <a:gd name="connsiteY3" fmla="*/ 807719 h 807719"/>
              <a:gd name="connsiteX4" fmla="*/ 0 w 6054751"/>
              <a:gd name="connsiteY4" fmla="*/ 807719 h 807719"/>
              <a:gd name="connsiteX5" fmla="*/ 0 w 6054751"/>
              <a:gd name="connsiteY5" fmla="*/ 401088 h 807719"/>
              <a:gd name="connsiteX6" fmla="*/ 401088 w 6054751"/>
              <a:gd name="connsiteY6"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4751" h="807719">
                <a:moveTo>
                  <a:pt x="401088" y="0"/>
                </a:moveTo>
                <a:lnTo>
                  <a:pt x="5653663" y="0"/>
                </a:lnTo>
                <a:cubicBezTo>
                  <a:pt x="5875178" y="0"/>
                  <a:pt x="6054751" y="179573"/>
                  <a:pt x="6054751" y="401088"/>
                </a:cubicBezTo>
                <a:lnTo>
                  <a:pt x="6054751" y="807719"/>
                </a:lnTo>
                <a:lnTo>
                  <a:pt x="0" y="807719"/>
                </a:lnTo>
                <a:lnTo>
                  <a:pt x="0" y="401088"/>
                </a:lnTo>
                <a:cubicBezTo>
                  <a:pt x="0" y="179573"/>
                  <a:pt x="179573" y="0"/>
                  <a:pt x="40108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B51F4988-88ED-4164-F6CB-F842AB19EAFE}"/>
              </a:ext>
            </a:extLst>
          </p:cNvPr>
          <p:cNvSpPr>
            <a:spLocks noGrp="1"/>
          </p:cNvSpPr>
          <p:nvPr>
            <p:ph type="title"/>
          </p:nvPr>
        </p:nvSpPr>
        <p:spPr>
          <a:xfrm>
            <a:off x="838201" y="181495"/>
            <a:ext cx="9927538" cy="1201259"/>
          </a:xfrm>
        </p:spPr>
        <p:txBody>
          <a:bodyPr>
            <a:normAutofit fontScale="90000"/>
          </a:bodyPr>
          <a:lstStyle/>
          <a:p>
            <a:pPr>
              <a:lnSpc>
                <a:spcPct val="114000"/>
              </a:lnSpc>
              <a:spcBef>
                <a:spcPts val="600"/>
              </a:spcBef>
            </a:pPr>
            <a:r>
              <a:rPr lang="fr-BE"/>
              <a:t>The Rural Pact Community Platform</a:t>
            </a:r>
            <a:br>
              <a:rPr lang="fr-BE"/>
            </a:br>
            <a:r>
              <a:rPr lang="en-GB" sz="2800" b="0"/>
              <a:t>A growing online rural community with a focus on rural revitalisation</a:t>
            </a:r>
            <a:endParaRPr lang="en-IE"/>
          </a:p>
        </p:txBody>
      </p:sp>
      <p:pic>
        <p:nvPicPr>
          <p:cNvPr id="5" name="Picture 4">
            <a:extLst>
              <a:ext uri="{FF2B5EF4-FFF2-40B4-BE49-F238E27FC236}">
                <a16:creationId xmlns:a16="http://schemas.microsoft.com/office/drawing/2014/main" id="{2DDF83C3-0FE9-8EC3-08BB-5830455D433A}"/>
              </a:ext>
            </a:extLst>
          </p:cNvPr>
          <p:cNvPicPr>
            <a:picLocks noChangeAspect="1"/>
          </p:cNvPicPr>
          <p:nvPr/>
        </p:nvPicPr>
        <p:blipFill rotWithShape="1">
          <a:blip r:embed="rId3"/>
          <a:srcRect l="15821" t="11536" r="16679" b="13465"/>
          <a:stretch/>
        </p:blipFill>
        <p:spPr>
          <a:xfrm>
            <a:off x="1402531" y="1644152"/>
            <a:ext cx="6631570" cy="4144731"/>
          </a:xfrm>
          <a:prstGeom prst="rect">
            <a:avLst/>
          </a:prstGeom>
        </p:spPr>
      </p:pic>
      <p:sp>
        <p:nvSpPr>
          <p:cNvPr id="3" name="Freeform: Shape 2">
            <a:extLst>
              <a:ext uri="{FF2B5EF4-FFF2-40B4-BE49-F238E27FC236}">
                <a16:creationId xmlns:a16="http://schemas.microsoft.com/office/drawing/2014/main" id="{4CA5340B-C10A-D758-FD50-0A5E6A5F4267}"/>
              </a:ext>
            </a:extLst>
          </p:cNvPr>
          <p:cNvSpPr>
            <a:spLocks noChangeAspect="1"/>
          </p:cNvSpPr>
          <p:nvPr/>
        </p:nvSpPr>
        <p:spPr>
          <a:xfrm>
            <a:off x="0" y="1563406"/>
            <a:ext cx="2492425" cy="27886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69875"/>
            <a:r>
              <a:rPr lang="en-GB" sz="4400" b="1">
                <a:solidFill>
                  <a:schemeClr val="bg1"/>
                </a:solidFill>
              </a:rPr>
              <a:t>+550</a:t>
            </a:r>
          </a:p>
          <a:p>
            <a:pPr marL="539750"/>
            <a:r>
              <a:rPr lang="en-GB" sz="1600" b="1">
                <a:solidFill>
                  <a:schemeClr val="bg1"/>
                </a:solidFill>
              </a:rPr>
              <a:t>Registered members by Feb 2024</a:t>
            </a:r>
          </a:p>
        </p:txBody>
      </p:sp>
      <p:sp>
        <p:nvSpPr>
          <p:cNvPr id="4" name="Freeform: Shape 17">
            <a:extLst>
              <a:ext uri="{FF2B5EF4-FFF2-40B4-BE49-F238E27FC236}">
                <a16:creationId xmlns:a16="http://schemas.microsoft.com/office/drawing/2014/main" id="{A4C3B7E4-C66C-F12D-099E-B161E1A12A39}"/>
              </a:ext>
            </a:extLst>
          </p:cNvPr>
          <p:cNvSpPr>
            <a:spLocks noChangeAspect="1"/>
          </p:cNvSpPr>
          <p:nvPr/>
        </p:nvSpPr>
        <p:spPr>
          <a:xfrm>
            <a:off x="-29980" y="3976172"/>
            <a:ext cx="1997125" cy="2204430"/>
          </a:xfrm>
          <a:custGeom>
            <a:avLst/>
            <a:gdLst>
              <a:gd name="connsiteX0" fmla="*/ 1098110 w 2492425"/>
              <a:gd name="connsiteY0" fmla="*/ 0 h 2788630"/>
              <a:gd name="connsiteX1" fmla="*/ 2492425 w 2492425"/>
              <a:gd name="connsiteY1" fmla="*/ 1394315 h 2788630"/>
              <a:gd name="connsiteX2" fmla="*/ 1098110 w 2492425"/>
              <a:gd name="connsiteY2" fmla="*/ 2788630 h 2788630"/>
              <a:gd name="connsiteX3" fmla="*/ 22189 w 2492425"/>
              <a:gd name="connsiteY3" fmla="*/ 2281229 h 2788630"/>
              <a:gd name="connsiteX4" fmla="*/ 0 w 2492425"/>
              <a:gd name="connsiteY4" fmla="*/ 2251556 h 2788630"/>
              <a:gd name="connsiteX5" fmla="*/ 0 w 2492425"/>
              <a:gd name="connsiteY5" fmla="*/ 537074 h 2788630"/>
              <a:gd name="connsiteX6" fmla="*/ 22189 w 2492425"/>
              <a:gd name="connsiteY6" fmla="*/ 507401 h 2788630"/>
              <a:gd name="connsiteX7" fmla="*/ 1098110 w 2492425"/>
              <a:gd name="connsiteY7" fmla="*/ 0 h 27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2425" h="2788630">
                <a:moveTo>
                  <a:pt x="1098110" y="0"/>
                </a:moveTo>
                <a:cubicBezTo>
                  <a:pt x="1868169" y="0"/>
                  <a:pt x="2492425" y="624256"/>
                  <a:pt x="2492425" y="1394315"/>
                </a:cubicBezTo>
                <a:cubicBezTo>
                  <a:pt x="2492425" y="2164374"/>
                  <a:pt x="1868169" y="2788630"/>
                  <a:pt x="1098110" y="2788630"/>
                </a:cubicBezTo>
                <a:cubicBezTo>
                  <a:pt x="664952" y="2788630"/>
                  <a:pt x="277927" y="2591112"/>
                  <a:pt x="22189" y="2281229"/>
                </a:cubicBezTo>
                <a:lnTo>
                  <a:pt x="0" y="2251556"/>
                </a:lnTo>
                <a:lnTo>
                  <a:pt x="0" y="537074"/>
                </a:lnTo>
                <a:lnTo>
                  <a:pt x="22189" y="507401"/>
                </a:lnTo>
                <a:cubicBezTo>
                  <a:pt x="277927" y="197519"/>
                  <a:pt x="664952" y="0"/>
                  <a:pt x="1098110" y="0"/>
                </a:cubicBezTo>
                <a:close/>
              </a:path>
            </a:pathLst>
          </a:cu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r>
              <a:rPr lang="en-GB" sz="4800" b="1">
                <a:solidFill>
                  <a:schemeClr val="bg1"/>
                </a:solidFill>
              </a:rPr>
              <a:t> +30</a:t>
            </a:r>
            <a:endParaRPr lang="es-ES">
              <a:solidFill>
                <a:schemeClr val="bg1"/>
              </a:solidFill>
              <a:cs typeface="Leelawadee"/>
            </a:endParaRPr>
          </a:p>
          <a:p>
            <a:pPr marL="171450"/>
            <a:r>
              <a:rPr lang="en-GB" sz="1600" b="1">
                <a:solidFill>
                  <a:schemeClr val="bg1"/>
                </a:solidFill>
              </a:rPr>
              <a:t>Member States</a:t>
            </a:r>
            <a:endParaRPr lang="en-GB">
              <a:solidFill>
                <a:schemeClr val="bg1"/>
              </a:solidFill>
              <a:cs typeface="Leelawadee"/>
            </a:endParaRPr>
          </a:p>
        </p:txBody>
      </p:sp>
      <p:sp>
        <p:nvSpPr>
          <p:cNvPr id="13" name="TextBox 12">
            <a:extLst>
              <a:ext uri="{FF2B5EF4-FFF2-40B4-BE49-F238E27FC236}">
                <a16:creationId xmlns:a16="http://schemas.microsoft.com/office/drawing/2014/main" id="{3CAEC206-D925-AFE1-2771-BD3255C80219}"/>
              </a:ext>
            </a:extLst>
          </p:cNvPr>
          <p:cNvSpPr txBox="1"/>
          <p:nvPr/>
        </p:nvSpPr>
        <p:spPr>
          <a:xfrm>
            <a:off x="8443507" y="2214984"/>
            <a:ext cx="3748493" cy="1761188"/>
          </a:xfrm>
          <a:prstGeom prst="rect">
            <a:avLst/>
          </a:prstGeom>
          <a:noFill/>
        </p:spPr>
        <p:txBody>
          <a:bodyPr wrap="square">
            <a:spAutoFit/>
          </a:bodyPr>
          <a:lstStyle/>
          <a:p>
            <a:pPr marL="457200" indent="-457200">
              <a:lnSpc>
                <a:spcPct val="114000"/>
              </a:lnSpc>
              <a:spcBef>
                <a:spcPts val="600"/>
              </a:spcBef>
              <a:buClr>
                <a:schemeClr val="accent6"/>
              </a:buClr>
              <a:buSzPct val="85000"/>
              <a:buFont typeface="Arial" panose="020B0604020202020204" pitchFamily="34" charset="0"/>
              <a:buChar char="►"/>
            </a:pPr>
            <a:r>
              <a:rPr lang="en-GB" sz="2200" b="1">
                <a:solidFill>
                  <a:schemeClr val="accent5"/>
                </a:solidFill>
              </a:rPr>
              <a:t>Connect with others </a:t>
            </a:r>
          </a:p>
          <a:p>
            <a:pPr marL="457200" indent="-457200">
              <a:lnSpc>
                <a:spcPct val="114000"/>
              </a:lnSpc>
              <a:spcBef>
                <a:spcPts val="600"/>
              </a:spcBef>
              <a:buClr>
                <a:schemeClr val="accent6"/>
              </a:buClr>
              <a:buSzPct val="85000"/>
              <a:buFont typeface="Arial" panose="020B0604020202020204" pitchFamily="34" charset="0"/>
              <a:buChar char="►"/>
            </a:pPr>
            <a:r>
              <a:rPr lang="en-GB" sz="2200" b="1">
                <a:solidFill>
                  <a:schemeClr val="accent5"/>
                </a:solidFill>
              </a:rPr>
              <a:t>Raise your voice </a:t>
            </a:r>
          </a:p>
          <a:p>
            <a:pPr marL="457200" indent="-457200">
              <a:lnSpc>
                <a:spcPct val="114000"/>
              </a:lnSpc>
              <a:spcBef>
                <a:spcPts val="600"/>
              </a:spcBef>
              <a:buClr>
                <a:schemeClr val="accent6"/>
              </a:buClr>
              <a:buSzPct val="85000"/>
              <a:buFont typeface="Arial" panose="020B0604020202020204" pitchFamily="34" charset="0"/>
              <a:buChar char="►"/>
            </a:pPr>
            <a:r>
              <a:rPr lang="en-GB" sz="2200" b="1">
                <a:solidFill>
                  <a:schemeClr val="accent5"/>
                </a:solidFill>
              </a:rPr>
              <a:t>Get informed &amp; inspired</a:t>
            </a:r>
          </a:p>
        </p:txBody>
      </p:sp>
      <p:sp>
        <p:nvSpPr>
          <p:cNvPr id="14" name="TextBox 13">
            <a:extLst>
              <a:ext uri="{FF2B5EF4-FFF2-40B4-BE49-F238E27FC236}">
                <a16:creationId xmlns:a16="http://schemas.microsoft.com/office/drawing/2014/main" id="{D9CD4F8A-BC1A-4D6E-027C-A7E00134D098}"/>
              </a:ext>
            </a:extLst>
          </p:cNvPr>
          <p:cNvSpPr txBox="1"/>
          <p:nvPr/>
        </p:nvSpPr>
        <p:spPr>
          <a:xfrm>
            <a:off x="3772236" y="6293088"/>
            <a:ext cx="5024984" cy="352084"/>
          </a:xfrm>
          <a:prstGeom prst="rect">
            <a:avLst/>
          </a:prstGeom>
          <a:noFill/>
          <a:ln>
            <a:noFill/>
          </a:ln>
        </p:spPr>
        <p:txBody>
          <a:bodyPr wrap="square" rtlCol="0">
            <a:spAutoFit/>
          </a:bodyPr>
          <a:lstStyle/>
          <a:p>
            <a:pPr>
              <a:lnSpc>
                <a:spcPct val="114000"/>
              </a:lnSpc>
              <a:spcBef>
                <a:spcPts val="600"/>
              </a:spcBef>
              <a:spcAft>
                <a:spcPts val="600"/>
              </a:spcAft>
              <a:buClr>
                <a:schemeClr val="accent4"/>
              </a:buClr>
            </a:pPr>
            <a:r>
              <a:rPr lang="en-US" sz="1600" b="1">
                <a:hlinkClick r:id="rId4"/>
              </a:rPr>
              <a:t>Become a member of the Rural Pact and platform</a:t>
            </a:r>
            <a:endParaRPr lang="en-BE" sz="1600" b="1">
              <a:solidFill>
                <a:schemeClr val="tx2"/>
              </a:solidFill>
            </a:endParaRPr>
          </a:p>
        </p:txBody>
      </p:sp>
      <p:grpSp>
        <p:nvGrpSpPr>
          <p:cNvPr id="15" name="Group 14">
            <a:extLst>
              <a:ext uri="{FF2B5EF4-FFF2-40B4-BE49-F238E27FC236}">
                <a16:creationId xmlns:a16="http://schemas.microsoft.com/office/drawing/2014/main" id="{9108AC4F-FF98-0618-E574-2ED15A9ECB1F}"/>
              </a:ext>
            </a:extLst>
          </p:cNvPr>
          <p:cNvGrpSpPr>
            <a:grpSpLocks noChangeAspect="1"/>
          </p:cNvGrpSpPr>
          <p:nvPr/>
        </p:nvGrpSpPr>
        <p:grpSpPr>
          <a:xfrm>
            <a:off x="3146012" y="6156018"/>
            <a:ext cx="626224" cy="626224"/>
            <a:chOff x="2231300" y="6244664"/>
            <a:chExt cx="388765" cy="388765"/>
          </a:xfrm>
          <a:solidFill>
            <a:srgbClr val="366C62"/>
          </a:solidFill>
        </p:grpSpPr>
        <p:sp>
          <p:nvSpPr>
            <p:cNvPr id="16" name="Oval 15">
              <a:extLst>
                <a:ext uri="{FF2B5EF4-FFF2-40B4-BE49-F238E27FC236}">
                  <a16:creationId xmlns:a16="http://schemas.microsoft.com/office/drawing/2014/main" id="{B5C8B3A0-E506-B3A7-0FE2-80EC604FAFC8}"/>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Pencil outline">
              <a:extLst>
                <a:ext uri="{FF2B5EF4-FFF2-40B4-BE49-F238E27FC236}">
                  <a16:creationId xmlns:a16="http://schemas.microsoft.com/office/drawing/2014/main" id="{37674444-EACA-F04B-311F-85CB9FE47D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09409" y="6322773"/>
              <a:ext cx="232546" cy="232546"/>
            </a:xfrm>
            <a:prstGeom prst="rect">
              <a:avLst/>
            </a:prstGeom>
          </p:spPr>
        </p:pic>
      </p:grpSp>
    </p:spTree>
    <p:extLst>
      <p:ext uri="{BB962C8B-B14F-4D97-AF65-F5344CB8AC3E}">
        <p14:creationId xmlns:p14="http://schemas.microsoft.com/office/powerpoint/2010/main" val="164082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5F38-E5AD-1AC9-6874-2C809402837F}"/>
              </a:ext>
            </a:extLst>
          </p:cNvPr>
          <p:cNvSpPr>
            <a:spLocks noGrp="1"/>
          </p:cNvSpPr>
          <p:nvPr>
            <p:ph type="title"/>
          </p:nvPr>
        </p:nvSpPr>
        <p:spPr/>
        <p:txBody>
          <a:bodyPr/>
          <a:lstStyle/>
          <a:p>
            <a:r>
              <a:rPr lang="en-GB"/>
              <a:t>The long-term vision for EU’s rural areas</a:t>
            </a:r>
          </a:p>
        </p:txBody>
      </p:sp>
      <p:sp>
        <p:nvSpPr>
          <p:cNvPr id="19" name="TextBox 18">
            <a:extLst>
              <a:ext uri="{FF2B5EF4-FFF2-40B4-BE49-F238E27FC236}">
                <a16:creationId xmlns:a16="http://schemas.microsoft.com/office/drawing/2014/main" id="{5AAF60A2-4963-7CCF-3411-188BA60B91A5}"/>
              </a:ext>
            </a:extLst>
          </p:cNvPr>
          <p:cNvSpPr txBox="1"/>
          <p:nvPr/>
        </p:nvSpPr>
        <p:spPr>
          <a:xfrm>
            <a:off x="1013689" y="2061861"/>
            <a:ext cx="6665143" cy="3548664"/>
          </a:xfrm>
          <a:prstGeom prst="rect">
            <a:avLst/>
          </a:prstGeom>
          <a:noFill/>
        </p:spPr>
        <p:txBody>
          <a:bodyPr wrap="square">
            <a:spAutoFit/>
          </a:bodyPr>
          <a:lstStyle/>
          <a:p>
            <a:pPr>
              <a:lnSpc>
                <a:spcPct val="114000"/>
              </a:lnSpc>
              <a:spcBef>
                <a:spcPts val="600"/>
              </a:spcBef>
              <a:spcAft>
                <a:spcPts val="600"/>
              </a:spcAft>
            </a:pPr>
            <a:r>
              <a:rPr lang="en-GB" sz="2000"/>
              <a:t>Rural areas are the fabric of our society and the heartbeat of our economy. </a:t>
            </a:r>
          </a:p>
          <a:p>
            <a:pPr>
              <a:lnSpc>
                <a:spcPct val="114000"/>
              </a:lnSpc>
              <a:spcBef>
                <a:spcPts val="600"/>
              </a:spcBef>
              <a:spcAft>
                <a:spcPts val="600"/>
              </a:spcAft>
            </a:pPr>
            <a:r>
              <a:rPr lang="en-GB" sz="2000"/>
              <a:t>The diversity of landscape, culture and heritage is one of Europe’s most defining and remarkable features.</a:t>
            </a:r>
          </a:p>
          <a:p>
            <a:pPr>
              <a:lnSpc>
                <a:spcPct val="114000"/>
              </a:lnSpc>
              <a:spcBef>
                <a:spcPts val="600"/>
              </a:spcBef>
              <a:spcAft>
                <a:spcPts val="600"/>
              </a:spcAft>
            </a:pPr>
            <a:r>
              <a:rPr lang="en-GB" sz="2000"/>
              <a:t>They are a core part of our identity and our economic potential. We will cherish and preserve our rural areas and invest in their future. </a:t>
            </a:r>
          </a:p>
          <a:p>
            <a:pPr algn="r"/>
            <a:endParaRPr lang="en-GB" sz="2000"/>
          </a:p>
          <a:p>
            <a:pPr algn="r"/>
            <a:r>
              <a:rPr lang="en-GB" sz="2000" b="1"/>
              <a:t>European Commission President Ursula von der Leyen</a:t>
            </a:r>
          </a:p>
        </p:txBody>
      </p:sp>
      <p:pic>
        <p:nvPicPr>
          <p:cNvPr id="20" name="Picture 8">
            <a:extLst>
              <a:ext uri="{FF2B5EF4-FFF2-40B4-BE49-F238E27FC236}">
                <a16:creationId xmlns:a16="http://schemas.microsoft.com/office/drawing/2014/main" id="{B4C277BD-F6AE-4FDA-E97D-0EABE0B6F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768" y="1490143"/>
            <a:ext cx="2614138" cy="14614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51E7AA8-F4B5-4D7B-D071-979F7EC690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221" r="7724"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F83F32-EE62-9DF7-C934-171AC2E5C111}"/>
              </a:ext>
            </a:extLst>
          </p:cNvPr>
          <p:cNvSpPr txBox="1"/>
          <p:nvPr/>
        </p:nvSpPr>
        <p:spPr>
          <a:xfrm>
            <a:off x="102690" y="1159969"/>
            <a:ext cx="830178" cy="2646878"/>
          </a:xfrm>
          <a:prstGeom prst="rect">
            <a:avLst/>
          </a:prstGeom>
          <a:noFill/>
        </p:spPr>
        <p:txBody>
          <a:bodyPr wrap="square">
            <a:spAutoFit/>
          </a:bodyPr>
          <a:lstStyle/>
          <a:p>
            <a:r>
              <a:rPr lang="en-GB" sz="16600">
                <a:solidFill>
                  <a:schemeClr val="accent6"/>
                </a:solidFill>
                <a:latin typeface="Arial" panose="020B0604020202020204" pitchFamily="34" charset="0"/>
                <a:cs typeface="Arial" panose="020B0604020202020204" pitchFamily="34" charset="0"/>
              </a:rPr>
              <a:t>“</a:t>
            </a:r>
            <a:endParaRPr lang="en-GB" sz="44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541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191C-F1B5-15B8-8D6C-348EF4F4370D}"/>
              </a:ext>
            </a:extLst>
          </p:cNvPr>
          <p:cNvSpPr>
            <a:spLocks noGrp="1"/>
          </p:cNvSpPr>
          <p:nvPr>
            <p:ph type="title"/>
          </p:nvPr>
        </p:nvSpPr>
        <p:spPr/>
        <p:txBody>
          <a:bodyPr>
            <a:normAutofit fontScale="90000"/>
          </a:bodyPr>
          <a:lstStyle/>
          <a:p>
            <a:pPr>
              <a:lnSpc>
                <a:spcPct val="114000"/>
              </a:lnSpc>
              <a:spcBef>
                <a:spcPts val="600"/>
              </a:spcBef>
            </a:pPr>
            <a:r>
              <a:rPr lang="fr-BE"/>
              <a:t>The Rural Pact Community Platform</a:t>
            </a:r>
            <a:br>
              <a:rPr lang="fr-BE"/>
            </a:br>
            <a:r>
              <a:rPr lang="en-GB" sz="2700" b="0"/>
              <a:t>A growing online rural community with a focus on rural revitalisation</a:t>
            </a:r>
            <a:endParaRPr lang="en-IE"/>
          </a:p>
        </p:txBody>
      </p:sp>
      <p:pic>
        <p:nvPicPr>
          <p:cNvPr id="5" name="Picture 4">
            <a:extLst>
              <a:ext uri="{FF2B5EF4-FFF2-40B4-BE49-F238E27FC236}">
                <a16:creationId xmlns:a16="http://schemas.microsoft.com/office/drawing/2014/main" id="{FB4A3946-5D43-DFE1-B2C5-91C5E04A5C22}"/>
              </a:ext>
            </a:extLst>
          </p:cNvPr>
          <p:cNvPicPr>
            <a:picLocks noChangeAspect="1"/>
          </p:cNvPicPr>
          <p:nvPr/>
        </p:nvPicPr>
        <p:blipFill rotWithShape="1">
          <a:blip r:embed="rId3"/>
          <a:srcRect l="27187" t="22500" r="27578" b="16875"/>
          <a:stretch/>
        </p:blipFill>
        <p:spPr>
          <a:xfrm>
            <a:off x="6830334" y="1670065"/>
            <a:ext cx="5249038" cy="3957177"/>
          </a:xfrm>
          <a:prstGeom prst="rect">
            <a:avLst/>
          </a:prstGeom>
        </p:spPr>
      </p:pic>
      <p:pic>
        <p:nvPicPr>
          <p:cNvPr id="7" name="Picture 6">
            <a:extLst>
              <a:ext uri="{FF2B5EF4-FFF2-40B4-BE49-F238E27FC236}">
                <a16:creationId xmlns:a16="http://schemas.microsoft.com/office/drawing/2014/main" id="{13AEE80C-EED2-B95B-9FE1-D1A9FB85058A}"/>
              </a:ext>
            </a:extLst>
          </p:cNvPr>
          <p:cNvPicPr>
            <a:picLocks noChangeAspect="1"/>
          </p:cNvPicPr>
          <p:nvPr/>
        </p:nvPicPr>
        <p:blipFill rotWithShape="1">
          <a:blip r:embed="rId4"/>
          <a:srcRect l="34297" t="11250" r="35351" b="11250"/>
          <a:stretch/>
        </p:blipFill>
        <p:spPr>
          <a:xfrm rot="831240">
            <a:off x="9537625" y="3182681"/>
            <a:ext cx="1424853" cy="204650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A656E0F-EEFF-B55C-E11B-91C3D0303E47}"/>
              </a:ext>
            </a:extLst>
          </p:cNvPr>
          <p:cNvPicPr>
            <a:picLocks noChangeAspect="1"/>
          </p:cNvPicPr>
          <p:nvPr/>
        </p:nvPicPr>
        <p:blipFill rotWithShape="1">
          <a:blip r:embed="rId5"/>
          <a:srcRect l="35274" t="11279" r="36132" b="16242"/>
          <a:stretch/>
        </p:blipFill>
        <p:spPr>
          <a:xfrm rot="1511301">
            <a:off x="10194828" y="3952429"/>
            <a:ext cx="1565566" cy="223221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BA141942-0C11-DA66-D3A4-61E18E36309E}"/>
              </a:ext>
            </a:extLst>
          </p:cNvPr>
          <p:cNvSpPr txBox="1"/>
          <p:nvPr/>
        </p:nvSpPr>
        <p:spPr>
          <a:xfrm>
            <a:off x="819263" y="2052321"/>
            <a:ext cx="3975614" cy="384529"/>
          </a:xfrm>
          <a:prstGeom prst="rect">
            <a:avLst/>
          </a:prstGeom>
          <a:noFill/>
        </p:spPr>
        <p:txBody>
          <a:bodyPr wrap="square">
            <a:spAutoFit/>
          </a:bodyPr>
          <a:lstStyle/>
          <a:p>
            <a:pPr>
              <a:lnSpc>
                <a:spcPct val="114000"/>
              </a:lnSpc>
              <a:spcBef>
                <a:spcPts val="600"/>
              </a:spcBef>
              <a:buClr>
                <a:schemeClr val="accent6"/>
              </a:buClr>
              <a:buSzPct val="85000"/>
            </a:pPr>
            <a:r>
              <a:rPr lang="en-GB" b="1">
                <a:solidFill>
                  <a:schemeClr val="accent5"/>
                </a:solidFill>
              </a:rPr>
              <a:t>Connect </a:t>
            </a:r>
            <a:r>
              <a:rPr lang="en-GB">
                <a:solidFill>
                  <a:schemeClr val="accent5"/>
                </a:solidFill>
              </a:rPr>
              <a:t>with peers </a:t>
            </a:r>
          </a:p>
        </p:txBody>
      </p:sp>
      <p:sp>
        <p:nvSpPr>
          <p:cNvPr id="6" name="Flowchart: Connector 5">
            <a:extLst>
              <a:ext uri="{FF2B5EF4-FFF2-40B4-BE49-F238E27FC236}">
                <a16:creationId xmlns:a16="http://schemas.microsoft.com/office/drawing/2014/main" id="{D65C2121-5828-1199-97D9-4B8D49F48BDD}"/>
              </a:ext>
            </a:extLst>
          </p:cNvPr>
          <p:cNvSpPr>
            <a:spLocks noChangeAspect="1"/>
          </p:cNvSpPr>
          <p:nvPr/>
        </p:nvSpPr>
        <p:spPr>
          <a:xfrm>
            <a:off x="896160" y="3713990"/>
            <a:ext cx="360000" cy="360000"/>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8AEC7732-24E1-46CF-5746-A98849AAFB6E}"/>
              </a:ext>
            </a:extLst>
          </p:cNvPr>
          <p:cNvSpPr>
            <a:spLocks noChangeAspect="1"/>
          </p:cNvSpPr>
          <p:nvPr/>
        </p:nvSpPr>
        <p:spPr>
          <a:xfrm>
            <a:off x="754247" y="3130722"/>
            <a:ext cx="360000" cy="360000"/>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6A6C6042-440A-C8DF-C213-A656C7E403E5}"/>
              </a:ext>
            </a:extLst>
          </p:cNvPr>
          <p:cNvSpPr>
            <a:spLocks noChangeAspect="1"/>
          </p:cNvSpPr>
          <p:nvPr/>
        </p:nvSpPr>
        <p:spPr>
          <a:xfrm>
            <a:off x="1058409" y="4323830"/>
            <a:ext cx="360000" cy="360000"/>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227E8C9F-B1BA-FBC4-E000-ED411C9FCA1F}"/>
              </a:ext>
            </a:extLst>
          </p:cNvPr>
          <p:cNvSpPr>
            <a:spLocks noChangeAspect="1"/>
          </p:cNvSpPr>
          <p:nvPr/>
        </p:nvSpPr>
        <p:spPr>
          <a:xfrm>
            <a:off x="459263" y="2075620"/>
            <a:ext cx="360000" cy="360000"/>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D31A7853-82C4-E2C8-40A3-69E0DFE5AC2B}"/>
              </a:ext>
            </a:extLst>
          </p:cNvPr>
          <p:cNvSpPr>
            <a:spLocks noChangeAspect="1"/>
          </p:cNvSpPr>
          <p:nvPr/>
        </p:nvSpPr>
        <p:spPr>
          <a:xfrm>
            <a:off x="620854" y="2602511"/>
            <a:ext cx="360000" cy="360000"/>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85B6EC9-CD05-BB01-C475-6C7FBE118EAD}"/>
              </a:ext>
            </a:extLst>
          </p:cNvPr>
          <p:cNvSpPr txBox="1"/>
          <p:nvPr/>
        </p:nvSpPr>
        <p:spPr>
          <a:xfrm>
            <a:off x="1118232" y="3113955"/>
            <a:ext cx="3975614" cy="384529"/>
          </a:xfrm>
          <a:prstGeom prst="rect">
            <a:avLst/>
          </a:prstGeom>
          <a:noFill/>
        </p:spPr>
        <p:txBody>
          <a:bodyPr wrap="square">
            <a:spAutoFit/>
          </a:bodyPr>
          <a:lstStyle/>
          <a:p>
            <a:pPr>
              <a:lnSpc>
                <a:spcPct val="114000"/>
              </a:lnSpc>
              <a:spcBef>
                <a:spcPts val="600"/>
              </a:spcBef>
              <a:buClr>
                <a:schemeClr val="accent6"/>
              </a:buClr>
              <a:buSzPct val="85000"/>
            </a:pPr>
            <a:r>
              <a:rPr lang="en-GB">
                <a:solidFill>
                  <a:schemeClr val="accent5"/>
                </a:solidFill>
              </a:rPr>
              <a:t>Get inspired from </a:t>
            </a:r>
            <a:r>
              <a:rPr lang="en-GB" b="1">
                <a:solidFill>
                  <a:schemeClr val="accent5"/>
                </a:solidFill>
                <a:hlinkClick r:id="rId6"/>
              </a:rPr>
              <a:t>good practices</a:t>
            </a:r>
            <a:endParaRPr lang="en-GB" b="1">
              <a:solidFill>
                <a:schemeClr val="accent5"/>
              </a:solidFill>
            </a:endParaRPr>
          </a:p>
        </p:txBody>
      </p:sp>
      <p:sp>
        <p:nvSpPr>
          <p:cNvPr id="15" name="TextBox 14">
            <a:extLst>
              <a:ext uri="{FF2B5EF4-FFF2-40B4-BE49-F238E27FC236}">
                <a16:creationId xmlns:a16="http://schemas.microsoft.com/office/drawing/2014/main" id="{73030E6D-4133-5AAE-A9AA-37C00818F958}"/>
              </a:ext>
            </a:extLst>
          </p:cNvPr>
          <p:cNvSpPr txBox="1"/>
          <p:nvPr/>
        </p:nvSpPr>
        <p:spPr>
          <a:xfrm>
            <a:off x="996023" y="2584713"/>
            <a:ext cx="3975614" cy="384529"/>
          </a:xfrm>
          <a:prstGeom prst="rect">
            <a:avLst/>
          </a:prstGeom>
          <a:noFill/>
        </p:spPr>
        <p:txBody>
          <a:bodyPr wrap="square">
            <a:spAutoFit/>
          </a:bodyPr>
          <a:lstStyle/>
          <a:p>
            <a:pPr>
              <a:lnSpc>
                <a:spcPct val="114000"/>
              </a:lnSpc>
              <a:spcBef>
                <a:spcPts val="600"/>
              </a:spcBef>
              <a:buClr>
                <a:schemeClr val="accent6"/>
              </a:buClr>
              <a:buSzPct val="85000"/>
            </a:pPr>
            <a:r>
              <a:rPr lang="en-GB">
                <a:solidFill>
                  <a:schemeClr val="accent5"/>
                </a:solidFill>
              </a:rPr>
              <a:t>Join the </a:t>
            </a:r>
            <a:r>
              <a:rPr lang="en-GB" b="1">
                <a:solidFill>
                  <a:schemeClr val="accent5"/>
                </a:solidFill>
                <a:hlinkClick r:id="rId7"/>
              </a:rPr>
              <a:t>Community Groups</a:t>
            </a:r>
            <a:endParaRPr lang="en-GB" b="1">
              <a:solidFill>
                <a:schemeClr val="accent5"/>
              </a:solidFill>
            </a:endParaRPr>
          </a:p>
        </p:txBody>
      </p:sp>
      <p:sp>
        <p:nvSpPr>
          <p:cNvPr id="20" name="TextBox 19">
            <a:extLst>
              <a:ext uri="{FF2B5EF4-FFF2-40B4-BE49-F238E27FC236}">
                <a16:creationId xmlns:a16="http://schemas.microsoft.com/office/drawing/2014/main" id="{DD557641-2F21-E579-7F1D-9DC68EF05227}"/>
              </a:ext>
            </a:extLst>
          </p:cNvPr>
          <p:cNvSpPr txBox="1"/>
          <p:nvPr/>
        </p:nvSpPr>
        <p:spPr>
          <a:xfrm>
            <a:off x="1280077" y="3698055"/>
            <a:ext cx="4859086" cy="384529"/>
          </a:xfrm>
          <a:prstGeom prst="rect">
            <a:avLst/>
          </a:prstGeom>
          <a:noFill/>
        </p:spPr>
        <p:txBody>
          <a:bodyPr wrap="square">
            <a:spAutoFit/>
          </a:bodyPr>
          <a:lstStyle/>
          <a:p>
            <a:pPr>
              <a:lnSpc>
                <a:spcPct val="114000"/>
              </a:lnSpc>
              <a:spcBef>
                <a:spcPts val="600"/>
              </a:spcBef>
              <a:buClr>
                <a:schemeClr val="accent6"/>
              </a:buClr>
              <a:buSzPct val="85000"/>
            </a:pPr>
            <a:r>
              <a:rPr lang="en-GB">
                <a:solidFill>
                  <a:schemeClr val="accent5"/>
                </a:solidFill>
              </a:rPr>
              <a:t>Receive invitations to </a:t>
            </a:r>
            <a:r>
              <a:rPr lang="en-GB" b="1">
                <a:solidFill>
                  <a:schemeClr val="accent5"/>
                </a:solidFill>
              </a:rPr>
              <a:t>participate in </a:t>
            </a:r>
            <a:r>
              <a:rPr lang="en-GB" b="1">
                <a:solidFill>
                  <a:schemeClr val="accent5"/>
                </a:solidFill>
                <a:hlinkClick r:id="rId8"/>
              </a:rPr>
              <a:t>events</a:t>
            </a:r>
            <a:endParaRPr lang="en-GB" b="1">
              <a:solidFill>
                <a:schemeClr val="accent5"/>
              </a:solidFill>
            </a:endParaRPr>
          </a:p>
        </p:txBody>
      </p:sp>
      <p:sp>
        <p:nvSpPr>
          <p:cNvPr id="21" name="TextBox 20">
            <a:extLst>
              <a:ext uri="{FF2B5EF4-FFF2-40B4-BE49-F238E27FC236}">
                <a16:creationId xmlns:a16="http://schemas.microsoft.com/office/drawing/2014/main" id="{3D98ECBE-C4AE-B3EA-017D-12ECB362DB0F}"/>
              </a:ext>
            </a:extLst>
          </p:cNvPr>
          <p:cNvSpPr txBox="1"/>
          <p:nvPr/>
        </p:nvSpPr>
        <p:spPr>
          <a:xfrm>
            <a:off x="1790139" y="5513618"/>
            <a:ext cx="3975614" cy="384529"/>
          </a:xfrm>
          <a:prstGeom prst="rect">
            <a:avLst/>
          </a:prstGeom>
          <a:noFill/>
        </p:spPr>
        <p:txBody>
          <a:bodyPr wrap="square">
            <a:spAutoFit/>
          </a:bodyPr>
          <a:lstStyle/>
          <a:p>
            <a:pPr>
              <a:lnSpc>
                <a:spcPct val="114000"/>
              </a:lnSpc>
              <a:spcBef>
                <a:spcPts val="600"/>
              </a:spcBef>
              <a:buClr>
                <a:schemeClr val="accent6"/>
              </a:buClr>
              <a:buSzPct val="85000"/>
            </a:pPr>
            <a:r>
              <a:rPr lang="en-GB">
                <a:solidFill>
                  <a:schemeClr val="accent5"/>
                </a:solidFill>
              </a:rPr>
              <a:t>Receive the monthly </a:t>
            </a:r>
            <a:r>
              <a:rPr lang="en-GB" b="1">
                <a:solidFill>
                  <a:schemeClr val="accent5"/>
                </a:solidFill>
                <a:hlinkClick r:id="rId9"/>
              </a:rPr>
              <a:t>newsletter</a:t>
            </a:r>
            <a:endParaRPr lang="en-GB" b="1">
              <a:solidFill>
                <a:schemeClr val="accent5"/>
              </a:solidFill>
            </a:endParaRPr>
          </a:p>
        </p:txBody>
      </p:sp>
      <p:sp>
        <p:nvSpPr>
          <p:cNvPr id="22" name="TextBox 21">
            <a:extLst>
              <a:ext uri="{FF2B5EF4-FFF2-40B4-BE49-F238E27FC236}">
                <a16:creationId xmlns:a16="http://schemas.microsoft.com/office/drawing/2014/main" id="{04D5391D-4342-3AFF-A873-3BBE632F1E37}"/>
              </a:ext>
            </a:extLst>
          </p:cNvPr>
          <p:cNvSpPr txBox="1"/>
          <p:nvPr/>
        </p:nvSpPr>
        <p:spPr>
          <a:xfrm>
            <a:off x="1413655" y="4278591"/>
            <a:ext cx="5453761" cy="384529"/>
          </a:xfrm>
          <a:prstGeom prst="rect">
            <a:avLst/>
          </a:prstGeom>
          <a:noFill/>
        </p:spPr>
        <p:txBody>
          <a:bodyPr wrap="square">
            <a:spAutoFit/>
          </a:bodyPr>
          <a:lstStyle/>
          <a:p>
            <a:pPr>
              <a:lnSpc>
                <a:spcPct val="114000"/>
              </a:lnSpc>
              <a:spcBef>
                <a:spcPts val="600"/>
              </a:spcBef>
              <a:buClr>
                <a:schemeClr val="accent6"/>
              </a:buClr>
              <a:buSzPct val="85000"/>
            </a:pPr>
            <a:r>
              <a:rPr lang="en-GB">
                <a:solidFill>
                  <a:schemeClr val="accent5"/>
                </a:solidFill>
              </a:rPr>
              <a:t>Be informed from </a:t>
            </a:r>
            <a:r>
              <a:rPr lang="en-GB" b="1">
                <a:solidFill>
                  <a:schemeClr val="accent5"/>
                </a:solidFill>
                <a:hlinkClick r:id="rId10"/>
              </a:rPr>
              <a:t>publications</a:t>
            </a:r>
            <a:r>
              <a:rPr lang="en-GB">
                <a:solidFill>
                  <a:schemeClr val="accent5"/>
                </a:solidFill>
              </a:rPr>
              <a:t>, </a:t>
            </a:r>
            <a:r>
              <a:rPr lang="en-GB" b="1">
                <a:solidFill>
                  <a:schemeClr val="accent5"/>
                </a:solidFill>
                <a:hlinkClick r:id="rId11"/>
              </a:rPr>
              <a:t>news</a:t>
            </a:r>
            <a:r>
              <a:rPr lang="en-GB" b="1">
                <a:solidFill>
                  <a:schemeClr val="accent5"/>
                </a:solidFill>
              </a:rPr>
              <a:t> &amp; </a:t>
            </a:r>
            <a:r>
              <a:rPr lang="en-GB" b="1">
                <a:solidFill>
                  <a:schemeClr val="accent5"/>
                </a:solidFill>
                <a:hlinkClick r:id="rId8"/>
              </a:rPr>
              <a:t>events</a:t>
            </a:r>
            <a:endParaRPr lang="en-GB" b="1">
              <a:solidFill>
                <a:schemeClr val="accent5"/>
              </a:solidFill>
            </a:endParaRPr>
          </a:p>
        </p:txBody>
      </p:sp>
      <p:sp>
        <p:nvSpPr>
          <p:cNvPr id="24" name="Flowchart: Connector 23">
            <a:extLst>
              <a:ext uri="{FF2B5EF4-FFF2-40B4-BE49-F238E27FC236}">
                <a16:creationId xmlns:a16="http://schemas.microsoft.com/office/drawing/2014/main" id="{AF5D28C9-B391-6FD3-69B8-DA8D3E6C6BCF}"/>
              </a:ext>
            </a:extLst>
          </p:cNvPr>
          <p:cNvSpPr>
            <a:spLocks noChangeAspect="1"/>
          </p:cNvSpPr>
          <p:nvPr/>
        </p:nvSpPr>
        <p:spPr>
          <a:xfrm>
            <a:off x="1244836" y="4961554"/>
            <a:ext cx="360000" cy="360000"/>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2B9123A5-4245-9FC6-CA1F-0AC219734D2C}"/>
              </a:ext>
            </a:extLst>
          </p:cNvPr>
          <p:cNvSpPr>
            <a:spLocks noChangeAspect="1"/>
          </p:cNvSpPr>
          <p:nvPr/>
        </p:nvSpPr>
        <p:spPr>
          <a:xfrm>
            <a:off x="1427786" y="5538975"/>
            <a:ext cx="360000" cy="360000"/>
          </a:xfrm>
          <a:prstGeom prst="flowChartConnector">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2243BEC-5883-CA13-34C9-6BD43859F630}"/>
              </a:ext>
            </a:extLst>
          </p:cNvPr>
          <p:cNvSpPr txBox="1"/>
          <p:nvPr/>
        </p:nvSpPr>
        <p:spPr>
          <a:xfrm>
            <a:off x="1570103" y="4929310"/>
            <a:ext cx="3975614" cy="384529"/>
          </a:xfrm>
          <a:prstGeom prst="rect">
            <a:avLst/>
          </a:prstGeom>
          <a:noFill/>
        </p:spPr>
        <p:txBody>
          <a:bodyPr wrap="square">
            <a:spAutoFit/>
          </a:bodyPr>
          <a:lstStyle/>
          <a:p>
            <a:pPr>
              <a:lnSpc>
                <a:spcPct val="114000"/>
              </a:lnSpc>
              <a:spcBef>
                <a:spcPts val="600"/>
              </a:spcBef>
              <a:buClr>
                <a:schemeClr val="accent6"/>
              </a:buClr>
              <a:buSzPct val="85000"/>
            </a:pPr>
            <a:r>
              <a:rPr lang="en-GB" b="1">
                <a:solidFill>
                  <a:schemeClr val="accent5"/>
                </a:solidFill>
                <a:hlinkClick r:id="rId12"/>
              </a:rPr>
              <a:t>Commit</a:t>
            </a:r>
            <a:r>
              <a:rPr lang="en-GB">
                <a:solidFill>
                  <a:schemeClr val="accent5"/>
                </a:solidFill>
              </a:rPr>
              <a:t> to act for rural areas</a:t>
            </a:r>
            <a:endParaRPr lang="en-GB" b="1">
              <a:solidFill>
                <a:schemeClr val="accent5"/>
              </a:solidFill>
            </a:endParaRPr>
          </a:p>
        </p:txBody>
      </p:sp>
      <p:sp>
        <p:nvSpPr>
          <p:cNvPr id="37" name="Freeform: Shape 36">
            <a:extLst>
              <a:ext uri="{FF2B5EF4-FFF2-40B4-BE49-F238E27FC236}">
                <a16:creationId xmlns:a16="http://schemas.microsoft.com/office/drawing/2014/main" id="{C2469C0A-6E44-EACF-4167-5705C0B42A14}"/>
              </a:ext>
            </a:extLst>
          </p:cNvPr>
          <p:cNvSpPr/>
          <p:nvPr/>
        </p:nvSpPr>
        <p:spPr>
          <a:xfrm>
            <a:off x="2894378" y="6065271"/>
            <a:ext cx="6054751" cy="807719"/>
          </a:xfrm>
          <a:custGeom>
            <a:avLst/>
            <a:gdLst>
              <a:gd name="connsiteX0" fmla="*/ 401088 w 6054751"/>
              <a:gd name="connsiteY0" fmla="*/ 0 h 807719"/>
              <a:gd name="connsiteX1" fmla="*/ 5653663 w 6054751"/>
              <a:gd name="connsiteY1" fmla="*/ 0 h 807719"/>
              <a:gd name="connsiteX2" fmla="*/ 6054751 w 6054751"/>
              <a:gd name="connsiteY2" fmla="*/ 401088 h 807719"/>
              <a:gd name="connsiteX3" fmla="*/ 6054751 w 6054751"/>
              <a:gd name="connsiteY3" fmla="*/ 807719 h 807719"/>
              <a:gd name="connsiteX4" fmla="*/ 0 w 6054751"/>
              <a:gd name="connsiteY4" fmla="*/ 807719 h 807719"/>
              <a:gd name="connsiteX5" fmla="*/ 0 w 6054751"/>
              <a:gd name="connsiteY5" fmla="*/ 401088 h 807719"/>
              <a:gd name="connsiteX6" fmla="*/ 401088 w 6054751"/>
              <a:gd name="connsiteY6" fmla="*/ 0 h 8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4751" h="807719">
                <a:moveTo>
                  <a:pt x="401088" y="0"/>
                </a:moveTo>
                <a:lnTo>
                  <a:pt x="5653663" y="0"/>
                </a:lnTo>
                <a:cubicBezTo>
                  <a:pt x="5875178" y="0"/>
                  <a:pt x="6054751" y="179573"/>
                  <a:pt x="6054751" y="401088"/>
                </a:cubicBezTo>
                <a:lnTo>
                  <a:pt x="6054751" y="807719"/>
                </a:lnTo>
                <a:lnTo>
                  <a:pt x="0" y="807719"/>
                </a:lnTo>
                <a:lnTo>
                  <a:pt x="0" y="401088"/>
                </a:lnTo>
                <a:cubicBezTo>
                  <a:pt x="0" y="179573"/>
                  <a:pt x="179573" y="0"/>
                  <a:pt x="40108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TextBox 37">
            <a:extLst>
              <a:ext uri="{FF2B5EF4-FFF2-40B4-BE49-F238E27FC236}">
                <a16:creationId xmlns:a16="http://schemas.microsoft.com/office/drawing/2014/main" id="{C5A4D8D4-444B-30B5-0D86-DB858EFD61BB}"/>
              </a:ext>
            </a:extLst>
          </p:cNvPr>
          <p:cNvSpPr txBox="1"/>
          <p:nvPr/>
        </p:nvSpPr>
        <p:spPr>
          <a:xfrm>
            <a:off x="3772236" y="6293088"/>
            <a:ext cx="5024984" cy="352084"/>
          </a:xfrm>
          <a:prstGeom prst="rect">
            <a:avLst/>
          </a:prstGeom>
          <a:noFill/>
          <a:ln>
            <a:noFill/>
          </a:ln>
        </p:spPr>
        <p:txBody>
          <a:bodyPr wrap="square" rtlCol="0">
            <a:spAutoFit/>
          </a:bodyPr>
          <a:lstStyle/>
          <a:p>
            <a:pPr>
              <a:lnSpc>
                <a:spcPct val="114000"/>
              </a:lnSpc>
              <a:spcBef>
                <a:spcPts val="600"/>
              </a:spcBef>
              <a:spcAft>
                <a:spcPts val="600"/>
              </a:spcAft>
              <a:buClr>
                <a:schemeClr val="accent4"/>
              </a:buClr>
            </a:pPr>
            <a:r>
              <a:rPr lang="en-US" sz="1600" b="1">
                <a:hlinkClick r:id="rId13"/>
              </a:rPr>
              <a:t>Become a member of the Rural Pact and platform</a:t>
            </a:r>
            <a:endParaRPr lang="en-BE" sz="1600" b="1">
              <a:solidFill>
                <a:schemeClr val="tx2"/>
              </a:solidFill>
            </a:endParaRPr>
          </a:p>
        </p:txBody>
      </p:sp>
      <p:grpSp>
        <p:nvGrpSpPr>
          <p:cNvPr id="39" name="Group 38">
            <a:extLst>
              <a:ext uri="{FF2B5EF4-FFF2-40B4-BE49-F238E27FC236}">
                <a16:creationId xmlns:a16="http://schemas.microsoft.com/office/drawing/2014/main" id="{D19D7F51-5A77-95C1-FD1F-1DBE6E930660}"/>
              </a:ext>
            </a:extLst>
          </p:cNvPr>
          <p:cNvGrpSpPr>
            <a:grpSpLocks noChangeAspect="1"/>
          </p:cNvGrpSpPr>
          <p:nvPr/>
        </p:nvGrpSpPr>
        <p:grpSpPr>
          <a:xfrm>
            <a:off x="3146012" y="6156018"/>
            <a:ext cx="626224" cy="626224"/>
            <a:chOff x="2231300" y="6244664"/>
            <a:chExt cx="388765" cy="388765"/>
          </a:xfrm>
          <a:solidFill>
            <a:srgbClr val="366C62"/>
          </a:solidFill>
        </p:grpSpPr>
        <p:sp>
          <p:nvSpPr>
            <p:cNvPr id="40" name="Oval 39">
              <a:extLst>
                <a:ext uri="{FF2B5EF4-FFF2-40B4-BE49-F238E27FC236}">
                  <a16:creationId xmlns:a16="http://schemas.microsoft.com/office/drawing/2014/main" id="{18D5299A-D9E7-7059-212E-C0FDE6CEFB28}"/>
                </a:ext>
              </a:extLst>
            </p:cNvPr>
            <p:cNvSpPr>
              <a:spLocks noChangeAspect="1"/>
            </p:cNvSpPr>
            <p:nvPr/>
          </p:nvSpPr>
          <p:spPr>
            <a:xfrm>
              <a:off x="2231300" y="6244664"/>
              <a:ext cx="388765" cy="3887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Pencil outline">
              <a:extLst>
                <a:ext uri="{FF2B5EF4-FFF2-40B4-BE49-F238E27FC236}">
                  <a16:creationId xmlns:a16="http://schemas.microsoft.com/office/drawing/2014/main" id="{78390CD0-04CF-E2F1-BC10-48BBD5C680D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309409" y="6322773"/>
              <a:ext cx="232546" cy="232546"/>
            </a:xfrm>
            <a:prstGeom prst="rect">
              <a:avLst/>
            </a:prstGeom>
          </p:spPr>
        </p:pic>
      </p:grpSp>
      <p:sp>
        <p:nvSpPr>
          <p:cNvPr id="4" name="TextBox 3">
            <a:extLst>
              <a:ext uri="{FF2B5EF4-FFF2-40B4-BE49-F238E27FC236}">
                <a16:creationId xmlns:a16="http://schemas.microsoft.com/office/drawing/2014/main" id="{7AC3A607-1EEC-8972-9F38-62A262BE9B03}"/>
              </a:ext>
            </a:extLst>
          </p:cNvPr>
          <p:cNvSpPr txBox="1"/>
          <p:nvPr/>
        </p:nvSpPr>
        <p:spPr>
          <a:xfrm>
            <a:off x="-62435" y="1458824"/>
            <a:ext cx="3598115" cy="416909"/>
          </a:xfrm>
          <a:prstGeom prst="rect">
            <a:avLst/>
          </a:prstGeom>
          <a:solidFill>
            <a:schemeClr val="accent1"/>
          </a:solidFill>
        </p:spPr>
        <p:txBody>
          <a:bodyPr wrap="square">
            <a:spAutoFit/>
          </a:bodyPr>
          <a:lstStyle/>
          <a:p>
            <a:pPr>
              <a:lnSpc>
                <a:spcPct val="114000"/>
              </a:lnSpc>
              <a:spcBef>
                <a:spcPts val="600"/>
              </a:spcBef>
              <a:buClr>
                <a:schemeClr val="accent6"/>
              </a:buClr>
              <a:buSzPct val="85000"/>
            </a:pPr>
            <a:r>
              <a:rPr lang="en-GB" sz="2000">
                <a:solidFill>
                  <a:schemeClr val="bg1"/>
                </a:solidFill>
              </a:rPr>
              <a:t>       What is in it for you?</a:t>
            </a:r>
            <a:endParaRPr lang="en-GB" sz="1600">
              <a:solidFill>
                <a:schemeClr val="bg1"/>
              </a:solidFill>
            </a:endParaRPr>
          </a:p>
        </p:txBody>
      </p:sp>
    </p:spTree>
    <p:extLst>
      <p:ext uri="{BB962C8B-B14F-4D97-AF65-F5344CB8AC3E}">
        <p14:creationId xmlns:p14="http://schemas.microsoft.com/office/powerpoint/2010/main" val="200576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9A34E-055B-1417-C92D-4E60BECED25A}"/>
              </a:ext>
            </a:extLst>
          </p:cNvPr>
          <p:cNvSpPr>
            <a:spLocks noGrp="1"/>
          </p:cNvSpPr>
          <p:nvPr>
            <p:ph type="title"/>
          </p:nvPr>
        </p:nvSpPr>
        <p:spPr/>
        <p:txBody>
          <a:bodyPr/>
          <a:lstStyle/>
          <a:p>
            <a:r>
              <a:rPr lang="en-GB" dirty="0"/>
              <a:t>Rural Vision Magazine</a:t>
            </a:r>
          </a:p>
        </p:txBody>
      </p:sp>
      <p:sp>
        <p:nvSpPr>
          <p:cNvPr id="4" name="TextBox 3">
            <a:extLst>
              <a:ext uri="{FF2B5EF4-FFF2-40B4-BE49-F238E27FC236}">
                <a16:creationId xmlns:a16="http://schemas.microsoft.com/office/drawing/2014/main" id="{52A77AEE-3F59-D302-C486-06FEE98F16C5}"/>
              </a:ext>
            </a:extLst>
          </p:cNvPr>
          <p:cNvSpPr txBox="1"/>
          <p:nvPr/>
        </p:nvSpPr>
        <p:spPr>
          <a:xfrm>
            <a:off x="1163375" y="5596501"/>
            <a:ext cx="60982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eelawadee"/>
                <a:ea typeface="+mn-ea"/>
                <a:cs typeface="+mn-cs"/>
                <a:hlinkClick r:id="rId3"/>
              </a:rPr>
              <a:t>Rural Vision Magazine | Edition 1 | Rural Pact Community Platform (europa.eu)</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pic>
        <p:nvPicPr>
          <p:cNvPr id="9" name="Graphic 8" descr="World with solid fill">
            <a:extLst>
              <a:ext uri="{FF2B5EF4-FFF2-40B4-BE49-F238E27FC236}">
                <a16:creationId xmlns:a16="http://schemas.microsoft.com/office/drawing/2014/main" id="{5610EE79-8129-3A24-B381-9FEEAAA258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6431" y="5596501"/>
            <a:ext cx="523540" cy="523540"/>
          </a:xfrm>
          <a:prstGeom prst="rect">
            <a:avLst/>
          </a:prstGeom>
        </p:spPr>
      </p:pic>
      <p:sp>
        <p:nvSpPr>
          <p:cNvPr id="6" name="ZoneTexte 5">
            <a:extLst>
              <a:ext uri="{FF2B5EF4-FFF2-40B4-BE49-F238E27FC236}">
                <a16:creationId xmlns:a16="http://schemas.microsoft.com/office/drawing/2014/main" id="{39E235D3-5292-A473-62D1-2ADBCDDDF4C7}"/>
              </a:ext>
            </a:extLst>
          </p:cNvPr>
          <p:cNvSpPr txBox="1"/>
          <p:nvPr/>
        </p:nvSpPr>
        <p:spPr>
          <a:xfrm>
            <a:off x="838201" y="2265006"/>
            <a:ext cx="5723964" cy="1744901"/>
          </a:xfrm>
          <a:prstGeom prst="rect">
            <a:avLst/>
          </a:prstGeom>
          <a:noFill/>
        </p:spPr>
        <p:txBody>
          <a:bodyPr wrap="square">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en-US" sz="2400" i="0" u="none" strike="noStrike" kern="1200" cap="none" spc="0" normalizeH="0" baseline="0" noProof="0">
                <a:ln>
                  <a:noFill/>
                </a:ln>
                <a:solidFill>
                  <a:srgbClr val="1C726F"/>
                </a:solidFill>
                <a:effectLst/>
                <a:uLnTx/>
                <a:uFillTx/>
                <a:latin typeface="Leelawadee"/>
                <a:ea typeface="+mn-ea"/>
                <a:cs typeface="+mn-cs"/>
              </a:rPr>
              <a:t>This first edition of the </a:t>
            </a:r>
            <a:r>
              <a:rPr kumimoji="0" lang="en-US" sz="2400" b="1" i="0" u="none" strike="noStrike" kern="1200" cap="none" spc="0" normalizeH="0" baseline="0" noProof="0">
                <a:ln>
                  <a:noFill/>
                </a:ln>
                <a:solidFill>
                  <a:srgbClr val="1C726F"/>
                </a:solidFill>
                <a:effectLst/>
                <a:uLnTx/>
                <a:uFillTx/>
                <a:latin typeface="Leelawadee"/>
                <a:ea typeface="+mn-ea"/>
                <a:cs typeface="+mn-cs"/>
              </a:rPr>
              <a:t>Rural Vision Magazine</a:t>
            </a:r>
            <a:r>
              <a:rPr kumimoji="0" lang="en-US" sz="2400" i="0" u="none" strike="noStrike" kern="1200" cap="none" spc="0" normalizeH="0" baseline="0" noProof="0">
                <a:ln>
                  <a:noFill/>
                </a:ln>
                <a:solidFill>
                  <a:srgbClr val="1C726F"/>
                </a:solidFill>
                <a:effectLst/>
                <a:uLnTx/>
                <a:uFillTx/>
                <a:latin typeface="Leelawadee"/>
                <a:ea typeface="+mn-ea"/>
                <a:cs typeface="+mn-cs"/>
              </a:rPr>
              <a:t> provides you with stories and information to inspire and drive progress in implementing the Rural Vision.</a:t>
            </a:r>
            <a:endParaRPr kumimoji="0" lang="fr-BE" sz="2400" i="0" u="none" strike="noStrike" kern="1200" cap="none" spc="0" normalizeH="0" baseline="0" noProof="0">
              <a:ln>
                <a:noFill/>
              </a:ln>
              <a:solidFill>
                <a:srgbClr val="1C726F"/>
              </a:solidFill>
              <a:effectLst/>
              <a:uLnTx/>
              <a:uFillTx/>
              <a:latin typeface="Leelawadee"/>
              <a:ea typeface="+mn-ea"/>
              <a:cs typeface="+mn-cs"/>
            </a:endParaRPr>
          </a:p>
        </p:txBody>
      </p:sp>
      <p:pic>
        <p:nvPicPr>
          <p:cNvPr id="16" name="Picture 15">
            <a:extLst>
              <a:ext uri="{FF2B5EF4-FFF2-40B4-BE49-F238E27FC236}">
                <a16:creationId xmlns:a16="http://schemas.microsoft.com/office/drawing/2014/main" id="{ED8B3758-BE2E-CA7A-B001-BEF498933542}"/>
              </a:ext>
            </a:extLst>
          </p:cNvPr>
          <p:cNvPicPr>
            <a:picLocks noChangeAspect="1"/>
          </p:cNvPicPr>
          <p:nvPr/>
        </p:nvPicPr>
        <p:blipFill>
          <a:blip r:embed="rId6"/>
          <a:stretch>
            <a:fillRect/>
          </a:stretch>
        </p:blipFill>
        <p:spPr>
          <a:xfrm>
            <a:off x="6941194" y="989470"/>
            <a:ext cx="5106463" cy="5130251"/>
          </a:xfrm>
          <a:prstGeom prst="rect">
            <a:avLst/>
          </a:prstGeom>
        </p:spPr>
      </p:pic>
    </p:spTree>
    <p:extLst>
      <p:ext uri="{BB962C8B-B14F-4D97-AF65-F5344CB8AC3E}">
        <p14:creationId xmlns:p14="http://schemas.microsoft.com/office/powerpoint/2010/main" val="1993318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9211-C315-06F6-2EB5-F7C1DA1B4FC1}"/>
              </a:ext>
            </a:extLst>
          </p:cNvPr>
          <p:cNvSpPr>
            <a:spLocks noGrp="1"/>
          </p:cNvSpPr>
          <p:nvPr>
            <p:ph type="title"/>
          </p:nvPr>
        </p:nvSpPr>
        <p:spPr>
          <a:xfrm>
            <a:off x="838201" y="155494"/>
            <a:ext cx="9209062" cy="885626"/>
          </a:xfrm>
        </p:spPr>
        <p:txBody>
          <a:bodyPr>
            <a:noAutofit/>
          </a:bodyPr>
          <a:lstStyle/>
          <a:p>
            <a:r>
              <a:rPr lang="en-GB" sz="2800" dirty="0"/>
              <a:t>What’s in the Rural Vision and the Rural Pact for you? </a:t>
            </a:r>
            <a:br>
              <a:rPr lang="en-GB" sz="2800" dirty="0"/>
            </a:br>
            <a:r>
              <a:rPr lang="en-GB" sz="2800" dirty="0"/>
              <a:t>What can you do?</a:t>
            </a:r>
          </a:p>
        </p:txBody>
      </p:sp>
      <p:graphicFrame>
        <p:nvGraphicFramePr>
          <p:cNvPr id="4" name="Table 4">
            <a:extLst>
              <a:ext uri="{FF2B5EF4-FFF2-40B4-BE49-F238E27FC236}">
                <a16:creationId xmlns:a16="http://schemas.microsoft.com/office/drawing/2014/main" id="{31E369A1-B423-102F-9D55-75598CDC4E3C}"/>
              </a:ext>
            </a:extLst>
          </p:cNvPr>
          <p:cNvGraphicFramePr>
            <a:graphicFrameLocks noGrp="1"/>
          </p:cNvGraphicFramePr>
          <p:nvPr>
            <p:extLst>
              <p:ext uri="{D42A27DB-BD31-4B8C-83A1-F6EECF244321}">
                <p14:modId xmlns:p14="http://schemas.microsoft.com/office/powerpoint/2010/main" val="3297144400"/>
              </p:ext>
            </p:extLst>
          </p:nvPr>
        </p:nvGraphicFramePr>
        <p:xfrm>
          <a:off x="1346885" y="1201259"/>
          <a:ext cx="9927538" cy="4972292"/>
        </p:xfrm>
        <a:graphic>
          <a:graphicData uri="http://schemas.openxmlformats.org/drawingml/2006/table">
            <a:tbl>
              <a:tblPr firstRow="1">
                <a:tableStyleId>{F5AB1C69-6EDB-4FF4-983F-18BD219EF322}</a:tableStyleId>
              </a:tblPr>
              <a:tblGrid>
                <a:gridCol w="4963769">
                  <a:extLst>
                    <a:ext uri="{9D8B030D-6E8A-4147-A177-3AD203B41FA5}">
                      <a16:colId xmlns:a16="http://schemas.microsoft.com/office/drawing/2014/main" val="2572886815"/>
                    </a:ext>
                  </a:extLst>
                </a:gridCol>
                <a:gridCol w="4963769">
                  <a:extLst>
                    <a:ext uri="{9D8B030D-6E8A-4147-A177-3AD203B41FA5}">
                      <a16:colId xmlns:a16="http://schemas.microsoft.com/office/drawing/2014/main" val="4248725965"/>
                    </a:ext>
                  </a:extLst>
                </a:gridCol>
              </a:tblGrid>
              <a:tr h="518984">
                <a:tc>
                  <a:txBody>
                    <a:bodyPr/>
                    <a:lstStyle/>
                    <a:p>
                      <a:pPr algn="ctr">
                        <a:spcBef>
                          <a:spcPts val="600"/>
                        </a:spcBef>
                        <a:spcAft>
                          <a:spcPts val="600"/>
                        </a:spcAft>
                      </a:pPr>
                      <a:r>
                        <a:rPr lang="en-GB" noProof="0" dirty="0"/>
                        <a:t>What’s in </a:t>
                      </a:r>
                      <a:r>
                        <a:rPr lang="en-GB" noProof="0" dirty="0">
                          <a:solidFill>
                            <a:schemeClr val="bg1"/>
                          </a:solidFill>
                        </a:rPr>
                        <a:t>it </a:t>
                      </a:r>
                      <a:r>
                        <a:rPr lang="en-GB" noProof="0" dirty="0"/>
                        <a:t>for you?</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1C726F"/>
                    </a:solidFill>
                  </a:tcPr>
                </a:tc>
                <a:tc>
                  <a:txBody>
                    <a:bodyPr/>
                    <a:lstStyle/>
                    <a:p>
                      <a:pPr algn="ctr"/>
                      <a:r>
                        <a:rPr lang="en-GB" noProof="0" dirty="0">
                          <a:solidFill>
                            <a:schemeClr val="bg1"/>
                          </a:solidFill>
                        </a:rPr>
                        <a:t>What can you do?</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9B253"/>
                    </a:solidFill>
                  </a:tcPr>
                </a:tc>
                <a:extLst>
                  <a:ext uri="{0D108BD9-81ED-4DB2-BD59-A6C34878D82A}">
                    <a16:rowId xmlns:a16="http://schemas.microsoft.com/office/drawing/2014/main" val="645505392"/>
                  </a:ext>
                </a:extLst>
              </a:tr>
              <a:tr h="568925">
                <a:tc>
                  <a:txBody>
                    <a:bodyPr/>
                    <a:lstStyle/>
                    <a:p>
                      <a:pPr marL="358775" indent="-285750">
                        <a:buClr>
                          <a:schemeClr val="accent6"/>
                        </a:buClr>
                        <a:buFont typeface="Wingdings" panose="05000000000000000000" pitchFamily="2" charset="2"/>
                        <a:buChar char="ü"/>
                      </a:pPr>
                      <a:r>
                        <a:rPr lang="en-GB" sz="1200" b="1" noProof="0" dirty="0"/>
                        <a:t>Momentum</a:t>
                      </a:r>
                      <a:r>
                        <a:rPr lang="en-GB" sz="1200" noProof="0" dirty="0"/>
                        <a:t> </a:t>
                      </a:r>
                      <a:r>
                        <a:rPr lang="en-GB" sz="1200" b="1" noProof="0" dirty="0"/>
                        <a:t>created at EU level </a:t>
                      </a:r>
                      <a:r>
                        <a:rPr lang="en-GB" sz="1200" noProof="0" dirty="0"/>
                        <a:t>for more and better </a:t>
                      </a:r>
                      <a:r>
                        <a:rPr lang="en-GB" sz="1200" noProof="0" dirty="0">
                          <a:solidFill>
                            <a:schemeClr val="tx1"/>
                          </a:solidFill>
                        </a:rPr>
                        <a:t>targeted</a:t>
                      </a:r>
                      <a:r>
                        <a:rPr lang="en-GB" sz="1200" noProof="0" dirty="0"/>
                        <a:t> action for rural areas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indent="-285750">
                        <a:buClr>
                          <a:schemeClr val="accent6"/>
                        </a:buClr>
                        <a:buFont typeface="Wingdings" panose="05000000000000000000" pitchFamily="2" charset="2"/>
                        <a:buChar char="ü"/>
                      </a:pPr>
                      <a:r>
                        <a:rPr lang="en-GB" sz="1200" b="1" noProof="0" dirty="0"/>
                        <a:t>Use this momentum in your respective </a:t>
                      </a:r>
                      <a:r>
                        <a:rPr lang="en-GB" sz="1200" b="1" noProof="0" dirty="0">
                          <a:solidFill>
                            <a:schemeClr val="tx1"/>
                          </a:solidFill>
                          <a:hlinkClick r:id="rId3"/>
                        </a:rPr>
                        <a:t>countries, regions and local areas</a:t>
                      </a:r>
                      <a:r>
                        <a:rPr lang="en-GB" sz="1200" b="1" noProof="0" dirty="0">
                          <a:hlinkClick r:id="rId3"/>
                        </a:rPr>
                        <a:t> </a:t>
                      </a:r>
                      <a:r>
                        <a:rPr lang="en-GB" sz="1200" noProof="0" dirty="0"/>
                        <a:t>to ask for improvements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3142519586"/>
                  </a:ext>
                </a:extLst>
              </a:tr>
              <a:tr h="812749">
                <a:tc>
                  <a:txBody>
                    <a:bodyPr/>
                    <a:lstStyle/>
                    <a:p>
                      <a:pPr marL="358775" indent="-273050">
                        <a:buClr>
                          <a:schemeClr val="accent6"/>
                        </a:buClr>
                        <a:buFont typeface="Wingdings" panose="05000000000000000000" pitchFamily="2" charset="2"/>
                        <a:buChar char="ü"/>
                      </a:pPr>
                      <a:r>
                        <a:rPr lang="en-GB" sz="1200" b="1" noProof="0" dirty="0"/>
                        <a:t>Rural Pact Coordination </a:t>
                      </a:r>
                      <a:r>
                        <a:rPr lang="en-GB" sz="1200" b="1" noProof="0" dirty="0">
                          <a:hlinkClick r:id="rId4"/>
                        </a:rPr>
                        <a:t>Group</a:t>
                      </a:r>
                      <a:r>
                        <a:rPr lang="en-GB" sz="1200" b="1" noProof="0" dirty="0"/>
                        <a:t>:</a:t>
                      </a:r>
                      <a:r>
                        <a:rPr lang="en-GB" sz="1200" b="1" kern="1200" noProof="0" dirty="0">
                          <a:solidFill>
                            <a:srgbClr val="FF0000"/>
                          </a:solidFill>
                          <a:latin typeface="+mn-lt"/>
                          <a:ea typeface="+mn-ea"/>
                          <a:cs typeface="+mn-cs"/>
                        </a:rPr>
                        <a:t> </a:t>
                      </a:r>
                      <a:r>
                        <a:rPr lang="en-US" sz="1200" b="0" kern="1200" noProof="0" dirty="0">
                          <a:solidFill>
                            <a:schemeClr val="tx1"/>
                          </a:solidFill>
                          <a:latin typeface="+mn-lt"/>
                          <a:ea typeface="+mn-ea"/>
                          <a:cs typeface="+mn-cs"/>
                        </a:rPr>
                        <a:t>a</a:t>
                      </a:r>
                      <a:r>
                        <a:rPr lang="en-US" sz="1200" b="0" kern="1200" dirty="0">
                          <a:solidFill>
                            <a:schemeClr val="tx1"/>
                          </a:solidFill>
                          <a:latin typeface="+mn-lt"/>
                          <a:ea typeface="+mn-ea"/>
                          <a:cs typeface="+mn-cs"/>
                        </a:rPr>
                        <a:t> new governance body to steer the Rural Pact, connecting institutions and networks (thematic, sectoral, rural) acting for the benefit of rural communities across Europe</a:t>
                      </a:r>
                      <a:endParaRPr lang="en-GB" sz="1200" b="0" kern="1200" noProof="0" dirty="0">
                        <a:solidFill>
                          <a:schemeClr val="tx1"/>
                        </a:solidFill>
                        <a:latin typeface="+mn-lt"/>
                        <a:ea typeface="+mn-ea"/>
                        <a:cs typeface="+mn-cs"/>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indent="-285750">
                        <a:buClr>
                          <a:schemeClr val="accent6"/>
                        </a:buClr>
                        <a:buFont typeface="Wingdings" panose="05000000000000000000" pitchFamily="2" charset="2"/>
                        <a:buChar char="ü"/>
                      </a:pPr>
                      <a:r>
                        <a:rPr lang="en-GB" sz="1200" noProof="0" dirty="0"/>
                        <a:t>Use your membership in networks</a:t>
                      </a:r>
                      <a:r>
                        <a:rPr lang="en-GB" sz="1200" baseline="0" noProof="0" dirty="0"/>
                        <a:t> </a:t>
                      </a:r>
                      <a:r>
                        <a:rPr lang="en-GB" sz="1200" noProof="0" dirty="0"/>
                        <a:t>to </a:t>
                      </a:r>
                      <a:r>
                        <a:rPr lang="en-GB" sz="1200" b="1" noProof="0" dirty="0"/>
                        <a:t>make your ideas better known </a:t>
                      </a:r>
                      <a:r>
                        <a:rPr lang="en-GB" sz="1200" noProof="0" dirty="0"/>
                        <a:t>and contribute to</a:t>
                      </a:r>
                      <a:r>
                        <a:rPr lang="en-GB" sz="1200" b="1" noProof="0" dirty="0"/>
                        <a:t>  positive outcomes </a:t>
                      </a:r>
                      <a:r>
                        <a:rPr lang="en-GB" sz="1200" b="0" noProof="0" dirty="0"/>
                        <a:t>at EU and national levels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2576780331"/>
                  </a:ext>
                </a:extLst>
              </a:tr>
              <a:tr h="758772">
                <a:tc>
                  <a:txBody>
                    <a:bodyPr/>
                    <a:lstStyle/>
                    <a:p>
                      <a:pPr marL="358775" indent="-273050">
                        <a:buClr>
                          <a:schemeClr val="accent6"/>
                        </a:buClr>
                        <a:buFont typeface="Wingdings" panose="05000000000000000000" pitchFamily="2" charset="2"/>
                        <a:buChar char="ü"/>
                      </a:pPr>
                      <a:r>
                        <a:rPr lang="en-GB" sz="1200" b="1" noProof="0" dirty="0"/>
                        <a:t>Rural Pact Community </a:t>
                      </a:r>
                      <a:r>
                        <a:rPr lang="en-GB" sz="1200" b="1" noProof="0" dirty="0">
                          <a:hlinkClick r:id="rId5"/>
                        </a:rPr>
                        <a:t>Platform</a:t>
                      </a:r>
                      <a:r>
                        <a:rPr lang="en-GB" sz="1200" b="1" noProof="0" dirty="0"/>
                        <a:t> </a:t>
                      </a:r>
                      <a:r>
                        <a:rPr lang="en-GB" sz="1200" noProof="0" dirty="0"/>
                        <a:t>to</a:t>
                      </a:r>
                      <a:r>
                        <a:rPr lang="en-GB" sz="1200" b="0" noProof="0" dirty="0"/>
                        <a:t> learn from and exchange with others &amp; create</a:t>
                      </a:r>
                      <a:r>
                        <a:rPr lang="en-GB" sz="1200" b="0" noProof="0" dirty="0">
                          <a:solidFill>
                            <a:srgbClr val="FF0000"/>
                          </a:solidFill>
                        </a:rPr>
                        <a:t> </a:t>
                      </a:r>
                      <a:r>
                        <a:rPr lang="en-GB" sz="1200" b="0" noProof="0" dirty="0">
                          <a:solidFill>
                            <a:schemeClr val="tx1"/>
                          </a:solidFill>
                        </a:rPr>
                        <a:t>your own online space (group)</a:t>
                      </a:r>
                      <a:r>
                        <a:rPr lang="en-GB" sz="1200" b="0" noProof="0" dirty="0">
                          <a:solidFill>
                            <a:srgbClr val="FF0000"/>
                          </a:solidFill>
                        </a:rPr>
                        <a:t> </a:t>
                      </a:r>
                      <a:r>
                        <a:rPr lang="en-GB" sz="1200" b="0" noProof="0" dirty="0">
                          <a:solidFill>
                            <a:schemeClr val="tx1"/>
                          </a:solidFill>
                        </a:rPr>
                        <a:t>to share information</a:t>
                      </a:r>
                    </a:p>
                    <a:p>
                      <a:pPr marL="358775" indent="-273050">
                        <a:buClr>
                          <a:schemeClr val="accent6"/>
                        </a:buClr>
                        <a:buFont typeface="Wingdings" panose="05000000000000000000" pitchFamily="2" charset="2"/>
                        <a:buChar char="ü"/>
                      </a:pPr>
                      <a:r>
                        <a:rPr lang="en-GB" sz="1200" b="1" noProof="0" dirty="0">
                          <a:solidFill>
                            <a:schemeClr val="tx1"/>
                          </a:solidFill>
                        </a:rPr>
                        <a:t>Rural Pact community </a:t>
                      </a:r>
                      <a:r>
                        <a:rPr lang="en-GB" sz="1200" b="1" noProof="0" dirty="0">
                          <a:solidFill>
                            <a:schemeClr val="tx1"/>
                          </a:solidFill>
                          <a:hlinkClick r:id="rId6"/>
                        </a:rPr>
                        <a:t>Newsletter</a:t>
                      </a:r>
                      <a:r>
                        <a:rPr lang="en-GB" sz="1200" b="0" noProof="0" dirty="0">
                          <a:solidFill>
                            <a:schemeClr val="tx1"/>
                          </a:solidFill>
                        </a:rPr>
                        <a:t>, to be informed about news, events, good practices, publications, funding etc.</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indent="-285750">
                        <a:buClr>
                          <a:schemeClr val="accent6"/>
                        </a:buClr>
                        <a:buFont typeface="Wingdings" panose="05000000000000000000" pitchFamily="2" charset="2"/>
                        <a:buChar char="ü"/>
                      </a:pPr>
                      <a:r>
                        <a:rPr lang="en-GB" sz="1200" b="1" noProof="0" dirty="0"/>
                        <a:t>Engage and share </a:t>
                      </a:r>
                      <a:r>
                        <a:rPr lang="en-GB" sz="1200" noProof="0" dirty="0"/>
                        <a:t>to enrich collective knowledge and help ideas for actions to emerge </a:t>
                      </a:r>
                      <a:r>
                        <a:rPr lang="en-GB" sz="1200" noProof="0" dirty="0">
                          <a:solidFill>
                            <a:schemeClr val="tx1"/>
                          </a:solidFill>
                        </a:rPr>
                        <a:t>–  contact us at </a:t>
                      </a:r>
                      <a:r>
                        <a:rPr lang="en-GB" sz="1200" noProof="0" dirty="0">
                          <a:hlinkClick r:id="rId7"/>
                        </a:rPr>
                        <a:t>info@rural-pact.eu</a:t>
                      </a:r>
                      <a:r>
                        <a:rPr lang="en-GB" sz="1200" noProof="0" dirty="0"/>
                        <a:t> </a:t>
                      </a:r>
                      <a:r>
                        <a:rPr lang="en-GB" sz="1200" noProof="0" dirty="0">
                          <a:solidFill>
                            <a:schemeClr val="tx1"/>
                          </a:solidFill>
                        </a:rPr>
                        <a:t>to share your news, events, good practices, publications &amp; more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3343474996"/>
                  </a:ext>
                </a:extLst>
              </a:tr>
              <a:tr h="592543">
                <a:tc>
                  <a:txBody>
                    <a:bodyPr/>
                    <a:lstStyle/>
                    <a:p>
                      <a:pPr marL="358775" indent="-285750">
                        <a:buClr>
                          <a:schemeClr val="accent6"/>
                        </a:buClr>
                        <a:buFont typeface="Wingdings" panose="05000000000000000000" pitchFamily="2" charset="2"/>
                        <a:buChar char="ü"/>
                      </a:pPr>
                      <a:r>
                        <a:rPr lang="en-GB" sz="1200" b="1" noProof="0" dirty="0"/>
                        <a:t>Increased visibility for what actors do </a:t>
                      </a:r>
                      <a:r>
                        <a:rPr lang="en-GB" sz="1200" b="0" noProof="0" dirty="0"/>
                        <a:t>&amp;</a:t>
                      </a:r>
                      <a:r>
                        <a:rPr lang="en-GB" sz="1200" b="1" noProof="0" dirty="0"/>
                        <a:t> ideas of initiatives to take </a:t>
                      </a:r>
                      <a:r>
                        <a:rPr lang="en-GB" sz="1200" noProof="0" dirty="0"/>
                        <a:t>(</a:t>
                      </a:r>
                      <a:r>
                        <a:rPr lang="en-GB" sz="1200" b="1" noProof="0" dirty="0">
                          <a:hlinkClick r:id="rId8"/>
                        </a:rPr>
                        <a:t>Commitments</a:t>
                      </a:r>
                      <a:r>
                        <a:rPr lang="en-GB" sz="1200" noProof="0" dirty="0"/>
                        <a:t> to act)</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indent="-285750">
                        <a:buClr>
                          <a:schemeClr val="accent6"/>
                        </a:buClr>
                        <a:buFont typeface="Wingdings" panose="05000000000000000000" pitchFamily="2" charset="2"/>
                        <a:buChar char="ü"/>
                      </a:pPr>
                      <a:r>
                        <a:rPr lang="en-GB" sz="1200" b="1" noProof="0"/>
                        <a:t>Get inspired and inspire others:</a:t>
                      </a:r>
                      <a:r>
                        <a:rPr lang="en-GB" sz="1200" noProof="0"/>
                        <a:t> promote what you do in the Pact context to </a:t>
                      </a:r>
                      <a:r>
                        <a:rPr lang="en-GB" sz="1200" b="1" noProof="0"/>
                        <a:t>create critical mass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3722173981"/>
                  </a:ext>
                </a:extLst>
              </a:tr>
              <a:tr h="812749">
                <a:tc>
                  <a:txBody>
                    <a:bodyPr/>
                    <a:lstStyle/>
                    <a:p>
                      <a:pPr marL="358775"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ü"/>
                        <a:tabLst/>
                        <a:defRPr/>
                      </a:pPr>
                      <a:r>
                        <a:rPr lang="en-GB" sz="1200" b="1" noProof="0" dirty="0"/>
                        <a:t>Tools</a:t>
                      </a:r>
                      <a:r>
                        <a:rPr lang="en-GB" sz="1200" b="0" noProof="0" dirty="0"/>
                        <a:t> created by the </a:t>
                      </a:r>
                      <a:r>
                        <a:rPr lang="en-GB" sz="1200" b="1" noProof="0" dirty="0"/>
                        <a:t>EU Rural Action Plan</a:t>
                      </a:r>
                      <a:r>
                        <a:rPr lang="en-GB" sz="1200" noProof="0" dirty="0"/>
                        <a:t>: </a:t>
                      </a:r>
                      <a:r>
                        <a:rPr lang="en-GB" sz="1200" b="1" noProof="0" dirty="0"/>
                        <a:t>EU Rural </a:t>
                      </a:r>
                      <a:r>
                        <a:rPr lang="en-GB" sz="1200" b="1" noProof="0" dirty="0">
                          <a:hlinkClick r:id="rId9"/>
                        </a:rPr>
                        <a:t>Observatory</a:t>
                      </a:r>
                      <a:r>
                        <a:rPr lang="en-GB" sz="1200" b="1" noProof="0" dirty="0"/>
                        <a:t> </a:t>
                      </a:r>
                      <a:r>
                        <a:rPr lang="en-GB" sz="1200" noProof="0" dirty="0"/>
                        <a:t>(access to data), </a:t>
                      </a:r>
                      <a:r>
                        <a:rPr lang="en-GB" sz="1200" b="1" noProof="0" dirty="0">
                          <a:hlinkClick r:id="rId10"/>
                        </a:rPr>
                        <a:t>EU toolkit on Rural Funding </a:t>
                      </a:r>
                      <a:r>
                        <a:rPr lang="en-GB" sz="1200" noProof="0" dirty="0"/>
                        <a:t>(help identify the right funding schemes), framework for </a:t>
                      </a:r>
                      <a:r>
                        <a:rPr lang="en-GB" sz="1200" b="1" noProof="0" dirty="0">
                          <a:hlinkClick r:id="rId11"/>
                        </a:rPr>
                        <a:t>rural proofing at national, regional and local levels</a:t>
                      </a:r>
                      <a:r>
                        <a:rPr lang="en-GB" sz="1200" noProof="0" dirty="0"/>
                        <a:t>.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ü"/>
                        <a:tabLst/>
                        <a:defRPr/>
                      </a:pPr>
                      <a:r>
                        <a:rPr lang="en-GB" sz="1200" noProof="0" dirty="0"/>
                        <a:t>Use the tools </a:t>
                      </a:r>
                      <a:r>
                        <a:rPr lang="en-GB" sz="1200" b="1" noProof="0" dirty="0"/>
                        <a:t>and tell us how you would like to see them improved </a:t>
                      </a:r>
                      <a:r>
                        <a:rPr lang="en-GB" sz="1200" noProof="0" dirty="0"/>
                        <a:t>(mindful of resources</a:t>
                      </a:r>
                      <a:r>
                        <a:rPr lang="fr-BE" sz="1200" dirty="0"/>
                        <a:t>)</a:t>
                      </a:r>
                    </a:p>
                    <a:p>
                      <a:pPr marL="358775" marR="0" lvl="0" indent="-285750" algn="l" defTabSz="914400" rtl="0" eaLnBrk="1" fontAlgn="auto" latinLnBrk="0" hangingPunct="1">
                        <a:lnSpc>
                          <a:spcPct val="100000"/>
                        </a:lnSpc>
                        <a:spcBef>
                          <a:spcPts val="0"/>
                        </a:spcBef>
                        <a:spcAft>
                          <a:spcPts val="0"/>
                        </a:spcAft>
                        <a:buClr>
                          <a:schemeClr val="accent6"/>
                        </a:buClr>
                        <a:buSzTx/>
                        <a:buFont typeface="Wingdings" panose="05000000000000000000" pitchFamily="2" charset="2"/>
                        <a:buChar char="ü"/>
                        <a:tabLst/>
                        <a:defRPr/>
                      </a:pPr>
                      <a:r>
                        <a:rPr lang="fr-BE" sz="1200" dirty="0"/>
                        <a:t>Encourage </a:t>
                      </a:r>
                      <a:r>
                        <a:rPr lang="fr-BE" sz="1200" b="1" dirty="0"/>
                        <a:t>national and </a:t>
                      </a:r>
                      <a:r>
                        <a:rPr lang="fr-BE" sz="1200" b="1" dirty="0" err="1"/>
                        <a:t>regional</a:t>
                      </a:r>
                      <a:r>
                        <a:rPr lang="fr-BE" sz="1200" b="1" dirty="0"/>
                        <a:t> </a:t>
                      </a:r>
                      <a:r>
                        <a:rPr lang="fr-BE" sz="1200" b="1" dirty="0" err="1"/>
                        <a:t>authorities</a:t>
                      </a:r>
                      <a:r>
                        <a:rPr lang="fr-BE" sz="1200" b="1" dirty="0"/>
                        <a:t> in </a:t>
                      </a:r>
                      <a:r>
                        <a:rPr lang="fr-BE" sz="1200" b="1" dirty="0" err="1"/>
                        <a:t>your</a:t>
                      </a:r>
                      <a:r>
                        <a:rPr lang="fr-BE" sz="1200" b="1" dirty="0"/>
                        <a:t> country </a:t>
                      </a:r>
                      <a:r>
                        <a:rPr lang="fr-BE" sz="1200" dirty="0"/>
                        <a:t>to use </a:t>
                      </a:r>
                      <a:r>
                        <a:rPr lang="fr-BE" sz="1200" dirty="0" err="1"/>
                        <a:t>these</a:t>
                      </a:r>
                      <a:r>
                        <a:rPr lang="fr-BE" sz="1200" dirty="0"/>
                        <a:t> </a:t>
                      </a:r>
                      <a:r>
                        <a:rPr lang="fr-BE" sz="1200" dirty="0" err="1"/>
                        <a:t>tools</a:t>
                      </a:r>
                      <a:r>
                        <a:rPr lang="fr-BE" sz="1200" dirty="0"/>
                        <a:t> or </a:t>
                      </a:r>
                      <a:r>
                        <a:rPr lang="fr-BE" sz="1200" dirty="0" err="1"/>
                        <a:t>build</a:t>
                      </a:r>
                      <a:r>
                        <a:rPr lang="fr-BE" sz="1200" dirty="0"/>
                        <a:t> </a:t>
                      </a:r>
                      <a:r>
                        <a:rPr lang="fr-BE" sz="1200" dirty="0" err="1"/>
                        <a:t>similar</a:t>
                      </a:r>
                      <a:r>
                        <a:rPr lang="fr-BE" sz="1200" dirty="0"/>
                        <a:t> </a:t>
                      </a:r>
                      <a:r>
                        <a:rPr lang="fr-BE" sz="1200" dirty="0" err="1"/>
                        <a:t>ones</a:t>
                      </a:r>
                      <a:endParaRPr lang="en-IE" sz="12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1307780370"/>
                  </a:ext>
                </a:extLst>
              </a:tr>
              <a:tr h="535092">
                <a:tc>
                  <a:txBody>
                    <a:bodyPr/>
                    <a:lstStyle/>
                    <a:p>
                      <a:pPr marL="358775" indent="-285750">
                        <a:buClr>
                          <a:schemeClr val="accent6"/>
                        </a:buClr>
                        <a:buFont typeface="Wingdings" panose="05000000000000000000" pitchFamily="2" charset="2"/>
                        <a:buChar char="ü"/>
                      </a:pPr>
                      <a:r>
                        <a:rPr lang="en-GB" sz="1200" b="1" noProof="0" dirty="0">
                          <a:solidFill>
                            <a:schemeClr val="tx1"/>
                          </a:solidFill>
                        </a:rPr>
                        <a:t>Funding</a:t>
                      </a:r>
                      <a:r>
                        <a:rPr lang="en-GB" sz="1200" b="1" noProof="0" dirty="0">
                          <a:solidFill>
                            <a:srgbClr val="FF0000"/>
                          </a:solidFill>
                        </a:rPr>
                        <a:t> </a:t>
                      </a:r>
                      <a:r>
                        <a:rPr lang="en-GB" sz="1200" b="1" noProof="0" dirty="0"/>
                        <a:t>opportunities </a:t>
                      </a:r>
                      <a:r>
                        <a:rPr lang="en-GB" sz="1200" noProof="0" dirty="0"/>
                        <a:t>under various programmes contributing to</a:t>
                      </a:r>
                      <a:r>
                        <a:rPr lang="en-GB" sz="1200" b="1" noProof="0" dirty="0">
                          <a:solidFill>
                            <a:schemeClr val="tx1"/>
                          </a:solidFill>
                        </a:rPr>
                        <a:t> </a:t>
                      </a:r>
                      <a:r>
                        <a:rPr lang="en-GB" sz="1200" b="0" noProof="0" dirty="0">
                          <a:solidFill>
                            <a:schemeClr val="tx1"/>
                          </a:solidFill>
                        </a:rPr>
                        <a:t>the</a:t>
                      </a:r>
                      <a:r>
                        <a:rPr lang="en-GB" sz="1200" b="1" noProof="0" dirty="0">
                          <a:solidFill>
                            <a:schemeClr val="tx1"/>
                          </a:solidFill>
                        </a:rPr>
                        <a:t> EU Rural Action Plan </a:t>
                      </a:r>
                      <a:r>
                        <a:rPr lang="en-GB" sz="1200" b="0" noProof="0" dirty="0">
                          <a:solidFill>
                            <a:schemeClr val="tx1"/>
                          </a:solidFill>
                        </a:rPr>
                        <a:t>(Horizon EU, ERASMUS+, Single Market etc.)</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tc>
                  <a:txBody>
                    <a:bodyPr/>
                    <a:lstStyle/>
                    <a:p>
                      <a:pPr marL="358775" indent="-285750">
                        <a:buClr>
                          <a:schemeClr val="accent6"/>
                        </a:buClr>
                        <a:buFont typeface="Wingdings" panose="05000000000000000000" pitchFamily="2" charset="2"/>
                        <a:buChar char="ü"/>
                      </a:pPr>
                      <a:r>
                        <a:rPr lang="en-GB" sz="1200" b="1" noProof="0" dirty="0"/>
                        <a:t>Stay tuned and apply </a:t>
                      </a:r>
                      <a:r>
                        <a:rPr lang="en-GB" sz="1200" noProof="0" dirty="0"/>
                        <a:t>to benefit! If you find it difficult, </a:t>
                      </a:r>
                      <a:r>
                        <a:rPr lang="en-GB" sz="1200" b="1" noProof="0" dirty="0"/>
                        <a:t>help us understand </a:t>
                      </a:r>
                      <a:r>
                        <a:rPr lang="en-GB" sz="1200" noProof="0" dirty="0"/>
                        <a:t>why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rgbClr val="FCF3D0">
                        <a:alpha val="34902"/>
                      </a:srgbClr>
                    </a:solidFill>
                  </a:tcPr>
                </a:tc>
                <a:extLst>
                  <a:ext uri="{0D108BD9-81ED-4DB2-BD59-A6C34878D82A}">
                    <a16:rowId xmlns:a16="http://schemas.microsoft.com/office/drawing/2014/main" val="1755617542"/>
                  </a:ext>
                </a:extLst>
              </a:tr>
            </a:tbl>
          </a:graphicData>
        </a:graphic>
      </p:graphicFrame>
      <p:pic>
        <p:nvPicPr>
          <p:cNvPr id="21" name="Picture 20">
            <a:extLst>
              <a:ext uri="{FF2B5EF4-FFF2-40B4-BE49-F238E27FC236}">
                <a16:creationId xmlns:a16="http://schemas.microsoft.com/office/drawing/2014/main" id="{7FE86880-31AD-DF41-3BF6-CBE9071B775B}"/>
              </a:ext>
            </a:extLst>
          </p:cNvPr>
          <p:cNvPicPr>
            <a:picLocks noChangeAspect="1"/>
          </p:cNvPicPr>
          <p:nvPr/>
        </p:nvPicPr>
        <p:blipFill>
          <a:blip r:embed="rId12"/>
          <a:stretch>
            <a:fillRect/>
          </a:stretch>
        </p:blipFill>
        <p:spPr>
          <a:xfrm>
            <a:off x="318217" y="5573487"/>
            <a:ext cx="793091" cy="757538"/>
          </a:xfrm>
          <a:prstGeom prst="rect">
            <a:avLst/>
          </a:prstGeom>
        </p:spPr>
      </p:pic>
      <p:pic>
        <p:nvPicPr>
          <p:cNvPr id="3" name="Picture 2" descr="A green ear and ear with sound waves&#10;&#10;Description automatically generated">
            <a:extLst>
              <a:ext uri="{FF2B5EF4-FFF2-40B4-BE49-F238E27FC236}">
                <a16:creationId xmlns:a16="http://schemas.microsoft.com/office/drawing/2014/main" id="{FA9D0971-2CDD-2C9C-8975-6DD91853E2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7088" y="2021989"/>
            <a:ext cx="695351" cy="694787"/>
          </a:xfrm>
          <a:prstGeom prst="rect">
            <a:avLst/>
          </a:prstGeom>
        </p:spPr>
      </p:pic>
      <p:pic>
        <p:nvPicPr>
          <p:cNvPr id="5" name="Picture 4" descr="A logo of a brain&#10;&#10;Description automatically generated">
            <a:extLst>
              <a:ext uri="{FF2B5EF4-FFF2-40B4-BE49-F238E27FC236}">
                <a16:creationId xmlns:a16="http://schemas.microsoft.com/office/drawing/2014/main" id="{8DA0BAF0-7E07-043E-EB86-655B845572A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7652" y="2912288"/>
            <a:ext cx="694787" cy="694787"/>
          </a:xfrm>
          <a:prstGeom prst="rect">
            <a:avLst/>
          </a:prstGeom>
        </p:spPr>
      </p:pic>
      <p:pic>
        <p:nvPicPr>
          <p:cNvPr id="6" name="Picture 5" descr="A group of hands in a circle&#10;&#10;Description automatically generated">
            <a:extLst>
              <a:ext uri="{FF2B5EF4-FFF2-40B4-BE49-F238E27FC236}">
                <a16:creationId xmlns:a16="http://schemas.microsoft.com/office/drawing/2014/main" id="{39F4DE3C-4C9A-7772-2BFC-7C6AE0F890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0092" y="4100281"/>
            <a:ext cx="695351" cy="694787"/>
          </a:xfrm>
          <a:prstGeom prst="rect">
            <a:avLst/>
          </a:prstGeom>
        </p:spPr>
      </p:pic>
    </p:spTree>
    <p:extLst>
      <p:ext uri="{BB962C8B-B14F-4D97-AF65-F5344CB8AC3E}">
        <p14:creationId xmlns:p14="http://schemas.microsoft.com/office/powerpoint/2010/main" val="423772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t>Main events in 2024</a:t>
            </a:r>
            <a:endParaRPr lang="en-BE"/>
          </a:p>
        </p:txBody>
      </p:sp>
      <p:sp>
        <p:nvSpPr>
          <p:cNvPr id="24" name="Content Placeholder 2">
            <a:extLst>
              <a:ext uri="{FF2B5EF4-FFF2-40B4-BE49-F238E27FC236}">
                <a16:creationId xmlns:a16="http://schemas.microsoft.com/office/drawing/2014/main" id="{E2CF6CE2-F017-F597-5928-2A8BF1C87FA4}"/>
              </a:ext>
            </a:extLst>
          </p:cNvPr>
          <p:cNvSpPr>
            <a:spLocks noGrp="1"/>
          </p:cNvSpPr>
          <p:nvPr>
            <p:ph idx="1"/>
          </p:nvPr>
        </p:nvSpPr>
        <p:spPr>
          <a:xfrm>
            <a:off x="6210447" y="2084210"/>
            <a:ext cx="5350093" cy="3027376"/>
          </a:xfrm>
          <a:solidFill>
            <a:schemeClr val="bg1">
              <a:alpha val="85000"/>
            </a:schemeClr>
          </a:solidFill>
          <a:ln>
            <a:solidFill>
              <a:schemeClr val="bg1">
                <a:lumMod val="95000"/>
              </a:schemeClr>
            </a:solidFill>
          </a:ln>
        </p:spPr>
        <p:txBody>
          <a:bodyPr anchor="ctr">
            <a:noAutofit/>
          </a:bodyPr>
          <a:lstStyle/>
          <a:p>
            <a:pPr marL="628650" indent="-342900">
              <a:spcBef>
                <a:spcPts val="1200"/>
              </a:spcBef>
              <a:buClr>
                <a:srgbClr val="F7B44B"/>
              </a:buClr>
              <a:buSzPct val="100000"/>
              <a:defRPr/>
            </a:pPr>
            <a:r>
              <a:rPr lang="en-US" sz="1800" b="1" dirty="0">
                <a:solidFill>
                  <a:srgbClr val="1C726F"/>
                </a:solidFill>
                <a:cs typeface="Arial"/>
              </a:rPr>
              <a:t>Rural communities tackling climate change </a:t>
            </a:r>
            <a:r>
              <a:rPr lang="en-GB" sz="1800" b="1" dirty="0">
                <a:solidFill>
                  <a:srgbClr val="F7B44B"/>
                </a:solidFill>
                <a:latin typeface="Leelawadee"/>
                <a:cs typeface="Arial"/>
              </a:rPr>
              <a:t>(</a:t>
            </a:r>
            <a:r>
              <a:rPr lang="pl-PL" sz="1800" b="1" dirty="0">
                <a:solidFill>
                  <a:srgbClr val="F7B44B"/>
                </a:solidFill>
                <a:latin typeface="Leelawadee"/>
                <a:cs typeface="Arial"/>
              </a:rPr>
              <a:t>20</a:t>
            </a:r>
            <a:r>
              <a:rPr lang="en-GB" sz="1800" b="1" dirty="0">
                <a:solidFill>
                  <a:srgbClr val="F7B44B"/>
                </a:solidFill>
                <a:latin typeface="Leelawadee"/>
                <a:cs typeface="Arial"/>
              </a:rPr>
              <a:t> March)</a:t>
            </a:r>
          </a:p>
          <a:p>
            <a:pPr marL="628650" indent="-342900">
              <a:spcBef>
                <a:spcPts val="1200"/>
              </a:spcBef>
              <a:buClr>
                <a:srgbClr val="F7B44B"/>
              </a:buClr>
              <a:buSzPct val="100000"/>
              <a:defRPr/>
            </a:pPr>
            <a:r>
              <a:rPr lang="en-GB" sz="1800" b="1" dirty="0">
                <a:solidFill>
                  <a:srgbClr val="1C726F"/>
                </a:solidFill>
                <a:cs typeface="Arial"/>
              </a:rPr>
              <a:t>Youth participation in policy making     </a:t>
            </a:r>
            <a:r>
              <a:rPr lang="en-GB" sz="1800" b="1">
                <a:solidFill>
                  <a:srgbClr val="F7B44B"/>
                </a:solidFill>
                <a:latin typeface="Leelawadee"/>
                <a:cs typeface="Arial"/>
              </a:rPr>
              <a:t>(24 </a:t>
            </a:r>
            <a:r>
              <a:rPr lang="en-GB" sz="1800" b="1" dirty="0">
                <a:solidFill>
                  <a:srgbClr val="F7B44B"/>
                </a:solidFill>
                <a:latin typeface="Leelawadee"/>
                <a:cs typeface="Arial"/>
              </a:rPr>
              <a:t>April)</a:t>
            </a:r>
          </a:p>
          <a:p>
            <a:pPr marL="628650" indent="-342900">
              <a:spcBef>
                <a:spcPts val="1200"/>
              </a:spcBef>
              <a:buClr>
                <a:srgbClr val="F7B44B"/>
              </a:buClr>
              <a:buSzPct val="100000"/>
              <a:defRPr/>
            </a:pPr>
            <a:r>
              <a:rPr lang="en-GB" sz="1800" b="1" dirty="0">
                <a:solidFill>
                  <a:srgbClr val="1C726F"/>
                </a:solidFill>
                <a:cs typeface="Arial"/>
              </a:rPr>
              <a:t>Improving</a:t>
            </a:r>
            <a:r>
              <a:rPr lang="fr-BE" sz="1800" b="1" dirty="0">
                <a:solidFill>
                  <a:srgbClr val="1C726F"/>
                </a:solidFill>
                <a:cs typeface="Arial"/>
              </a:rPr>
              <a:t> rural </a:t>
            </a:r>
            <a:r>
              <a:rPr lang="en-GB" sz="1800" b="1" dirty="0">
                <a:solidFill>
                  <a:srgbClr val="1C726F"/>
                </a:solidFill>
                <a:cs typeface="Arial"/>
              </a:rPr>
              <a:t>mobility </a:t>
            </a:r>
            <a:r>
              <a:rPr lang="fr-BE" sz="1800" b="1" dirty="0">
                <a:solidFill>
                  <a:srgbClr val="F7B44B"/>
                </a:solidFill>
                <a:latin typeface="Leelawadee"/>
                <a:cs typeface="Arial"/>
              </a:rPr>
              <a:t>(June – </a:t>
            </a:r>
            <a:r>
              <a:rPr kumimoji="0" lang="en-US" sz="1800" b="1" i="0" u="none" strike="noStrike" kern="1200" cap="none" spc="0" normalizeH="0" baseline="0" noProof="0" dirty="0">
                <a:ln>
                  <a:noFill/>
                </a:ln>
                <a:solidFill>
                  <a:srgbClr val="F7B44B"/>
                </a:solidFill>
                <a:effectLst/>
                <a:uLnTx/>
                <a:uFillTx/>
                <a:latin typeface="Leelawadee"/>
                <a:ea typeface="+mn-ea"/>
                <a:cs typeface="Arial"/>
              </a:rPr>
              <a:t>tbc</a:t>
            </a:r>
            <a:r>
              <a:rPr kumimoji="0" lang="fr-BE" sz="1800" b="1" i="0" u="none" strike="noStrike" kern="1200" cap="none" spc="0" normalizeH="0" baseline="0" noProof="0" dirty="0">
                <a:ln>
                  <a:noFill/>
                </a:ln>
                <a:solidFill>
                  <a:srgbClr val="F7B44B"/>
                </a:solidFill>
                <a:effectLst/>
                <a:uLnTx/>
                <a:uFillTx/>
                <a:latin typeface="Leelawadee"/>
                <a:ea typeface="+mn-ea"/>
                <a:cs typeface="Arial"/>
              </a:rPr>
              <a:t>)</a:t>
            </a:r>
            <a:r>
              <a:rPr lang="en-GB" sz="400" b="1" dirty="0">
                <a:solidFill>
                  <a:schemeClr val="accent5"/>
                </a:solidFill>
                <a:cs typeface="Arial"/>
              </a:rPr>
              <a:t>   </a:t>
            </a:r>
            <a:endParaRPr lang="en-GB" sz="400" b="1" dirty="0">
              <a:solidFill>
                <a:schemeClr val="accent6"/>
              </a:solidFill>
              <a:cs typeface="Arial"/>
            </a:endParaRPr>
          </a:p>
        </p:txBody>
      </p:sp>
      <p:sp>
        <p:nvSpPr>
          <p:cNvPr id="38" name="Rectangle: Rounded Corners 37">
            <a:extLst>
              <a:ext uri="{FF2B5EF4-FFF2-40B4-BE49-F238E27FC236}">
                <a16:creationId xmlns:a16="http://schemas.microsoft.com/office/drawing/2014/main" id="{E7D73770-5F65-D29D-A7D7-74525B5E4699}"/>
              </a:ext>
            </a:extLst>
          </p:cNvPr>
          <p:cNvSpPr/>
          <p:nvPr/>
        </p:nvSpPr>
        <p:spPr>
          <a:xfrm>
            <a:off x="6488946" y="1817523"/>
            <a:ext cx="5226829" cy="567580"/>
          </a:xfrm>
          <a:prstGeom prst="roundRect">
            <a:avLst>
              <a:gd name="adj" fmla="val 50000"/>
            </a:avLst>
          </a:prstGeom>
          <a:solidFill>
            <a:schemeClr val="accent5"/>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Leelawadee"/>
                <a:ea typeface="+mn-ea"/>
                <a:cs typeface="+mn-cs"/>
              </a:rPr>
              <a:t>Good Practice Webinars</a:t>
            </a:r>
          </a:p>
        </p:txBody>
      </p:sp>
      <p:sp>
        <p:nvSpPr>
          <p:cNvPr id="23" name="Content Placeholder 2">
            <a:extLst>
              <a:ext uri="{FF2B5EF4-FFF2-40B4-BE49-F238E27FC236}">
                <a16:creationId xmlns:a16="http://schemas.microsoft.com/office/drawing/2014/main" id="{F8EB0EED-7A23-F83F-3349-49965E11A837}"/>
              </a:ext>
            </a:extLst>
          </p:cNvPr>
          <p:cNvSpPr txBox="1">
            <a:spLocks/>
          </p:cNvSpPr>
          <p:nvPr/>
        </p:nvSpPr>
        <p:spPr>
          <a:xfrm>
            <a:off x="753744" y="2237239"/>
            <a:ext cx="5227810" cy="2151697"/>
          </a:xfrm>
          <a:prstGeom prst="rect">
            <a:avLst/>
          </a:prstGeom>
          <a:solidFill>
            <a:schemeClr val="bg1">
              <a:alpha val="85000"/>
            </a:schemeClr>
          </a:solidFill>
          <a:ln>
            <a:solidFill>
              <a:schemeClr val="bg1">
                <a:lumMod val="95000"/>
              </a:schemeClr>
            </a:solidFill>
          </a:ln>
        </p:spPr>
        <p:txBody>
          <a:bodyPr vert="horz" lIns="91440" tIns="45720" rIns="91440" bIns="45720" rtlCol="0" anchor="ctr">
            <a:noAutofit/>
          </a:bodyPr>
          <a:lstStyle>
            <a:lvl1pPr marL="447675" indent="-447675" algn="l" defTabSz="914400" rtl="0" eaLnBrk="1" latinLnBrk="0" hangingPunct="1">
              <a:lnSpc>
                <a:spcPct val="114000"/>
              </a:lnSpc>
              <a:spcBef>
                <a:spcPts val="600"/>
              </a:spcBef>
              <a:spcAft>
                <a:spcPts val="600"/>
              </a:spcAft>
              <a:buClr>
                <a:srgbClr val="F2CA20"/>
              </a:buClr>
              <a:buSzPct val="75000"/>
              <a:buFont typeface="Arial" panose="020B0604020202020204" pitchFamily="34" charset="0"/>
              <a:buChar char="►"/>
              <a:defRPr sz="2400" kern="1200">
                <a:solidFill>
                  <a:schemeClr val="tx1"/>
                </a:solidFill>
                <a:latin typeface="Leelawadee" panose="020B0502040204020203" pitchFamily="34" charset="-34"/>
                <a:ea typeface="+mn-ea"/>
                <a:cs typeface="Leelawadee" panose="020B0502040204020203" pitchFamily="34" charset="-34"/>
              </a:defRPr>
            </a:lvl1pPr>
            <a:lvl2pPr marL="801688" indent="-344488" algn="l" defTabSz="914400" rtl="0" eaLnBrk="1" latinLnBrk="0" hangingPunct="1">
              <a:lnSpc>
                <a:spcPct val="114000"/>
              </a:lnSpc>
              <a:spcBef>
                <a:spcPts val="600"/>
              </a:spcBef>
              <a:spcAft>
                <a:spcPts val="600"/>
              </a:spcAft>
              <a:buClr>
                <a:srgbClr val="7DC387"/>
              </a:buClr>
              <a:buSzPct val="100000"/>
              <a:buFont typeface="Wingdings" panose="05000000000000000000" pitchFamily="2" charset="2"/>
              <a:buChar char="§"/>
              <a:defRPr sz="2200" kern="1200">
                <a:solidFill>
                  <a:schemeClr val="tx1"/>
                </a:solidFill>
                <a:latin typeface="Leelawadee" panose="020B0502040204020203" pitchFamily="34" charset="-34"/>
                <a:ea typeface="+mn-ea"/>
                <a:cs typeface="Leelawadee" panose="020B0502040204020203" pitchFamily="34" charset="-34"/>
              </a:defRPr>
            </a:lvl2pPr>
            <a:lvl3pPr marL="1258888" indent="-344488" algn="l" defTabSz="914400" rtl="0" eaLnBrk="1" latinLnBrk="0" hangingPunct="1">
              <a:lnSpc>
                <a:spcPct val="114000"/>
              </a:lnSpc>
              <a:spcBef>
                <a:spcPts val="600"/>
              </a:spcBef>
              <a:spcAft>
                <a:spcPts val="600"/>
              </a:spcAft>
              <a:buClr>
                <a:srgbClr val="FF0000"/>
              </a:buClr>
              <a:buFont typeface="Bahnschrift" panose="020B0502040204020203" pitchFamily="34" charset="0"/>
              <a:buChar char="–"/>
              <a:defRPr sz="2000" kern="1200">
                <a:solidFill>
                  <a:schemeClr val="tx1"/>
                </a:solidFill>
                <a:latin typeface="Leelawadee" panose="020B0502040204020203" pitchFamily="34" charset="-34"/>
                <a:ea typeface="+mn-ea"/>
                <a:cs typeface="Leelawadee" panose="020B0502040204020203" pitchFamily="34" charset="-34"/>
              </a:defRPr>
            </a:lvl3pPr>
            <a:lvl4pPr marL="1708150" indent="-336550" algn="l" defTabSz="914400" rtl="0" eaLnBrk="1" latinLnBrk="0" hangingPunct="1">
              <a:lnSpc>
                <a:spcPct val="114000"/>
              </a:lnSpc>
              <a:spcBef>
                <a:spcPts val="600"/>
              </a:spcBef>
              <a:spcAft>
                <a:spcPts val="600"/>
              </a:spcAft>
              <a:buClr>
                <a:srgbClr val="7ECDF2"/>
              </a:buClr>
              <a:buFont typeface="Arial" panose="020B0604020202020204" pitchFamily="34" charset="0"/>
              <a:buChar char="•"/>
              <a:defRPr sz="1800" kern="1200">
                <a:solidFill>
                  <a:schemeClr val="tx1"/>
                </a:solidFill>
                <a:latin typeface="Leelawadee" panose="020B0502040204020203" pitchFamily="34" charset="-34"/>
                <a:ea typeface="+mn-ea"/>
                <a:cs typeface="Leelawadee" panose="020B0502040204020203" pitchFamily="34" charset="-34"/>
              </a:defRPr>
            </a:lvl4pPr>
            <a:lvl5pPr marL="2155825" indent="-327025"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marR="0" lvl="0" indent="-342900" defTabSz="914400" rtl="0" eaLnBrk="1" fontAlgn="auto" latinLnBrk="0" hangingPunct="1">
              <a:lnSpc>
                <a:spcPct val="114000"/>
              </a:lnSpc>
              <a:spcBef>
                <a:spcPts val="1200"/>
              </a:spcBef>
              <a:spcAft>
                <a:spcPts val="600"/>
              </a:spcAft>
              <a:buClr>
                <a:srgbClr val="F7B44B"/>
              </a:buClr>
              <a:buSzPct val="100000"/>
              <a:buFont typeface="Arial" panose="020B0604020202020204" pitchFamily="34" charset="0"/>
              <a:buChar char="►"/>
              <a:tabLst/>
              <a:defRPr/>
            </a:pPr>
            <a:r>
              <a:rPr kumimoji="0" lang="en-GB" sz="1800" b="0" i="0" u="none" strike="noStrike" kern="1200" cap="none" spc="0" normalizeH="0" baseline="0" noProof="0">
                <a:ln>
                  <a:noFill/>
                </a:ln>
                <a:solidFill>
                  <a:srgbClr val="1C726F"/>
                </a:solidFill>
                <a:effectLst/>
                <a:uLnTx/>
                <a:uFillTx/>
                <a:latin typeface="Leelawadee"/>
                <a:ea typeface="+mn-ea"/>
                <a:cs typeface="Arial"/>
              </a:rPr>
              <a:t>In person: </a:t>
            </a:r>
            <a:r>
              <a:rPr kumimoji="0" lang="en-US" sz="1800" b="1" i="0" u="none" strike="noStrike" kern="1200" cap="none" spc="0" normalizeH="0" baseline="0" noProof="0">
                <a:ln>
                  <a:noFill/>
                </a:ln>
                <a:solidFill>
                  <a:srgbClr val="1C726F"/>
                </a:solidFill>
                <a:effectLst/>
                <a:uLnTx/>
                <a:uFillTx/>
                <a:latin typeface="Leelawadee"/>
                <a:ea typeface="+mn-ea"/>
                <a:cs typeface="Arial"/>
              </a:rPr>
              <a:t>Translating the Rural Pact into action at local levels </a:t>
            </a:r>
            <a:r>
              <a:rPr kumimoji="0" lang="en-US" sz="1800" b="1" i="0" u="none" strike="noStrike" kern="1200" cap="none" spc="0" normalizeH="0" baseline="0" noProof="0">
                <a:ln>
                  <a:noFill/>
                </a:ln>
                <a:solidFill>
                  <a:srgbClr val="F7B44B"/>
                </a:solidFill>
                <a:effectLst/>
                <a:uLnTx/>
                <a:uFillTx/>
                <a:latin typeface="Leelawadee"/>
                <a:ea typeface="+mn-ea"/>
                <a:cs typeface="Arial"/>
              </a:rPr>
              <a:t>(22 May 2024) </a:t>
            </a:r>
            <a:endParaRPr kumimoji="0" lang="en-US" sz="1800" b="1" i="0" u="none" strike="noStrike" kern="1200" cap="none" spc="0" normalizeH="0" baseline="0" noProof="0">
              <a:ln>
                <a:noFill/>
              </a:ln>
              <a:solidFill>
                <a:srgbClr val="F7B44B"/>
              </a:solidFill>
              <a:effectLst/>
              <a:uLnTx/>
              <a:uFillTx/>
              <a:latin typeface="Leelawadee" panose="020B0502040204020203" pitchFamily="34" charset="-34"/>
              <a:ea typeface="+mn-ea"/>
              <a:cs typeface="Arial"/>
            </a:endParaRPr>
          </a:p>
          <a:p>
            <a:pPr marL="628650" marR="0" lvl="0" indent="-342900" defTabSz="914400" rtl="0" eaLnBrk="1" fontAlgn="auto" latinLnBrk="0" hangingPunct="1">
              <a:lnSpc>
                <a:spcPct val="114000"/>
              </a:lnSpc>
              <a:spcBef>
                <a:spcPts val="1200"/>
              </a:spcBef>
              <a:spcAft>
                <a:spcPts val="600"/>
              </a:spcAft>
              <a:buClr>
                <a:srgbClr val="F7B44B"/>
              </a:buClr>
              <a:buSzPct val="100000"/>
              <a:buFont typeface="Arial" panose="020B0604020202020204" pitchFamily="34" charset="0"/>
              <a:buChar char="►"/>
              <a:tabLst/>
              <a:defRPr/>
            </a:pPr>
            <a:r>
              <a:rPr kumimoji="0" lang="en-GB" sz="1800" b="0" i="0" u="none" strike="noStrike" kern="1200" cap="none" spc="0" normalizeH="0" baseline="0" noProof="0">
                <a:ln>
                  <a:noFill/>
                </a:ln>
                <a:solidFill>
                  <a:srgbClr val="1C726F"/>
                </a:solidFill>
                <a:effectLst/>
                <a:uLnTx/>
                <a:uFillTx/>
                <a:latin typeface="Leelawadee" panose="020B0502040204020203" pitchFamily="34" charset="-34"/>
                <a:ea typeface="+mn-ea"/>
                <a:cs typeface="Arial"/>
              </a:rPr>
              <a:t>Online: </a:t>
            </a:r>
            <a:r>
              <a:rPr kumimoji="0" lang="en-US" sz="1800" b="1" i="0" u="none" strike="noStrike" kern="1200" cap="none" spc="0" normalizeH="0" baseline="0" noProof="0">
                <a:ln>
                  <a:noFill/>
                </a:ln>
                <a:solidFill>
                  <a:srgbClr val="1C726F"/>
                </a:solidFill>
                <a:effectLst/>
                <a:uLnTx/>
                <a:uFillTx/>
                <a:latin typeface="Leelawadee" panose="020B0502040204020203" pitchFamily="34" charset="-34"/>
                <a:ea typeface="+mn-ea"/>
                <a:cs typeface="Arial"/>
              </a:rPr>
              <a:t>Rural areas in the policy agenda </a:t>
            </a:r>
            <a:r>
              <a:rPr kumimoji="0" lang="en-GB" sz="1800" b="1" i="0" u="none" strike="noStrike" kern="1200" cap="none" spc="0" normalizeH="0" baseline="0" noProof="0">
                <a:ln>
                  <a:noFill/>
                </a:ln>
                <a:solidFill>
                  <a:srgbClr val="F7B44B"/>
                </a:solidFill>
                <a:effectLst/>
                <a:uLnTx/>
                <a:uFillTx/>
                <a:latin typeface="Leelawadee"/>
                <a:ea typeface="+mn-ea"/>
                <a:cs typeface="Arial"/>
              </a:rPr>
              <a:t>(October - </a:t>
            </a:r>
            <a:r>
              <a:rPr kumimoji="0" lang="en-US" sz="1800" b="1" i="0" u="none" strike="noStrike" kern="1200" cap="none" spc="0" normalizeH="0" baseline="0" noProof="0">
                <a:ln>
                  <a:noFill/>
                </a:ln>
                <a:solidFill>
                  <a:srgbClr val="F7B44B"/>
                </a:solidFill>
                <a:effectLst/>
                <a:uLnTx/>
                <a:uFillTx/>
                <a:latin typeface="Leelawadee"/>
                <a:ea typeface="+mn-ea"/>
                <a:cs typeface="Arial"/>
              </a:rPr>
              <a:t>tbc</a:t>
            </a:r>
            <a:r>
              <a:rPr kumimoji="0" lang="en-GB" sz="1800" b="1" i="0" u="none" strike="noStrike" kern="1200" cap="none" spc="0" normalizeH="0" baseline="0" noProof="0">
                <a:ln>
                  <a:noFill/>
                </a:ln>
                <a:solidFill>
                  <a:srgbClr val="F7B44B"/>
                </a:solidFill>
                <a:effectLst/>
                <a:uLnTx/>
                <a:uFillTx/>
                <a:latin typeface="Leelawadee"/>
                <a:ea typeface="+mn-ea"/>
                <a:cs typeface="Arial"/>
              </a:rPr>
              <a:t>)</a:t>
            </a:r>
            <a:endParaRPr kumimoji="0" lang="en-GB" sz="1800" b="1" i="0" u="none" strike="noStrike" kern="1200" cap="none" spc="0" normalizeH="0" baseline="0" noProof="0">
              <a:ln>
                <a:noFill/>
              </a:ln>
              <a:solidFill>
                <a:srgbClr val="1C726F"/>
              </a:solidFill>
              <a:effectLst/>
              <a:uLnTx/>
              <a:uFillTx/>
              <a:latin typeface="Leelawadee" panose="020B0502040204020203" pitchFamily="34" charset="-34"/>
              <a:ea typeface="+mn-ea"/>
              <a:cs typeface="Arial"/>
            </a:endParaRPr>
          </a:p>
        </p:txBody>
      </p:sp>
      <p:sp>
        <p:nvSpPr>
          <p:cNvPr id="25" name="Rectangle: Rounded Corners 24">
            <a:extLst>
              <a:ext uri="{FF2B5EF4-FFF2-40B4-BE49-F238E27FC236}">
                <a16:creationId xmlns:a16="http://schemas.microsoft.com/office/drawing/2014/main" id="{E64EAD4C-5C30-0E6E-AEF2-40C151C348A6}"/>
              </a:ext>
            </a:extLst>
          </p:cNvPr>
          <p:cNvSpPr/>
          <p:nvPr/>
        </p:nvSpPr>
        <p:spPr>
          <a:xfrm>
            <a:off x="950816" y="1817523"/>
            <a:ext cx="5092702" cy="567580"/>
          </a:xfrm>
          <a:prstGeom prst="roundRect">
            <a:avLst>
              <a:gd name="adj" fmla="val 50000"/>
            </a:avLst>
          </a:prstGeom>
          <a:solidFill>
            <a:schemeClr val="accent6"/>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Leelawadee"/>
                <a:ea typeface="+mn-ea"/>
                <a:cs typeface="+mn-cs"/>
              </a:rPr>
              <a:t>Policy Labs</a:t>
            </a:r>
          </a:p>
        </p:txBody>
      </p:sp>
      <p:pic>
        <p:nvPicPr>
          <p:cNvPr id="7" name="Picture 2">
            <a:extLst>
              <a:ext uri="{FF2B5EF4-FFF2-40B4-BE49-F238E27FC236}">
                <a16:creationId xmlns:a16="http://schemas.microsoft.com/office/drawing/2014/main" id="{DD45316A-D2AF-5B4B-95FA-6B9A0B6B8762}"/>
              </a:ext>
            </a:extLst>
          </p:cNvPr>
          <p:cNvPicPr>
            <a:picLocks noChangeAspect="1" noChangeArrowheads="1"/>
          </p:cNvPicPr>
          <p:nvPr/>
        </p:nvPicPr>
        <p:blipFill rotWithShape="1">
          <a:blip r:embed="rId3" cstate="screen">
            <a:alphaModFix amt="20000"/>
            <a:extLst>
              <a:ext uri="{28A0092B-C50C-407E-A947-70E740481C1C}">
                <a14:useLocalDpi xmlns:a14="http://schemas.microsoft.com/office/drawing/2010/main"/>
              </a:ext>
            </a:extLst>
          </a:blip>
          <a:srcRect/>
          <a:stretch/>
        </p:blipFill>
        <p:spPr bwMode="auto">
          <a:xfrm>
            <a:off x="6488946" y="4659889"/>
            <a:ext cx="5855773" cy="219811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291FBEC-CF53-432A-C6F6-448C30BC76EE}"/>
              </a:ext>
            </a:extLst>
          </p:cNvPr>
          <p:cNvSpPr txBox="1"/>
          <p:nvPr/>
        </p:nvSpPr>
        <p:spPr>
          <a:xfrm>
            <a:off x="4666277" y="6280860"/>
            <a:ext cx="609946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Leelawadee"/>
                <a:ea typeface="+mn-ea"/>
                <a:cs typeface="+mn-cs"/>
                <a:hlinkClick r:id="rId4"/>
              </a:rPr>
              <a:t>https://rural-vision.europa.eu/events_en</a:t>
            </a:r>
            <a:r>
              <a:rPr kumimoji="0" lang="en-GB" sz="1600" b="0" i="0" u="none" strike="noStrike" kern="1200" cap="none" spc="0" normalizeH="0" baseline="0" noProof="0">
                <a:ln>
                  <a:noFill/>
                </a:ln>
                <a:solidFill>
                  <a:prstClr val="black"/>
                </a:solidFill>
                <a:effectLst/>
                <a:uLnTx/>
                <a:uFillTx/>
                <a:latin typeface="Leelawadee"/>
                <a:ea typeface="+mn-ea"/>
                <a:cs typeface="+mn-cs"/>
              </a:rPr>
              <a:t> </a:t>
            </a:r>
          </a:p>
        </p:txBody>
      </p:sp>
      <p:pic>
        <p:nvPicPr>
          <p:cNvPr id="10" name="Graphic 9" descr="Information with solid fill">
            <a:extLst>
              <a:ext uri="{FF2B5EF4-FFF2-40B4-BE49-F238E27FC236}">
                <a16:creationId xmlns:a16="http://schemas.microsoft.com/office/drawing/2014/main" id="{57AE0550-12F2-79A2-BE6C-5F4A53AA86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0948" y="6169265"/>
            <a:ext cx="515329" cy="515329"/>
          </a:xfrm>
          <a:prstGeom prst="rect">
            <a:avLst/>
          </a:prstGeom>
        </p:spPr>
      </p:pic>
      <p:pic>
        <p:nvPicPr>
          <p:cNvPr id="3" name="Picture 2" descr="A green ear and ear with sound waves&#10;&#10;Description automatically generated">
            <a:extLst>
              <a:ext uri="{FF2B5EF4-FFF2-40B4-BE49-F238E27FC236}">
                <a16:creationId xmlns:a16="http://schemas.microsoft.com/office/drawing/2014/main" id="{D352F2D2-4DB7-F3A3-05D6-ADB64B6C3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076" y="1643091"/>
            <a:ext cx="899129" cy="898400"/>
          </a:xfrm>
          <a:prstGeom prst="rect">
            <a:avLst/>
          </a:prstGeom>
        </p:spPr>
      </p:pic>
      <p:pic>
        <p:nvPicPr>
          <p:cNvPr id="4" name="Picture 3" descr="A logo of a brain&#10;&#10;Description automatically generated">
            <a:extLst>
              <a:ext uri="{FF2B5EF4-FFF2-40B4-BE49-F238E27FC236}">
                <a16:creationId xmlns:a16="http://schemas.microsoft.com/office/drawing/2014/main" id="{069DE163-35F2-4B75-6A5B-F31F514F8C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7596" y="1637348"/>
            <a:ext cx="899130" cy="899130"/>
          </a:xfrm>
          <a:prstGeom prst="rect">
            <a:avLst/>
          </a:prstGeom>
        </p:spPr>
      </p:pic>
    </p:spTree>
    <p:extLst>
      <p:ext uri="{BB962C8B-B14F-4D97-AF65-F5344CB8AC3E}">
        <p14:creationId xmlns:p14="http://schemas.microsoft.com/office/powerpoint/2010/main" val="228966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76C9-6FA2-8F1B-5E92-7D82D73D53D4}"/>
              </a:ext>
            </a:extLst>
          </p:cNvPr>
          <p:cNvSpPr>
            <a:spLocks noGrp="1"/>
          </p:cNvSpPr>
          <p:nvPr>
            <p:ph type="title"/>
          </p:nvPr>
        </p:nvSpPr>
        <p:spPr/>
        <p:txBody>
          <a:bodyPr/>
          <a:lstStyle/>
          <a:p>
            <a:r>
              <a:rPr lang="en-GB"/>
              <a:t>Be informed, participate and take action</a:t>
            </a:r>
          </a:p>
        </p:txBody>
      </p:sp>
      <p:sp>
        <p:nvSpPr>
          <p:cNvPr id="6" name="Rectangle: Rounded Corners 5">
            <a:extLst>
              <a:ext uri="{FF2B5EF4-FFF2-40B4-BE49-F238E27FC236}">
                <a16:creationId xmlns:a16="http://schemas.microsoft.com/office/drawing/2014/main" id="{D08CCCB5-49D8-894F-08E9-0BC43B5BC4A6}"/>
              </a:ext>
            </a:extLst>
          </p:cNvPr>
          <p:cNvSpPr/>
          <p:nvPr/>
        </p:nvSpPr>
        <p:spPr>
          <a:xfrm>
            <a:off x="1164771" y="2453293"/>
            <a:ext cx="5217059"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Join the Rural Pact Community</a:t>
            </a:r>
          </a:p>
        </p:txBody>
      </p:sp>
      <p:sp>
        <p:nvSpPr>
          <p:cNvPr id="7" name="Flowchart: Connector 6">
            <a:extLst>
              <a:ext uri="{FF2B5EF4-FFF2-40B4-BE49-F238E27FC236}">
                <a16:creationId xmlns:a16="http://schemas.microsoft.com/office/drawing/2014/main" id="{542F67FF-AB38-82BC-F557-6FBD16B7A172}"/>
              </a:ext>
            </a:extLst>
          </p:cNvPr>
          <p:cNvSpPr>
            <a:spLocks noChangeAspect="1"/>
          </p:cNvSpPr>
          <p:nvPr/>
        </p:nvSpPr>
        <p:spPr>
          <a:xfrm>
            <a:off x="838201" y="2063094"/>
            <a:ext cx="756000" cy="75600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t>1</a:t>
            </a:r>
          </a:p>
        </p:txBody>
      </p:sp>
      <p:sp>
        <p:nvSpPr>
          <p:cNvPr id="8" name="Rectangle: Rounded Corners 7">
            <a:extLst>
              <a:ext uri="{FF2B5EF4-FFF2-40B4-BE49-F238E27FC236}">
                <a16:creationId xmlns:a16="http://schemas.microsoft.com/office/drawing/2014/main" id="{C81FF3B5-4D59-BF4A-BD81-4C4625D9473B}"/>
              </a:ext>
            </a:extLst>
          </p:cNvPr>
          <p:cNvSpPr/>
          <p:nvPr/>
        </p:nvSpPr>
        <p:spPr>
          <a:xfrm>
            <a:off x="1676664" y="4173075"/>
            <a:ext cx="6580310" cy="859891"/>
          </a:xfrm>
          <a:prstGeom prst="roundRect">
            <a:avLst>
              <a:gd name="adj" fmla="val 50000"/>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rPr>
              <a:t>Take action contributing to the vision &amp; share it with us</a:t>
            </a:r>
          </a:p>
        </p:txBody>
      </p:sp>
      <p:sp>
        <p:nvSpPr>
          <p:cNvPr id="9" name="Flowchart: Connector 8">
            <a:extLst>
              <a:ext uri="{FF2B5EF4-FFF2-40B4-BE49-F238E27FC236}">
                <a16:creationId xmlns:a16="http://schemas.microsoft.com/office/drawing/2014/main" id="{258F20D9-F35F-3551-75D3-75151CBF6C89}"/>
              </a:ext>
            </a:extLst>
          </p:cNvPr>
          <p:cNvSpPr>
            <a:spLocks noChangeAspect="1"/>
          </p:cNvSpPr>
          <p:nvPr/>
        </p:nvSpPr>
        <p:spPr>
          <a:xfrm>
            <a:off x="1371681" y="3703383"/>
            <a:ext cx="756000" cy="756000"/>
          </a:xfrm>
          <a:prstGeom prst="flowChart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a:t>2</a:t>
            </a:r>
          </a:p>
        </p:txBody>
      </p:sp>
      <p:sp>
        <p:nvSpPr>
          <p:cNvPr id="11" name="TextBox 10">
            <a:extLst>
              <a:ext uri="{FF2B5EF4-FFF2-40B4-BE49-F238E27FC236}">
                <a16:creationId xmlns:a16="http://schemas.microsoft.com/office/drawing/2014/main" id="{1414F28D-D288-2645-1C23-0135AFBD49D9}"/>
              </a:ext>
            </a:extLst>
          </p:cNvPr>
          <p:cNvSpPr txBox="1"/>
          <p:nvPr/>
        </p:nvSpPr>
        <p:spPr>
          <a:xfrm>
            <a:off x="2373125" y="3313184"/>
            <a:ext cx="5883849" cy="338554"/>
          </a:xfrm>
          <a:prstGeom prst="rect">
            <a:avLst/>
          </a:prstGeom>
          <a:noFill/>
        </p:spPr>
        <p:txBody>
          <a:bodyPr wrap="square">
            <a:spAutoFit/>
          </a:bodyPr>
          <a:lstStyle/>
          <a:p>
            <a:r>
              <a:rPr lang="en-GB" sz="1600" b="1">
                <a:solidFill>
                  <a:schemeClr val="accent6"/>
                </a:solidFill>
              </a:rPr>
              <a:t>Form: </a:t>
            </a:r>
            <a:r>
              <a:rPr lang="en-GB" sz="1600">
                <a:hlinkClick r:id="rId3"/>
              </a:rPr>
              <a:t>https://ruralpact.rural-vision.europa.eu/become-member</a:t>
            </a:r>
            <a:r>
              <a:rPr lang="en-GB" sz="1600"/>
              <a:t> </a:t>
            </a:r>
          </a:p>
        </p:txBody>
      </p:sp>
      <p:sp>
        <p:nvSpPr>
          <p:cNvPr id="12" name="TextBox 11">
            <a:extLst>
              <a:ext uri="{FF2B5EF4-FFF2-40B4-BE49-F238E27FC236}">
                <a16:creationId xmlns:a16="http://schemas.microsoft.com/office/drawing/2014/main" id="{CB0DBE1F-4F2E-E75B-B1E1-6CFC328D8A43}"/>
              </a:ext>
            </a:extLst>
          </p:cNvPr>
          <p:cNvSpPr txBox="1"/>
          <p:nvPr/>
        </p:nvSpPr>
        <p:spPr>
          <a:xfrm>
            <a:off x="1815172" y="5168272"/>
            <a:ext cx="6580310" cy="584775"/>
          </a:xfrm>
          <a:prstGeom prst="rect">
            <a:avLst/>
          </a:prstGeom>
          <a:noFill/>
        </p:spPr>
        <p:txBody>
          <a:bodyPr wrap="square">
            <a:spAutoFit/>
          </a:bodyPr>
          <a:lstStyle/>
          <a:p>
            <a:r>
              <a:rPr lang="en-GB" sz="1600" b="1">
                <a:solidFill>
                  <a:schemeClr val="accent6"/>
                </a:solidFill>
              </a:rPr>
              <a:t>Form: </a:t>
            </a:r>
            <a:r>
              <a:rPr lang="en-GB" sz="1600">
                <a:hlinkClick r:id="rId4"/>
              </a:rPr>
              <a:t>https://ec.europa.eu/eusurvey/runner/TheRuralPactCommitmentCanvas</a:t>
            </a:r>
            <a:r>
              <a:rPr lang="en-GB" sz="1600"/>
              <a:t> </a:t>
            </a:r>
          </a:p>
        </p:txBody>
      </p:sp>
      <p:sp>
        <p:nvSpPr>
          <p:cNvPr id="3" name="TextBox 2">
            <a:extLst>
              <a:ext uri="{FF2B5EF4-FFF2-40B4-BE49-F238E27FC236}">
                <a16:creationId xmlns:a16="http://schemas.microsoft.com/office/drawing/2014/main" id="{3980C913-514C-B563-3661-24F1A49FCAE0}"/>
              </a:ext>
            </a:extLst>
          </p:cNvPr>
          <p:cNvSpPr txBox="1"/>
          <p:nvPr/>
        </p:nvSpPr>
        <p:spPr>
          <a:xfrm>
            <a:off x="-5251" y="1569004"/>
            <a:ext cx="1071716" cy="369332"/>
          </a:xfrm>
          <a:prstGeom prst="rect">
            <a:avLst/>
          </a:prstGeom>
          <a:solidFill>
            <a:schemeClr val="accent1"/>
          </a:solidFill>
        </p:spPr>
        <p:txBody>
          <a:bodyPr wrap="square" rtlCol="0">
            <a:spAutoFit/>
          </a:bodyPr>
          <a:lstStyle/>
          <a:p>
            <a:pPr algn="ctr"/>
            <a:r>
              <a:rPr lang="en-GB" b="1">
                <a:solidFill>
                  <a:schemeClr val="bg1"/>
                </a:solidFill>
              </a:rPr>
              <a:t>Steps</a:t>
            </a:r>
          </a:p>
        </p:txBody>
      </p:sp>
      <p:pic>
        <p:nvPicPr>
          <p:cNvPr id="5" name="Picture 4">
            <a:extLst>
              <a:ext uri="{FF2B5EF4-FFF2-40B4-BE49-F238E27FC236}">
                <a16:creationId xmlns:a16="http://schemas.microsoft.com/office/drawing/2014/main" id="{04C32BFC-A5CD-BC32-AE86-809F3F2ADD40}"/>
              </a:ext>
            </a:extLst>
          </p:cNvPr>
          <p:cNvPicPr>
            <a:picLocks noChangeAspect="1"/>
          </p:cNvPicPr>
          <p:nvPr/>
        </p:nvPicPr>
        <p:blipFill>
          <a:blip r:embed="rId5"/>
          <a:stretch>
            <a:fillRect/>
          </a:stretch>
        </p:blipFill>
        <p:spPr>
          <a:xfrm>
            <a:off x="8744122" y="1753670"/>
            <a:ext cx="2843390" cy="4038906"/>
          </a:xfrm>
          <a:prstGeom prst="rect">
            <a:avLst/>
          </a:prstGeom>
          <a:ln>
            <a:solidFill>
              <a:schemeClr val="bg1">
                <a:lumMod val="85000"/>
              </a:schemeClr>
            </a:solidFill>
          </a:ln>
        </p:spPr>
      </p:pic>
    </p:spTree>
    <p:extLst>
      <p:ext uri="{BB962C8B-B14F-4D97-AF65-F5344CB8AC3E}">
        <p14:creationId xmlns:p14="http://schemas.microsoft.com/office/powerpoint/2010/main" val="215565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2F037-4DCC-DA6D-C30B-9F29EADC1B5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76353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61BBCEB5-E51F-B258-2064-76D8BBD28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0" y="1497793"/>
            <a:ext cx="2502740" cy="1399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91E5F38-E5AD-1AC9-6874-2C809402837F}"/>
              </a:ext>
            </a:extLst>
          </p:cNvPr>
          <p:cNvSpPr>
            <a:spLocks noGrp="1"/>
          </p:cNvSpPr>
          <p:nvPr>
            <p:ph type="title"/>
          </p:nvPr>
        </p:nvSpPr>
        <p:spPr/>
        <p:txBody>
          <a:bodyPr/>
          <a:lstStyle/>
          <a:p>
            <a:r>
              <a:rPr lang="en-GB"/>
              <a:t>The long-term vision for EU’s rural areas</a:t>
            </a:r>
          </a:p>
        </p:txBody>
      </p:sp>
      <p:sp>
        <p:nvSpPr>
          <p:cNvPr id="10" name="TextBox 9">
            <a:extLst>
              <a:ext uri="{FF2B5EF4-FFF2-40B4-BE49-F238E27FC236}">
                <a16:creationId xmlns:a16="http://schemas.microsoft.com/office/drawing/2014/main" id="{517126AA-2334-6759-7C2B-E3350885A598}"/>
              </a:ext>
            </a:extLst>
          </p:cNvPr>
          <p:cNvSpPr txBox="1"/>
          <p:nvPr/>
        </p:nvSpPr>
        <p:spPr>
          <a:xfrm>
            <a:off x="4380971" y="5769783"/>
            <a:ext cx="3704990" cy="584775"/>
          </a:xfrm>
          <a:prstGeom prst="rect">
            <a:avLst/>
          </a:prstGeom>
          <a:solidFill>
            <a:schemeClr val="bg1"/>
          </a:solidFill>
        </p:spPr>
        <p:txBody>
          <a:bodyPr wrap="none" rtlCol="0">
            <a:spAutoFit/>
          </a:bodyPr>
          <a:lstStyle/>
          <a:p>
            <a:pPr algn="ctr"/>
            <a:r>
              <a:rPr lang="en-GB" sz="1600" b="1">
                <a:solidFill>
                  <a:schemeClr val="accent5"/>
                </a:solidFill>
              </a:rPr>
              <a:t>Commissioner (Cohesion and reforms) </a:t>
            </a:r>
          </a:p>
          <a:p>
            <a:pPr algn="ctr"/>
            <a:r>
              <a:rPr lang="en-GB" sz="1600" b="1">
                <a:solidFill>
                  <a:schemeClr val="accent6"/>
                </a:solidFill>
              </a:rPr>
              <a:t>Elisa Ferreira</a:t>
            </a:r>
          </a:p>
        </p:txBody>
      </p:sp>
      <p:sp>
        <p:nvSpPr>
          <p:cNvPr id="12" name="TextBox 11">
            <a:extLst>
              <a:ext uri="{FF2B5EF4-FFF2-40B4-BE49-F238E27FC236}">
                <a16:creationId xmlns:a16="http://schemas.microsoft.com/office/drawing/2014/main" id="{76F385B7-8ACD-AA26-486C-83244811DC24}"/>
              </a:ext>
            </a:extLst>
          </p:cNvPr>
          <p:cNvSpPr txBox="1"/>
          <p:nvPr/>
        </p:nvSpPr>
        <p:spPr>
          <a:xfrm>
            <a:off x="2272285" y="1146219"/>
            <a:ext cx="3202282" cy="1077218"/>
          </a:xfrm>
          <a:prstGeom prst="rect">
            <a:avLst/>
          </a:prstGeom>
          <a:noFill/>
        </p:spPr>
        <p:txBody>
          <a:bodyPr wrap="square" rtlCol="0">
            <a:spAutoFit/>
          </a:bodyPr>
          <a:lstStyle>
            <a:defPPr>
              <a:defRPr lang="en-US"/>
            </a:defPPr>
            <a:lvl1pPr>
              <a:defRPr b="1">
                <a:solidFill>
                  <a:schemeClr val="accent4"/>
                </a:solidFill>
              </a:defRPr>
            </a:lvl1pPr>
          </a:lstStyle>
          <a:p>
            <a:pPr algn="ctr"/>
            <a:r>
              <a:rPr lang="en-GB" sz="1600">
                <a:solidFill>
                  <a:schemeClr val="accent5"/>
                </a:solidFill>
              </a:rPr>
              <a:t>Vice-president of EC</a:t>
            </a:r>
          </a:p>
          <a:p>
            <a:pPr algn="ctr"/>
            <a:r>
              <a:rPr lang="en-GB" sz="1600">
                <a:solidFill>
                  <a:schemeClr val="accent5"/>
                </a:solidFill>
              </a:rPr>
              <a:t>Demography &amp; Democracy</a:t>
            </a:r>
          </a:p>
          <a:p>
            <a:pPr algn="ctr"/>
            <a:r>
              <a:rPr lang="en-GB" sz="1600">
                <a:solidFill>
                  <a:schemeClr val="accent6"/>
                </a:solidFill>
              </a:rPr>
              <a:t>Dubravka </a:t>
            </a:r>
            <a:r>
              <a:rPr lang="en-GB" sz="1600" err="1">
                <a:solidFill>
                  <a:schemeClr val="accent6"/>
                </a:solidFill>
              </a:rPr>
              <a:t>Šuica</a:t>
            </a:r>
            <a:endParaRPr lang="en-GB" sz="1600">
              <a:solidFill>
                <a:schemeClr val="accent6"/>
              </a:solidFill>
            </a:endParaRPr>
          </a:p>
          <a:p>
            <a:endParaRPr lang="en-GB" sz="1600">
              <a:solidFill>
                <a:schemeClr val="accent6"/>
              </a:solidFill>
            </a:endParaRPr>
          </a:p>
        </p:txBody>
      </p:sp>
      <p:sp>
        <p:nvSpPr>
          <p:cNvPr id="13" name="TextBox 12">
            <a:extLst>
              <a:ext uri="{FF2B5EF4-FFF2-40B4-BE49-F238E27FC236}">
                <a16:creationId xmlns:a16="http://schemas.microsoft.com/office/drawing/2014/main" id="{02462C65-2392-5D1E-45A4-807D7DC58556}"/>
              </a:ext>
            </a:extLst>
          </p:cNvPr>
          <p:cNvSpPr txBox="1"/>
          <p:nvPr/>
        </p:nvSpPr>
        <p:spPr>
          <a:xfrm>
            <a:off x="55350" y="5764923"/>
            <a:ext cx="3156116" cy="584775"/>
          </a:xfrm>
          <a:prstGeom prst="rect">
            <a:avLst/>
          </a:prstGeom>
          <a:noFill/>
        </p:spPr>
        <p:txBody>
          <a:bodyPr wrap="square" rtlCol="0">
            <a:spAutoFit/>
          </a:bodyPr>
          <a:lstStyle/>
          <a:p>
            <a:pPr algn="ctr"/>
            <a:r>
              <a:rPr lang="en-GB" sz="1600" b="1">
                <a:solidFill>
                  <a:schemeClr val="accent5"/>
                </a:solidFill>
              </a:rPr>
              <a:t>Commissioner (Agriculture) </a:t>
            </a:r>
          </a:p>
          <a:p>
            <a:pPr algn="ctr"/>
            <a:r>
              <a:rPr lang="en-GB" sz="1600" b="1" err="1">
                <a:solidFill>
                  <a:schemeClr val="accent6"/>
                </a:solidFill>
              </a:rPr>
              <a:t>Janusz</a:t>
            </a:r>
            <a:r>
              <a:rPr lang="en-GB" sz="1600" b="1">
                <a:solidFill>
                  <a:schemeClr val="accent6"/>
                </a:solidFill>
              </a:rPr>
              <a:t> Wojciechowski</a:t>
            </a:r>
          </a:p>
        </p:txBody>
      </p:sp>
      <p:pic>
        <p:nvPicPr>
          <p:cNvPr id="3" name="Picture 2">
            <a:extLst>
              <a:ext uri="{FF2B5EF4-FFF2-40B4-BE49-F238E27FC236}">
                <a16:creationId xmlns:a16="http://schemas.microsoft.com/office/drawing/2014/main" id="{D83B0D15-97E3-F930-5409-5451DFA5120E}"/>
              </a:ext>
            </a:extLst>
          </p:cNvPr>
          <p:cNvPicPr>
            <a:picLocks noChangeAspect="1"/>
          </p:cNvPicPr>
          <p:nvPr/>
        </p:nvPicPr>
        <p:blipFill>
          <a:blip r:embed="rId4"/>
          <a:stretch>
            <a:fillRect/>
          </a:stretch>
        </p:blipFill>
        <p:spPr>
          <a:xfrm>
            <a:off x="8285800" y="2927898"/>
            <a:ext cx="2211549" cy="3133692"/>
          </a:xfrm>
          <a:prstGeom prst="rect">
            <a:avLst/>
          </a:prstGeom>
          <a:ln>
            <a:solidFill>
              <a:schemeClr val="bg1">
                <a:lumMod val="85000"/>
              </a:schemeClr>
            </a:solidFill>
          </a:ln>
        </p:spPr>
      </p:pic>
      <p:sp>
        <p:nvSpPr>
          <p:cNvPr id="4" name="TextBox 3">
            <a:extLst>
              <a:ext uri="{FF2B5EF4-FFF2-40B4-BE49-F238E27FC236}">
                <a16:creationId xmlns:a16="http://schemas.microsoft.com/office/drawing/2014/main" id="{5810FDDF-DD32-0E8C-7858-8EC1973262C7}"/>
              </a:ext>
            </a:extLst>
          </p:cNvPr>
          <p:cNvSpPr txBox="1"/>
          <p:nvPr/>
        </p:nvSpPr>
        <p:spPr>
          <a:xfrm>
            <a:off x="7911256" y="1518523"/>
            <a:ext cx="2941749" cy="642099"/>
          </a:xfrm>
          <a:prstGeom prst="rect">
            <a:avLst/>
          </a:prstGeom>
          <a:solidFill>
            <a:schemeClr val="accent4"/>
          </a:solidFill>
        </p:spPr>
        <p:txBody>
          <a:bodyPr wrap="square" lIns="91440" tIns="45720" rIns="91440" bIns="45720" anchor="t">
            <a:spAutoFit/>
          </a:bodyPr>
          <a:lstStyle/>
          <a:p>
            <a:pPr algn="ctr">
              <a:lnSpc>
                <a:spcPct val="114000"/>
              </a:lnSpc>
            </a:pPr>
            <a:r>
              <a:rPr lang="en-GB" sz="1400" b="1">
                <a:hlinkClick r:id="rId5"/>
              </a:rPr>
              <a:t>Communication</a:t>
            </a:r>
            <a:r>
              <a:rPr lang="en-GB" sz="1400" b="1"/>
              <a:t> from the EC</a:t>
            </a:r>
          </a:p>
          <a:p>
            <a:pPr algn="ctr">
              <a:lnSpc>
                <a:spcPct val="114000"/>
              </a:lnSpc>
              <a:spcBef>
                <a:spcPts val="600"/>
              </a:spcBef>
              <a:spcAft>
                <a:spcPts val="600"/>
              </a:spcAft>
            </a:pPr>
            <a:r>
              <a:rPr lang="en-GB" sz="1400" b="1"/>
              <a:t>(June 2021)</a:t>
            </a:r>
          </a:p>
        </p:txBody>
      </p:sp>
      <p:pic>
        <p:nvPicPr>
          <p:cNvPr id="16" name="Picture 6">
            <a:extLst>
              <a:ext uri="{FF2B5EF4-FFF2-40B4-BE49-F238E27FC236}">
                <a16:creationId xmlns:a16="http://schemas.microsoft.com/office/drawing/2014/main" id="{7C4A8E9C-839E-61C6-3CEB-E9F05E6DA9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75" r="27125"/>
          <a:stretch/>
        </p:blipFill>
        <p:spPr bwMode="auto">
          <a:xfrm>
            <a:off x="270873" y="3350762"/>
            <a:ext cx="2385169" cy="2385169"/>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673A20D-88D5-80AF-67FE-BEE21AB1239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126" r="18872" b="-3"/>
          <a:stretch/>
        </p:blipFill>
        <p:spPr bwMode="auto">
          <a:xfrm>
            <a:off x="4810573" y="3253210"/>
            <a:ext cx="2478650" cy="2478650"/>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77CB522-05CD-CEB3-0DBA-8332DE4C700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351641" y="2000593"/>
            <a:ext cx="2856814" cy="2856814"/>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6" name="Picture 5" descr="A blue and green circles with white circles and buildings&#10;&#10;Description automatically generated">
            <a:extLst>
              <a:ext uri="{FF2B5EF4-FFF2-40B4-BE49-F238E27FC236}">
                <a16:creationId xmlns:a16="http://schemas.microsoft.com/office/drawing/2014/main" id="{E296C32C-117F-577C-1A85-4F8E413F29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0699" y="2197398"/>
            <a:ext cx="2941749" cy="653613"/>
          </a:xfrm>
          <a:prstGeom prst="rect">
            <a:avLst/>
          </a:prstGeom>
        </p:spPr>
      </p:pic>
    </p:spTree>
    <p:extLst>
      <p:ext uri="{BB962C8B-B14F-4D97-AF65-F5344CB8AC3E}">
        <p14:creationId xmlns:p14="http://schemas.microsoft.com/office/powerpoint/2010/main" val="136275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3" cstate="print">
            <a:extLst>
              <a:ext uri="{28A0092B-C50C-407E-A947-70E740481C1C}">
                <a14:useLocalDpi xmlns:a14="http://schemas.microsoft.com/office/drawing/2010/main" val="0"/>
              </a:ext>
            </a:extLst>
          </a:blip>
          <a:stretch>
            <a:fillRect/>
          </a:stretch>
        </p:blipFill>
        <p:spPr>
          <a:xfrm>
            <a:off x="9565506" y="5014876"/>
            <a:ext cx="2503357" cy="1361725"/>
          </a:xfrm>
          <a:prstGeom prst="rect">
            <a:avLst/>
          </a:prstGeom>
        </p:spPr>
      </p:pic>
      <p:sp>
        <p:nvSpPr>
          <p:cNvPr id="15" name="TextBox 14"/>
          <p:cNvSpPr txBox="1"/>
          <p:nvPr/>
        </p:nvSpPr>
        <p:spPr>
          <a:xfrm>
            <a:off x="8117733" y="1172296"/>
            <a:ext cx="3290614" cy="1168539"/>
          </a:xfrm>
          <a:prstGeom prst="roundRect">
            <a:avLst>
              <a:gd name="adj" fmla="val 50000"/>
            </a:avLst>
          </a:prstGeom>
          <a:solidFill>
            <a:schemeClr val="accent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a:ln>
                  <a:noFill/>
                </a:ln>
                <a:solidFill>
                  <a:schemeClr val="bg1"/>
                </a:solidFill>
                <a:effectLst/>
                <a:uLnTx/>
                <a:uFillTx/>
                <a:latin typeface="+mj-lt"/>
                <a:ea typeface="+mn-ea"/>
                <a:cs typeface="+mn-cs"/>
              </a:rPr>
              <a:t>Shared goals for 2040</a:t>
            </a:r>
          </a:p>
        </p:txBody>
      </p:sp>
      <p:sp>
        <p:nvSpPr>
          <p:cNvPr id="14" name="TextBox 13"/>
          <p:cNvSpPr txBox="1"/>
          <p:nvPr/>
        </p:nvSpPr>
        <p:spPr>
          <a:xfrm>
            <a:off x="8052390" y="3378854"/>
            <a:ext cx="3421300" cy="1428214"/>
          </a:xfrm>
          <a:prstGeom prst="roundRect">
            <a:avLst>
              <a:gd name="adj" fmla="val 50000"/>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a:ln>
                  <a:noFill/>
                </a:ln>
                <a:effectLst/>
                <a:uLnTx/>
                <a:uFillTx/>
                <a:latin typeface="+mj-lt"/>
                <a:cs typeface="Calibri" panose="020F0502020204030204" pitchFamily="34" charset="0"/>
              </a:rPr>
              <a:t>Rural action plan (EC)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a:ln>
                  <a:noFill/>
                </a:ln>
                <a:effectLst/>
                <a:uLnTx/>
                <a:uFillTx/>
                <a:latin typeface="+mj-lt"/>
                <a:cs typeface="Calibri" panose="020F0502020204030204"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a:ln>
                  <a:noFill/>
                </a:ln>
                <a:effectLst/>
                <a:uLnTx/>
                <a:uFillTx/>
                <a:latin typeface="+mj-lt"/>
                <a:cs typeface="Calibri" panose="020F0502020204030204" pitchFamily="34" charset="0"/>
              </a:rPr>
              <a:t>Rural Pact (everyone)</a:t>
            </a:r>
          </a:p>
        </p:txBody>
      </p:sp>
      <p:sp>
        <p:nvSpPr>
          <p:cNvPr id="17" name="Down Arrow 16"/>
          <p:cNvSpPr/>
          <p:nvPr/>
        </p:nvSpPr>
        <p:spPr>
          <a:xfrm>
            <a:off x="9484986" y="2569760"/>
            <a:ext cx="556108" cy="692990"/>
          </a:xfrm>
          <a:prstGeom prst="downArrow">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GB"/>
              <a:t>The rural vision by 2040</a:t>
            </a:r>
          </a:p>
        </p:txBody>
      </p:sp>
      <p:pic>
        <p:nvPicPr>
          <p:cNvPr id="5" name="Picture 4">
            <a:extLst>
              <a:ext uri="{FF2B5EF4-FFF2-40B4-BE49-F238E27FC236}">
                <a16:creationId xmlns:a16="http://schemas.microsoft.com/office/drawing/2014/main" id="{90B6B463-B340-9188-DD55-A3C43E33EEBE}"/>
              </a:ext>
            </a:extLst>
          </p:cNvPr>
          <p:cNvPicPr>
            <a:picLocks noChangeAspect="1"/>
          </p:cNvPicPr>
          <p:nvPr/>
        </p:nvPicPr>
        <p:blipFill>
          <a:blip r:embed="rId4"/>
          <a:stretch>
            <a:fillRect/>
          </a:stretch>
        </p:blipFill>
        <p:spPr>
          <a:xfrm>
            <a:off x="783653" y="1172296"/>
            <a:ext cx="6876244" cy="4843521"/>
          </a:xfrm>
          <a:prstGeom prst="rect">
            <a:avLst/>
          </a:prstGeom>
        </p:spPr>
      </p:pic>
    </p:spTree>
    <p:extLst>
      <p:ext uri="{BB962C8B-B14F-4D97-AF65-F5344CB8AC3E}">
        <p14:creationId xmlns:p14="http://schemas.microsoft.com/office/powerpoint/2010/main" val="127426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1086398"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t>The long-term vision for the EU’s rural areas</a:t>
            </a:r>
            <a:endParaRPr lang="en-BE"/>
          </a:p>
        </p:txBody>
      </p:sp>
      <p:sp>
        <p:nvSpPr>
          <p:cNvPr id="4" name="Rectangle: Rounded Corners 3">
            <a:extLst>
              <a:ext uri="{FF2B5EF4-FFF2-40B4-BE49-F238E27FC236}">
                <a16:creationId xmlns:a16="http://schemas.microsoft.com/office/drawing/2014/main" id="{8422DE97-C19C-19FE-5D09-B23EC11843DE}"/>
              </a:ext>
            </a:extLst>
          </p:cNvPr>
          <p:cNvSpPr/>
          <p:nvPr/>
        </p:nvSpPr>
        <p:spPr>
          <a:xfrm>
            <a:off x="582955" y="1821267"/>
            <a:ext cx="6920082" cy="455391"/>
          </a:xfrm>
          <a:prstGeom prst="roundRect">
            <a:avLst/>
          </a:prstGeom>
          <a:solidFill>
            <a:srgbClr val="366C62"/>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a:solidFill>
                  <a:schemeClr val="bg1"/>
                </a:solidFill>
                <a:effectLst/>
              </a:rPr>
              <a:t>10 SHARED GOALS FOR 2040</a:t>
            </a:r>
            <a:endParaRPr lang="en-BE">
              <a:solidFill>
                <a:schemeClr val="bg1"/>
              </a:solidFill>
            </a:endParaRPr>
          </a:p>
        </p:txBody>
      </p:sp>
      <p:sp>
        <p:nvSpPr>
          <p:cNvPr id="7" name="TextBox 6">
            <a:extLst>
              <a:ext uri="{FF2B5EF4-FFF2-40B4-BE49-F238E27FC236}">
                <a16:creationId xmlns:a16="http://schemas.microsoft.com/office/drawing/2014/main" id="{AAB0DBF8-0460-755B-58C0-C9401BFA6ABC}"/>
              </a:ext>
            </a:extLst>
          </p:cNvPr>
          <p:cNvSpPr txBox="1"/>
          <p:nvPr/>
        </p:nvSpPr>
        <p:spPr>
          <a:xfrm>
            <a:off x="938215" y="1337784"/>
            <a:ext cx="6642862" cy="369332"/>
          </a:xfrm>
          <a:prstGeom prst="rect">
            <a:avLst/>
          </a:prstGeom>
          <a:noFill/>
        </p:spPr>
        <p:txBody>
          <a:bodyPr wrap="square" rtlCol="0">
            <a:spAutoFit/>
          </a:bodyPr>
          <a:lstStyle/>
          <a:p>
            <a:r>
              <a:rPr lang="en-GB" b="1">
                <a:solidFill>
                  <a:srgbClr val="1C726F"/>
                </a:solidFill>
              </a:rPr>
              <a:t>LONG-TERM VISION FOR RURAL AREAS</a:t>
            </a:r>
          </a:p>
        </p:txBody>
      </p:sp>
      <p:sp>
        <p:nvSpPr>
          <p:cNvPr id="13" name="Content Placeholder 2">
            <a:extLst>
              <a:ext uri="{FF2B5EF4-FFF2-40B4-BE49-F238E27FC236}">
                <a16:creationId xmlns:a16="http://schemas.microsoft.com/office/drawing/2014/main" id="{BB96E102-872B-C8A5-E892-FABA47B924BE}"/>
              </a:ext>
            </a:extLst>
          </p:cNvPr>
          <p:cNvSpPr>
            <a:spLocks noGrp="1"/>
          </p:cNvSpPr>
          <p:nvPr>
            <p:ph idx="1"/>
          </p:nvPr>
        </p:nvSpPr>
        <p:spPr>
          <a:xfrm>
            <a:off x="582955" y="2423939"/>
            <a:ext cx="6683978" cy="3884760"/>
          </a:xfrm>
          <a:solidFill>
            <a:schemeClr val="bg1">
              <a:alpha val="85000"/>
            </a:schemeClr>
          </a:solidFill>
        </p:spPr>
        <p:txBody>
          <a:bodyPr>
            <a:normAutofit fontScale="92500" lnSpcReduction="20000"/>
          </a:bodyPr>
          <a:lstStyle/>
          <a:p>
            <a:pPr marL="514350" indent="-514350">
              <a:buClr>
                <a:srgbClr val="D69600"/>
              </a:buClr>
              <a:buSzPct val="125000"/>
              <a:buFont typeface="+mj-lt"/>
              <a:buAutoNum type="arabicPeriod"/>
            </a:pPr>
            <a:r>
              <a:rPr lang="en-GB" sz="1500">
                <a:solidFill>
                  <a:srgbClr val="D69600"/>
                </a:solidFill>
              </a:rPr>
              <a:t>Attractive spaces</a:t>
            </a:r>
            <a:r>
              <a:rPr lang="en-GB" sz="1500"/>
              <a:t>, developed in harmonious </a:t>
            </a:r>
            <a:r>
              <a:rPr lang="en-GB" sz="1500">
                <a:solidFill>
                  <a:srgbClr val="D69600"/>
                </a:solidFill>
              </a:rPr>
              <a:t>territorial development</a:t>
            </a:r>
          </a:p>
          <a:p>
            <a:pPr marL="514350" indent="-514350">
              <a:buClr>
                <a:srgbClr val="D69600"/>
              </a:buClr>
              <a:buSzPct val="125000"/>
              <a:buFont typeface="+mj-lt"/>
              <a:buAutoNum type="arabicPeriod"/>
            </a:pPr>
            <a:r>
              <a:rPr lang="en-GB" sz="1500"/>
              <a:t>Engaged in </a:t>
            </a:r>
            <a:r>
              <a:rPr lang="en-GB" sz="1500">
                <a:solidFill>
                  <a:srgbClr val="D69600"/>
                </a:solidFill>
              </a:rPr>
              <a:t>multi-level </a:t>
            </a:r>
            <a:r>
              <a:rPr lang="en-GB" sz="1500"/>
              <a:t>and </a:t>
            </a:r>
            <a:r>
              <a:rPr lang="en-GB" sz="1500">
                <a:solidFill>
                  <a:srgbClr val="D69600"/>
                </a:solidFill>
              </a:rPr>
              <a:t>place-based governance</a:t>
            </a:r>
          </a:p>
          <a:p>
            <a:pPr marL="514350" indent="-514350">
              <a:buClr>
                <a:srgbClr val="D69600"/>
              </a:buClr>
              <a:buSzPct val="125000"/>
              <a:buFont typeface="+mj-lt"/>
              <a:buAutoNum type="arabicPeriod"/>
            </a:pPr>
            <a:r>
              <a:rPr lang="en-GB" sz="1500"/>
              <a:t>Providers of </a:t>
            </a:r>
            <a:r>
              <a:rPr lang="en-GB" sz="1500">
                <a:solidFill>
                  <a:srgbClr val="D69600"/>
                </a:solidFill>
              </a:rPr>
              <a:t>food security</a:t>
            </a:r>
            <a:r>
              <a:rPr lang="en-GB" sz="1500"/>
              <a:t>, economic </a:t>
            </a:r>
            <a:r>
              <a:rPr lang="en-GB" sz="1500">
                <a:solidFill>
                  <a:srgbClr val="D69600"/>
                </a:solidFill>
              </a:rPr>
              <a:t>opportunities</a:t>
            </a:r>
            <a:r>
              <a:rPr lang="en-GB" sz="1500"/>
              <a:t>, goods and </a:t>
            </a:r>
            <a:r>
              <a:rPr lang="en-GB" sz="1500">
                <a:solidFill>
                  <a:srgbClr val="D69600"/>
                </a:solidFill>
              </a:rPr>
              <a:t>services</a:t>
            </a:r>
            <a:r>
              <a:rPr lang="en-GB" sz="1500"/>
              <a:t> for wider society</a:t>
            </a:r>
          </a:p>
          <a:p>
            <a:pPr marL="514350" indent="-514350">
              <a:buClr>
                <a:srgbClr val="D69600"/>
              </a:buClr>
              <a:buSzPct val="125000"/>
              <a:buFont typeface="+mj-lt"/>
              <a:buAutoNum type="arabicPeriod"/>
            </a:pPr>
            <a:r>
              <a:rPr lang="en-GB" sz="1500"/>
              <a:t>Dynamic communities focusing on </a:t>
            </a:r>
            <a:r>
              <a:rPr lang="en-GB" sz="1500">
                <a:solidFill>
                  <a:srgbClr val="D69600"/>
                </a:solidFill>
              </a:rPr>
              <a:t>well-being</a:t>
            </a:r>
          </a:p>
          <a:p>
            <a:pPr marL="514350" indent="-514350">
              <a:buClr>
                <a:srgbClr val="D69600"/>
              </a:buClr>
              <a:buSzPct val="125000"/>
              <a:buFont typeface="+mj-lt"/>
              <a:buAutoNum type="arabicPeriod"/>
            </a:pPr>
            <a:r>
              <a:rPr lang="en-GB" sz="1500">
                <a:solidFill>
                  <a:srgbClr val="D69600"/>
                </a:solidFill>
              </a:rPr>
              <a:t>Inclusive communities </a:t>
            </a:r>
          </a:p>
          <a:p>
            <a:pPr marL="514350" indent="-514350">
              <a:buClr>
                <a:srgbClr val="D69600"/>
              </a:buClr>
              <a:buSzPct val="125000"/>
              <a:buFont typeface="+mj-lt"/>
              <a:buAutoNum type="arabicPeriod"/>
            </a:pPr>
            <a:r>
              <a:rPr lang="en-GB" sz="1500"/>
              <a:t>Flourishing sources of </a:t>
            </a:r>
            <a:r>
              <a:rPr lang="en-GB" sz="1500">
                <a:solidFill>
                  <a:srgbClr val="D69600"/>
                </a:solidFill>
              </a:rPr>
              <a:t>nature</a:t>
            </a:r>
          </a:p>
          <a:p>
            <a:pPr marL="514350" indent="-514350">
              <a:buClr>
                <a:srgbClr val="D69600"/>
              </a:buClr>
              <a:buSzPct val="125000"/>
              <a:buFont typeface="+mj-lt"/>
              <a:buAutoNum type="arabicPeriod"/>
            </a:pPr>
            <a:r>
              <a:rPr lang="en-GB" sz="1500"/>
              <a:t>Fully benefiting from </a:t>
            </a:r>
            <a:r>
              <a:rPr lang="en-GB" sz="1500">
                <a:solidFill>
                  <a:srgbClr val="D69600"/>
                </a:solidFill>
              </a:rPr>
              <a:t>digital innovation </a:t>
            </a:r>
          </a:p>
          <a:p>
            <a:pPr marL="514350" indent="-514350">
              <a:buClr>
                <a:srgbClr val="D69600"/>
              </a:buClr>
              <a:buSzPct val="125000"/>
              <a:buFont typeface="+mj-lt"/>
              <a:buAutoNum type="arabicPeriod"/>
            </a:pPr>
            <a:r>
              <a:rPr lang="en-GB" sz="1500">
                <a:solidFill>
                  <a:srgbClr val="D69600"/>
                </a:solidFill>
              </a:rPr>
              <a:t>Entrepreneurial, innovative </a:t>
            </a:r>
            <a:r>
              <a:rPr lang="en-GB" sz="1500"/>
              <a:t>and </a:t>
            </a:r>
            <a:r>
              <a:rPr lang="en-GB" sz="1500">
                <a:solidFill>
                  <a:srgbClr val="D69600"/>
                </a:solidFill>
              </a:rPr>
              <a:t>skilled</a:t>
            </a:r>
            <a:r>
              <a:rPr lang="en-GB" sz="1500"/>
              <a:t> people</a:t>
            </a:r>
          </a:p>
          <a:p>
            <a:pPr marL="514350" indent="-514350">
              <a:buClr>
                <a:srgbClr val="D69600"/>
              </a:buClr>
              <a:buSzPct val="125000"/>
              <a:buFont typeface="+mj-lt"/>
              <a:buAutoNum type="arabicPeriod"/>
            </a:pPr>
            <a:r>
              <a:rPr lang="en-GB" sz="1500"/>
              <a:t>Lively places equipped with efficient, accessible and affordable </a:t>
            </a:r>
            <a:r>
              <a:rPr lang="en-GB" sz="1500">
                <a:solidFill>
                  <a:srgbClr val="D69600"/>
                </a:solidFill>
              </a:rPr>
              <a:t>public and private services</a:t>
            </a:r>
          </a:p>
          <a:p>
            <a:pPr marL="514350" indent="-514350">
              <a:buClr>
                <a:srgbClr val="D69600"/>
              </a:buClr>
              <a:buSzPct val="125000"/>
              <a:buFont typeface="+mj-lt"/>
              <a:buAutoNum type="arabicPeriod"/>
            </a:pPr>
            <a:r>
              <a:rPr lang="en-GB" sz="1500"/>
              <a:t>Places of </a:t>
            </a:r>
            <a:r>
              <a:rPr lang="en-GB" sz="1500">
                <a:solidFill>
                  <a:srgbClr val="D69600"/>
                </a:solidFill>
              </a:rPr>
              <a:t>diversity</a:t>
            </a:r>
          </a:p>
        </p:txBody>
      </p:sp>
      <p:pic>
        <p:nvPicPr>
          <p:cNvPr id="5" name="Picture 4">
            <a:extLst>
              <a:ext uri="{FF2B5EF4-FFF2-40B4-BE49-F238E27FC236}">
                <a16:creationId xmlns:a16="http://schemas.microsoft.com/office/drawing/2014/main" id="{19F14012-D6D3-96A8-5DAF-73A0FF331E02}"/>
              </a:ext>
            </a:extLst>
          </p:cNvPr>
          <p:cNvPicPr>
            <a:picLocks noChangeAspect="1"/>
          </p:cNvPicPr>
          <p:nvPr/>
        </p:nvPicPr>
        <p:blipFill>
          <a:blip r:embed="rId3"/>
          <a:stretch>
            <a:fillRect/>
          </a:stretch>
        </p:blipFill>
        <p:spPr>
          <a:xfrm>
            <a:off x="8509923" y="2423939"/>
            <a:ext cx="2605818" cy="2273160"/>
          </a:xfrm>
          <a:prstGeom prst="rect">
            <a:avLst/>
          </a:prstGeom>
        </p:spPr>
      </p:pic>
    </p:spTree>
    <p:extLst>
      <p:ext uri="{BB962C8B-B14F-4D97-AF65-F5344CB8AC3E}">
        <p14:creationId xmlns:p14="http://schemas.microsoft.com/office/powerpoint/2010/main" val="3851636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US"/>
              <a:t>The long-term vision for the EU’s rural areas</a:t>
            </a:r>
            <a:endParaRPr lang="en-BE"/>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908300" y="2952761"/>
            <a:ext cx="7048500" cy="3395922"/>
          </a:xfrm>
          <a:solidFill>
            <a:schemeClr val="bg1">
              <a:alpha val="85000"/>
            </a:schemeClr>
          </a:solidFill>
        </p:spPr>
        <p:txBody>
          <a:bodyPr>
            <a:normAutofit fontScale="70000" lnSpcReduction="20000"/>
          </a:bodyPr>
          <a:lstStyle/>
          <a:p>
            <a:pPr marL="628650" indent="-342900">
              <a:lnSpc>
                <a:spcPct val="134000"/>
              </a:lnSpc>
              <a:buClr>
                <a:srgbClr val="D69600"/>
              </a:buClr>
              <a:buSzPct val="125000"/>
              <a:buFont typeface="+mj-lt"/>
              <a:buAutoNum type="arabicPeriod"/>
            </a:pPr>
            <a:r>
              <a:rPr lang="en-GB" sz="1800">
                <a:solidFill>
                  <a:srgbClr val="F7B44B"/>
                </a:solidFill>
              </a:rPr>
              <a:t>Rural revitalisation platform</a:t>
            </a:r>
          </a:p>
          <a:p>
            <a:pPr marL="628650" indent="-342900">
              <a:lnSpc>
                <a:spcPct val="134000"/>
              </a:lnSpc>
              <a:buClr>
                <a:srgbClr val="D69600"/>
              </a:buClr>
              <a:buSzPct val="125000"/>
              <a:buFont typeface="+mj-lt"/>
              <a:buAutoNum type="arabicPeriod"/>
            </a:pPr>
            <a:r>
              <a:rPr lang="en-GB" sz="1800">
                <a:solidFill>
                  <a:srgbClr val="F7B44B"/>
                </a:solidFill>
              </a:rPr>
              <a:t>Research and innovation </a:t>
            </a:r>
            <a:r>
              <a:rPr lang="en-GB" sz="1800"/>
              <a:t>for rural communities</a:t>
            </a:r>
          </a:p>
          <a:p>
            <a:pPr marL="628650" indent="-342900">
              <a:lnSpc>
                <a:spcPct val="134000"/>
              </a:lnSpc>
              <a:buClr>
                <a:srgbClr val="D69600"/>
              </a:buClr>
              <a:buSzPct val="125000"/>
              <a:buFont typeface="+mj-lt"/>
              <a:buAutoNum type="arabicPeriod"/>
            </a:pPr>
            <a:r>
              <a:rPr lang="en-GB" sz="1800"/>
              <a:t>Sustainable multimodal </a:t>
            </a:r>
            <a:r>
              <a:rPr lang="en-GB" sz="1800">
                <a:solidFill>
                  <a:srgbClr val="F7B44B"/>
                </a:solidFill>
              </a:rPr>
              <a:t>mobility</a:t>
            </a:r>
            <a:r>
              <a:rPr lang="en-GB" sz="1800"/>
              <a:t> best practices for rural areas</a:t>
            </a:r>
          </a:p>
          <a:p>
            <a:pPr marL="628650" indent="-342900">
              <a:lnSpc>
                <a:spcPct val="134000"/>
              </a:lnSpc>
              <a:buClr>
                <a:srgbClr val="D69600"/>
              </a:buClr>
              <a:buSzPct val="125000"/>
              <a:buFont typeface="+mj-lt"/>
              <a:buAutoNum type="arabicPeriod"/>
            </a:pPr>
            <a:r>
              <a:rPr lang="en-GB" sz="1800"/>
              <a:t>Rural </a:t>
            </a:r>
            <a:r>
              <a:rPr lang="en-GB" sz="1800">
                <a:solidFill>
                  <a:srgbClr val="F7B44B"/>
                </a:solidFill>
              </a:rPr>
              <a:t>digital futures</a:t>
            </a:r>
          </a:p>
          <a:p>
            <a:pPr marL="628650" indent="-342900">
              <a:lnSpc>
                <a:spcPct val="134000"/>
              </a:lnSpc>
              <a:buClr>
                <a:srgbClr val="D69600"/>
              </a:buClr>
              <a:buSzPct val="125000"/>
              <a:buFont typeface="+mj-lt"/>
              <a:buAutoNum type="arabicPeriod"/>
            </a:pPr>
            <a:r>
              <a:rPr lang="en-GB" sz="1800"/>
              <a:t>Support rural municipalities in </a:t>
            </a:r>
            <a:r>
              <a:rPr lang="en-GB" sz="1800">
                <a:solidFill>
                  <a:srgbClr val="F7B44B"/>
                </a:solidFill>
              </a:rPr>
              <a:t>energy transition </a:t>
            </a:r>
            <a:r>
              <a:rPr lang="en-GB" sz="1800"/>
              <a:t>and fighting climate change</a:t>
            </a:r>
          </a:p>
          <a:p>
            <a:pPr marL="628650" indent="-342900">
              <a:lnSpc>
                <a:spcPct val="134000"/>
              </a:lnSpc>
              <a:buClr>
                <a:srgbClr val="D69600"/>
              </a:buClr>
              <a:buSzPct val="125000"/>
              <a:buFont typeface="+mj-lt"/>
              <a:buAutoNum type="arabicPeriod"/>
            </a:pPr>
            <a:r>
              <a:rPr lang="en-GB" sz="1800"/>
              <a:t>Climate action in peatland through </a:t>
            </a:r>
            <a:r>
              <a:rPr lang="en-GB" sz="1800">
                <a:solidFill>
                  <a:srgbClr val="F7B44B"/>
                </a:solidFill>
              </a:rPr>
              <a:t>carbon farming</a:t>
            </a:r>
          </a:p>
          <a:p>
            <a:pPr marL="628650" indent="-342900">
              <a:lnSpc>
                <a:spcPct val="134000"/>
              </a:lnSpc>
              <a:buClr>
                <a:srgbClr val="D69600"/>
              </a:buClr>
              <a:buSzPct val="125000"/>
              <a:buFont typeface="+mj-lt"/>
              <a:buAutoNum type="arabicPeriod"/>
            </a:pPr>
            <a:r>
              <a:rPr lang="en-GB" sz="1800">
                <a:solidFill>
                  <a:srgbClr val="F7B44B"/>
                </a:solidFill>
              </a:rPr>
              <a:t>EU mission </a:t>
            </a:r>
            <a:r>
              <a:rPr lang="en-GB" sz="1800"/>
              <a:t>: a soil deal for Europe</a:t>
            </a:r>
          </a:p>
          <a:p>
            <a:pPr marL="628650" indent="-342900">
              <a:lnSpc>
                <a:spcPct val="134000"/>
              </a:lnSpc>
              <a:buClr>
                <a:srgbClr val="D69600"/>
              </a:buClr>
              <a:buSzPct val="125000"/>
              <a:buFont typeface="+mj-lt"/>
              <a:buAutoNum type="arabicPeriod"/>
            </a:pPr>
            <a:r>
              <a:rPr lang="en-GB" sz="1800">
                <a:solidFill>
                  <a:srgbClr val="F7B44B"/>
                </a:solidFill>
              </a:rPr>
              <a:t>Social resilience </a:t>
            </a:r>
            <a:r>
              <a:rPr lang="en-GB" sz="1800"/>
              <a:t>and </a:t>
            </a:r>
            <a:r>
              <a:rPr lang="en-GB" sz="1800">
                <a:solidFill>
                  <a:srgbClr val="F7B44B"/>
                </a:solidFill>
              </a:rPr>
              <a:t>women</a:t>
            </a:r>
            <a:r>
              <a:rPr lang="en-GB" sz="1800"/>
              <a:t> in rural areas</a:t>
            </a:r>
          </a:p>
          <a:p>
            <a:pPr marL="628650" indent="-342900">
              <a:lnSpc>
                <a:spcPct val="134000"/>
              </a:lnSpc>
              <a:buClr>
                <a:srgbClr val="D69600"/>
              </a:buClr>
              <a:buSzPct val="125000"/>
              <a:buFont typeface="+mj-lt"/>
              <a:buAutoNum type="arabicPeriod"/>
            </a:pPr>
            <a:r>
              <a:rPr lang="en-GB" sz="1800">
                <a:solidFill>
                  <a:srgbClr val="F7B44B"/>
                </a:solidFill>
              </a:rPr>
              <a:t>Entrepreneurship</a:t>
            </a:r>
            <a:r>
              <a:rPr lang="en-GB" sz="1800"/>
              <a:t> and </a:t>
            </a:r>
            <a:r>
              <a:rPr lang="en-GB" sz="1800">
                <a:solidFill>
                  <a:srgbClr val="F7B44B"/>
                </a:solidFill>
              </a:rPr>
              <a:t>social economy </a:t>
            </a:r>
            <a:r>
              <a:rPr lang="en-GB" sz="1800"/>
              <a:t>in rural areas</a:t>
            </a:r>
          </a:p>
        </p:txBody>
      </p:sp>
      <p:sp>
        <p:nvSpPr>
          <p:cNvPr id="9" name="Rectangle: Rounded Corners 8">
            <a:extLst>
              <a:ext uri="{FF2B5EF4-FFF2-40B4-BE49-F238E27FC236}">
                <a16:creationId xmlns:a16="http://schemas.microsoft.com/office/drawing/2014/main" id="{C0F39A8D-A2ED-6362-34C8-2E713A4A4A0C}"/>
              </a:ext>
            </a:extLst>
          </p:cNvPr>
          <p:cNvSpPr/>
          <p:nvPr/>
        </p:nvSpPr>
        <p:spPr>
          <a:xfrm>
            <a:off x="838202" y="2951917"/>
            <a:ext cx="1455056" cy="3395922"/>
          </a:xfrm>
          <a:prstGeom prst="roundRect">
            <a:avLst>
              <a:gd name="adj" fmla="val 11062"/>
            </a:avLst>
          </a:prstGeom>
          <a:solidFill>
            <a:srgbClr val="F7B246"/>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tx1"/>
                </a:solidFill>
              </a:rPr>
              <a:t>9</a:t>
            </a:r>
            <a:r>
              <a:rPr lang="en-GB" b="1" u="none" strike="noStrike">
                <a:solidFill>
                  <a:schemeClr val="tx1"/>
                </a:solidFill>
                <a:effectLst/>
              </a:rPr>
              <a:t> Flagship initiatives</a:t>
            </a:r>
            <a:endParaRPr lang="en-BE">
              <a:solidFill>
                <a:schemeClr val="tx1"/>
              </a:solidFill>
            </a:endParaRPr>
          </a:p>
        </p:txBody>
      </p:sp>
      <p:sp>
        <p:nvSpPr>
          <p:cNvPr id="10" name="Rectangle: Rounded Corners 9">
            <a:extLst>
              <a:ext uri="{FF2B5EF4-FFF2-40B4-BE49-F238E27FC236}">
                <a16:creationId xmlns:a16="http://schemas.microsoft.com/office/drawing/2014/main" id="{7921E4C8-AE9B-4465-FC63-D9582B67D12D}"/>
              </a:ext>
            </a:extLst>
          </p:cNvPr>
          <p:cNvSpPr/>
          <p:nvPr/>
        </p:nvSpPr>
        <p:spPr>
          <a:xfrm>
            <a:off x="838201" y="1821271"/>
            <a:ext cx="8627771" cy="455391"/>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a:solidFill>
                  <a:schemeClr val="bg1"/>
                </a:solidFill>
                <a:effectLst/>
              </a:rPr>
              <a:t>10 SHARED GOALS FOR 2040</a:t>
            </a:r>
            <a:endParaRPr lang="en-BE">
              <a:solidFill>
                <a:schemeClr val="bg1"/>
              </a:solidFill>
            </a:endParaRPr>
          </a:p>
        </p:txBody>
      </p:sp>
      <p:sp>
        <p:nvSpPr>
          <p:cNvPr id="4" name="Rectangle: Rounded Corners 3">
            <a:extLst>
              <a:ext uri="{FF2B5EF4-FFF2-40B4-BE49-F238E27FC236}">
                <a16:creationId xmlns:a16="http://schemas.microsoft.com/office/drawing/2014/main" id="{57C703B9-B34E-8965-E098-48285EEE547C}"/>
              </a:ext>
            </a:extLst>
          </p:cNvPr>
          <p:cNvSpPr/>
          <p:nvPr/>
        </p:nvSpPr>
        <p:spPr>
          <a:xfrm>
            <a:off x="838201" y="2394928"/>
            <a:ext cx="8627771" cy="455391"/>
          </a:xfrm>
          <a:prstGeom prst="roundRect">
            <a:avLst/>
          </a:prstGeom>
          <a:solidFill>
            <a:srgbClr val="D6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u="none" strike="noStrike">
                <a:solidFill>
                  <a:schemeClr val="bg1"/>
                </a:solidFill>
                <a:effectLst/>
              </a:rPr>
              <a:t>EU RURAL ACTION PLAN</a:t>
            </a:r>
            <a:endParaRPr lang="en-BE">
              <a:solidFill>
                <a:schemeClr val="bg1"/>
              </a:solidFill>
            </a:endParaRPr>
          </a:p>
        </p:txBody>
      </p:sp>
      <p:pic>
        <p:nvPicPr>
          <p:cNvPr id="12" name="Picture 11" descr="A picture containing graphics, logo, font, graphic design&#10;&#10;Description automatically generated">
            <a:extLst>
              <a:ext uri="{FF2B5EF4-FFF2-40B4-BE49-F238E27FC236}">
                <a16:creationId xmlns:a16="http://schemas.microsoft.com/office/drawing/2014/main" id="{C235A9E2-4B6C-B1A5-0897-0F322E71A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026" y="2940061"/>
            <a:ext cx="416932" cy="317770"/>
          </a:xfrm>
          <a:prstGeom prst="rect">
            <a:avLst/>
          </a:prstGeom>
        </p:spPr>
      </p:pic>
      <p:pic>
        <p:nvPicPr>
          <p:cNvPr id="13" name="Picture 12" descr="A picture containing graphics, logo, font, graphic design&#10;&#10;Description automatically generated">
            <a:extLst>
              <a:ext uri="{FF2B5EF4-FFF2-40B4-BE49-F238E27FC236}">
                <a16:creationId xmlns:a16="http://schemas.microsoft.com/office/drawing/2014/main" id="{DE86EFAC-BD98-6E2D-0FA2-DEA6261F3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3026" y="3296693"/>
            <a:ext cx="416932" cy="317770"/>
          </a:xfrm>
          <a:prstGeom prst="rect">
            <a:avLst/>
          </a:prstGeom>
        </p:spPr>
      </p:pic>
      <p:pic>
        <p:nvPicPr>
          <p:cNvPr id="15" name="Picture 14" descr="A picture containing circle, graphics, screenshot, design&#10;&#10;Description automatically generated">
            <a:extLst>
              <a:ext uri="{FF2B5EF4-FFF2-40B4-BE49-F238E27FC236}">
                <a16:creationId xmlns:a16="http://schemas.microsoft.com/office/drawing/2014/main" id="{66153ECB-4FF6-BC22-ED2A-37EC1C89B1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3026" y="3701390"/>
            <a:ext cx="399970" cy="304842"/>
          </a:xfrm>
          <a:prstGeom prst="rect">
            <a:avLst/>
          </a:prstGeom>
        </p:spPr>
      </p:pic>
      <p:pic>
        <p:nvPicPr>
          <p:cNvPr id="17" name="Picture 16" descr="A picture containing graphics, heart, symbol, logo&#10;&#10;Description automatically generated">
            <a:extLst>
              <a:ext uri="{FF2B5EF4-FFF2-40B4-BE49-F238E27FC236}">
                <a16:creationId xmlns:a16="http://schemas.microsoft.com/office/drawing/2014/main" id="{36299C42-1AFB-9C1C-458F-FCB543570E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3861" y="5960046"/>
            <a:ext cx="391570" cy="298440"/>
          </a:xfrm>
          <a:prstGeom prst="rect">
            <a:avLst/>
          </a:prstGeom>
        </p:spPr>
      </p:pic>
      <p:pic>
        <p:nvPicPr>
          <p:cNvPr id="19" name="Picture 18" descr="A green and white logo&#10;&#10;Description automatically generated with low confidence">
            <a:extLst>
              <a:ext uri="{FF2B5EF4-FFF2-40B4-BE49-F238E27FC236}">
                <a16:creationId xmlns:a16="http://schemas.microsoft.com/office/drawing/2014/main" id="{5AF80952-EC8C-3BEC-DE2C-8223E210C2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3027" y="4446390"/>
            <a:ext cx="391570" cy="298440"/>
          </a:xfrm>
          <a:prstGeom prst="rect">
            <a:avLst/>
          </a:prstGeom>
        </p:spPr>
      </p:pic>
      <p:pic>
        <p:nvPicPr>
          <p:cNvPr id="20" name="Picture 19" descr="A picture containing circle, graphics, screenshot, design&#10;&#10;Description automatically generated">
            <a:extLst>
              <a:ext uri="{FF2B5EF4-FFF2-40B4-BE49-F238E27FC236}">
                <a16:creationId xmlns:a16="http://schemas.microsoft.com/office/drawing/2014/main" id="{60A5D09A-8DAB-11F5-36AC-27228A63E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1507" y="4082262"/>
            <a:ext cx="399970" cy="304842"/>
          </a:xfrm>
          <a:prstGeom prst="rect">
            <a:avLst/>
          </a:prstGeom>
        </p:spPr>
      </p:pic>
      <p:pic>
        <p:nvPicPr>
          <p:cNvPr id="21" name="Picture 20" descr="A green and white logo&#10;&#10;Description automatically generated with low confidence">
            <a:extLst>
              <a:ext uri="{FF2B5EF4-FFF2-40B4-BE49-F238E27FC236}">
                <a16:creationId xmlns:a16="http://schemas.microsoft.com/office/drawing/2014/main" id="{453FB10F-021E-CECD-8E7A-1D0A6765B4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707" y="4861883"/>
            <a:ext cx="391570" cy="298440"/>
          </a:xfrm>
          <a:prstGeom prst="rect">
            <a:avLst/>
          </a:prstGeom>
        </p:spPr>
      </p:pic>
      <p:pic>
        <p:nvPicPr>
          <p:cNvPr id="22" name="Picture 21" descr="A green and white logo&#10;&#10;Description automatically generated with low confidence">
            <a:extLst>
              <a:ext uri="{FF2B5EF4-FFF2-40B4-BE49-F238E27FC236}">
                <a16:creationId xmlns:a16="http://schemas.microsoft.com/office/drawing/2014/main" id="{C3127ADE-0BC7-A042-D275-994B0D2D68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8388" y="5221776"/>
            <a:ext cx="391570" cy="298440"/>
          </a:xfrm>
          <a:prstGeom prst="rect">
            <a:avLst/>
          </a:prstGeom>
        </p:spPr>
      </p:pic>
      <p:pic>
        <p:nvPicPr>
          <p:cNvPr id="24" name="Picture 23" descr="A green and white logo&#10;&#10;Description automatically generated with low confidence">
            <a:extLst>
              <a:ext uri="{FF2B5EF4-FFF2-40B4-BE49-F238E27FC236}">
                <a16:creationId xmlns:a16="http://schemas.microsoft.com/office/drawing/2014/main" id="{FB6F3322-091C-07A3-E981-13BFAB1C6F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861" y="5587975"/>
            <a:ext cx="391570" cy="298440"/>
          </a:xfrm>
          <a:prstGeom prst="rect">
            <a:avLst/>
          </a:prstGeom>
        </p:spPr>
      </p:pic>
      <p:sp>
        <p:nvSpPr>
          <p:cNvPr id="26" name="TextBox 25">
            <a:extLst>
              <a:ext uri="{FF2B5EF4-FFF2-40B4-BE49-F238E27FC236}">
                <a16:creationId xmlns:a16="http://schemas.microsoft.com/office/drawing/2014/main" id="{062DD621-0726-60F6-9906-5404157B33A0}"/>
              </a:ext>
            </a:extLst>
          </p:cNvPr>
          <p:cNvSpPr txBox="1"/>
          <p:nvPr/>
        </p:nvSpPr>
        <p:spPr>
          <a:xfrm>
            <a:off x="9019984" y="4788214"/>
            <a:ext cx="955133" cy="276999"/>
          </a:xfrm>
          <a:prstGeom prst="rect">
            <a:avLst/>
          </a:prstGeom>
          <a:noFill/>
        </p:spPr>
        <p:txBody>
          <a:bodyPr wrap="none" rtlCol="0">
            <a:spAutoFit/>
          </a:bodyPr>
          <a:lstStyle/>
          <a:p>
            <a:r>
              <a:rPr lang="en-GB" sz="1200" b="1">
                <a:solidFill>
                  <a:schemeClr val="bg1"/>
                </a:solidFill>
              </a:rPr>
              <a:t>Connected</a:t>
            </a:r>
            <a:endParaRPr lang="en-GB" b="1">
              <a:solidFill>
                <a:schemeClr val="bg1"/>
              </a:solidFill>
            </a:endParaRPr>
          </a:p>
        </p:txBody>
      </p:sp>
      <p:sp>
        <p:nvSpPr>
          <p:cNvPr id="28" name="TextBox 27">
            <a:extLst>
              <a:ext uri="{FF2B5EF4-FFF2-40B4-BE49-F238E27FC236}">
                <a16:creationId xmlns:a16="http://schemas.microsoft.com/office/drawing/2014/main" id="{7C5F20ED-493B-3A52-A444-729CEEA3DDA5}"/>
              </a:ext>
            </a:extLst>
          </p:cNvPr>
          <p:cNvSpPr txBox="1"/>
          <p:nvPr/>
        </p:nvSpPr>
        <p:spPr>
          <a:xfrm>
            <a:off x="9019984" y="5103034"/>
            <a:ext cx="817211" cy="276999"/>
          </a:xfrm>
          <a:prstGeom prst="rect">
            <a:avLst/>
          </a:prstGeom>
          <a:noFill/>
        </p:spPr>
        <p:txBody>
          <a:bodyPr wrap="none" rtlCol="0">
            <a:spAutoFit/>
          </a:bodyPr>
          <a:lstStyle/>
          <a:p>
            <a:r>
              <a:rPr lang="en-GB" sz="1200" b="1">
                <a:solidFill>
                  <a:schemeClr val="bg1"/>
                </a:solidFill>
              </a:rPr>
              <a:t>Resilient</a:t>
            </a:r>
            <a:endParaRPr lang="en-GB" b="1">
              <a:solidFill>
                <a:schemeClr val="bg1"/>
              </a:solidFill>
            </a:endParaRPr>
          </a:p>
        </p:txBody>
      </p:sp>
      <p:sp>
        <p:nvSpPr>
          <p:cNvPr id="29" name="TextBox 28">
            <a:extLst>
              <a:ext uri="{FF2B5EF4-FFF2-40B4-BE49-F238E27FC236}">
                <a16:creationId xmlns:a16="http://schemas.microsoft.com/office/drawing/2014/main" id="{5054EED2-5B24-15BD-B0A6-EDB019A01A78}"/>
              </a:ext>
            </a:extLst>
          </p:cNvPr>
          <p:cNvSpPr txBox="1"/>
          <p:nvPr/>
        </p:nvSpPr>
        <p:spPr>
          <a:xfrm>
            <a:off x="6436372" y="5065213"/>
            <a:ext cx="996235" cy="276999"/>
          </a:xfrm>
          <a:prstGeom prst="rect">
            <a:avLst/>
          </a:prstGeom>
          <a:noFill/>
        </p:spPr>
        <p:txBody>
          <a:bodyPr wrap="none" rtlCol="0">
            <a:spAutoFit/>
          </a:bodyPr>
          <a:lstStyle/>
          <a:p>
            <a:r>
              <a:rPr lang="en-GB" sz="1200" b="1">
                <a:solidFill>
                  <a:schemeClr val="bg1"/>
                </a:solidFill>
              </a:rPr>
              <a:t>Prosperous</a:t>
            </a:r>
            <a:endParaRPr lang="en-GB" b="1">
              <a:solidFill>
                <a:schemeClr val="bg1"/>
              </a:solidFill>
            </a:endParaRPr>
          </a:p>
        </p:txBody>
      </p:sp>
      <p:pic>
        <p:nvPicPr>
          <p:cNvPr id="31" name="Picture 30">
            <a:extLst>
              <a:ext uri="{FF2B5EF4-FFF2-40B4-BE49-F238E27FC236}">
                <a16:creationId xmlns:a16="http://schemas.microsoft.com/office/drawing/2014/main" id="{6B53F120-DCCF-D93A-0252-648CBB740B91}"/>
              </a:ext>
            </a:extLst>
          </p:cNvPr>
          <p:cNvPicPr>
            <a:picLocks noChangeAspect="1"/>
          </p:cNvPicPr>
          <p:nvPr/>
        </p:nvPicPr>
        <p:blipFill>
          <a:blip r:embed="rId7"/>
          <a:stretch>
            <a:fillRect/>
          </a:stretch>
        </p:blipFill>
        <p:spPr>
          <a:xfrm>
            <a:off x="9428589" y="2792053"/>
            <a:ext cx="2605818" cy="2273160"/>
          </a:xfrm>
          <a:prstGeom prst="rect">
            <a:avLst/>
          </a:prstGeom>
        </p:spPr>
      </p:pic>
      <p:sp>
        <p:nvSpPr>
          <p:cNvPr id="5" name="TextBox 4">
            <a:extLst>
              <a:ext uri="{FF2B5EF4-FFF2-40B4-BE49-F238E27FC236}">
                <a16:creationId xmlns:a16="http://schemas.microsoft.com/office/drawing/2014/main" id="{85BAB4D6-D56A-2E52-07AB-475C6AA7E508}"/>
              </a:ext>
            </a:extLst>
          </p:cNvPr>
          <p:cNvSpPr txBox="1"/>
          <p:nvPr/>
        </p:nvSpPr>
        <p:spPr>
          <a:xfrm>
            <a:off x="838202" y="1337784"/>
            <a:ext cx="6642862" cy="369332"/>
          </a:xfrm>
          <a:prstGeom prst="rect">
            <a:avLst/>
          </a:prstGeom>
          <a:noFill/>
        </p:spPr>
        <p:txBody>
          <a:bodyPr wrap="square" rtlCol="0">
            <a:spAutoFit/>
          </a:bodyPr>
          <a:lstStyle/>
          <a:p>
            <a:r>
              <a:rPr lang="en-GB" b="1">
                <a:solidFill>
                  <a:srgbClr val="1C726F"/>
                </a:solidFill>
              </a:rPr>
              <a:t>LONG-TERM VISION FOR RURAL AREAS</a:t>
            </a:r>
          </a:p>
        </p:txBody>
      </p:sp>
    </p:spTree>
    <p:extLst>
      <p:ext uri="{BB962C8B-B14F-4D97-AF65-F5344CB8AC3E}">
        <p14:creationId xmlns:p14="http://schemas.microsoft.com/office/powerpoint/2010/main" val="323459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1">
            <a:extLst>
              <a:ext uri="{FF2B5EF4-FFF2-40B4-BE49-F238E27FC236}">
                <a16:creationId xmlns:a16="http://schemas.microsoft.com/office/drawing/2014/main" id="{FE687877-6070-D33C-B70E-FD0773203D40}"/>
              </a:ext>
            </a:extLst>
          </p:cNvPr>
          <p:cNvSpPr/>
          <p:nvPr/>
        </p:nvSpPr>
        <p:spPr>
          <a:xfrm>
            <a:off x="296248" y="5272840"/>
            <a:ext cx="2904481" cy="1101202"/>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buClr>
                <a:srgbClr val="F7B44B">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Youth: </a:t>
            </a:r>
          </a:p>
          <a:p>
            <a:pPr marL="360363" lvl="1" indent="-173038">
              <a:buFont typeface="Arial" panose="020B0604020202020204" pitchFamily="34" charset="0"/>
              <a:buChar char="•"/>
              <a:defRPr/>
            </a:pPr>
            <a:r>
              <a:rPr lang="en-GB" sz="1400">
                <a:solidFill>
                  <a:prstClr val="black"/>
                </a:solidFill>
                <a:latin typeface="Leelawadee"/>
              </a:rPr>
              <a:t>Inclusion in </a:t>
            </a:r>
            <a:r>
              <a:rPr lang="en-GB" sz="1400" b="1">
                <a:solidFill>
                  <a:prstClr val="black"/>
                </a:solidFill>
                <a:latin typeface="Leelawadee"/>
              </a:rPr>
              <a:t>ERASMUS</a:t>
            </a:r>
          </a:p>
          <a:p>
            <a:pPr marL="360363" lvl="1" indent="-173038">
              <a:buFont typeface="Arial" panose="020B0604020202020204" pitchFamily="34" charset="0"/>
              <a:buChar char="•"/>
              <a:defRPr/>
            </a:pPr>
            <a:r>
              <a:rPr lang="en-GB" sz="1400">
                <a:solidFill>
                  <a:prstClr val="black"/>
                </a:solidFill>
                <a:latin typeface="Leelawadee"/>
              </a:rPr>
              <a:t>EU youth Strategy </a:t>
            </a:r>
            <a:r>
              <a:rPr lang="en-GB" sz="1400" b="1">
                <a:solidFill>
                  <a:prstClr val="black"/>
                </a:solidFill>
                <a:latin typeface="Leelawadee"/>
              </a:rPr>
              <a:t>Goal 6</a:t>
            </a:r>
          </a:p>
          <a:p>
            <a:pPr marL="360363" lvl="1" indent="-173038">
              <a:buFont typeface="Arial" panose="020B0604020202020204" pitchFamily="34" charset="0"/>
              <a:buChar char="•"/>
              <a:defRPr/>
            </a:pPr>
            <a:r>
              <a:rPr lang="en-GB" sz="1400" b="1">
                <a:solidFill>
                  <a:prstClr val="black"/>
                </a:solidFill>
                <a:latin typeface="Leelawadee"/>
              </a:rPr>
              <a:t>Study</a:t>
            </a:r>
            <a:r>
              <a:rPr lang="en-GB" sz="1400">
                <a:solidFill>
                  <a:prstClr val="black"/>
                </a:solidFill>
                <a:latin typeface="Leelawadee"/>
              </a:rPr>
              <a:t> on rural youth opportunities for learning</a:t>
            </a:r>
          </a:p>
        </p:txBody>
      </p:sp>
      <p:sp>
        <p:nvSpPr>
          <p:cNvPr id="9" name="Rounded Rectangle 8"/>
          <p:cNvSpPr/>
          <p:nvPr/>
        </p:nvSpPr>
        <p:spPr>
          <a:xfrm>
            <a:off x="320645" y="1437408"/>
            <a:ext cx="2894186" cy="632718"/>
          </a:xfrm>
          <a:prstGeom prst="roundRect">
            <a:avLst>
              <a:gd name="adj" fmla="val 9589"/>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F7B44B">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Rural revitalisation platform launched</a:t>
            </a:r>
            <a:endParaRPr kumimoji="0" lang="en-GB" sz="1200" i="0" u="none" strike="noStrike" kern="1200" cap="none" spc="0" normalizeH="0" baseline="0" noProof="0">
              <a:ln>
                <a:noFill/>
              </a:ln>
              <a:solidFill>
                <a:prstClr val="black"/>
              </a:solidFill>
              <a:effectLst/>
              <a:uLnTx/>
              <a:uFillTx/>
              <a:latin typeface="Leelawadee"/>
              <a:ea typeface="+mn-ea"/>
              <a:cs typeface="+mn-cs"/>
            </a:endParaRPr>
          </a:p>
        </p:txBody>
      </p:sp>
      <p:sp>
        <p:nvSpPr>
          <p:cNvPr id="22" name="Rounded Rectangle 21"/>
          <p:cNvSpPr/>
          <p:nvPr/>
        </p:nvSpPr>
        <p:spPr>
          <a:xfrm>
            <a:off x="303554" y="2123404"/>
            <a:ext cx="2897175" cy="1406984"/>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Research and innovation for rural communities</a:t>
            </a:r>
          </a:p>
          <a:p>
            <a:pPr marL="360363"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a:t>
            </a:r>
            <a:r>
              <a:rPr lang="en-GB" sz="1400" b="1">
                <a:solidFill>
                  <a:prstClr val="black"/>
                </a:solidFill>
                <a:latin typeface="Leelawadee"/>
              </a:rPr>
              <a:t>253 million</a:t>
            </a:r>
            <a:r>
              <a:rPr kumimoji="0" lang="en-GB" sz="1400" b="1" i="0" u="none" strike="noStrike" kern="1200" cap="none" spc="0" normalizeH="0" baseline="0" noProof="0">
                <a:ln>
                  <a:noFill/>
                </a:ln>
                <a:solidFill>
                  <a:prstClr val="black"/>
                </a:solidFill>
                <a:effectLst/>
                <a:uLnTx/>
                <a:uFillTx/>
                <a:latin typeface="Leelawadee"/>
                <a:ea typeface="+mn-ea"/>
                <a:cs typeface="+mn-cs"/>
              </a:rPr>
              <a:t> </a:t>
            </a:r>
            <a:r>
              <a:rPr lang="en-GB" sz="1400">
                <a:solidFill>
                  <a:prstClr val="black"/>
                </a:solidFill>
                <a:latin typeface="Leelawadee"/>
              </a:rPr>
              <a:t>in </a:t>
            </a:r>
            <a:r>
              <a:rPr lang="en-GB" sz="1400" b="1">
                <a:solidFill>
                  <a:prstClr val="black"/>
                </a:solidFill>
                <a:latin typeface="Leelawadee"/>
              </a:rPr>
              <a:t>Horizon EU</a:t>
            </a:r>
            <a:endParaRPr kumimoji="0" lang="en-GB" sz="1400" b="1" i="0" u="none" strike="noStrike" kern="1200" cap="none" spc="0" normalizeH="0" baseline="0" noProof="0">
              <a:ln>
                <a:noFill/>
              </a:ln>
              <a:solidFill>
                <a:prstClr val="black"/>
              </a:solidFill>
              <a:effectLst/>
              <a:uLnTx/>
              <a:uFillTx/>
              <a:latin typeface="Leelawadee"/>
              <a:ea typeface="+mn-ea"/>
              <a:cs typeface="+mn-cs"/>
            </a:endParaRPr>
          </a:p>
          <a:p>
            <a:pPr marL="360363" marR="0" lvl="1"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Leelawadee"/>
                <a:ea typeface="+mn-ea"/>
                <a:cs typeface="+mn-cs"/>
              </a:rPr>
              <a:t>European </a:t>
            </a:r>
            <a:r>
              <a:rPr kumimoji="0" lang="en-GB" sz="1400" b="1" i="0" u="none" strike="noStrike" kern="1200" cap="none" spc="0" normalizeH="0" baseline="0" noProof="0">
                <a:ln>
                  <a:noFill/>
                </a:ln>
                <a:solidFill>
                  <a:prstClr val="black"/>
                </a:solidFill>
                <a:effectLst/>
                <a:uLnTx/>
                <a:uFillTx/>
                <a:latin typeface="Leelawadee"/>
                <a:ea typeface="+mn-ea"/>
                <a:cs typeface="+mn-cs"/>
              </a:rPr>
              <a:t>Startup village forum </a:t>
            </a:r>
            <a:r>
              <a:rPr kumimoji="0" lang="en-GB" sz="1400" i="0" u="none" strike="noStrike" kern="1200" cap="none" spc="0" normalizeH="0" baseline="0" noProof="0">
                <a:ln>
                  <a:noFill/>
                </a:ln>
                <a:solidFill>
                  <a:prstClr val="black"/>
                </a:solidFill>
                <a:effectLst/>
                <a:uLnTx/>
                <a:uFillTx/>
                <a:latin typeface="Leelawadee"/>
                <a:ea typeface="+mn-ea"/>
                <a:cs typeface="+mn-cs"/>
              </a:rPr>
              <a:t>launched</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5" name="Rounded Rectangle 8">
            <a:extLst>
              <a:ext uri="{FF2B5EF4-FFF2-40B4-BE49-F238E27FC236}">
                <a16:creationId xmlns:a16="http://schemas.microsoft.com/office/drawing/2014/main" id="{2160F800-D63C-165A-66A0-48FE956984FE}"/>
              </a:ext>
            </a:extLst>
          </p:cNvPr>
          <p:cNvSpPr/>
          <p:nvPr/>
        </p:nvSpPr>
        <p:spPr>
          <a:xfrm>
            <a:off x="3356475" y="1437408"/>
            <a:ext cx="2798944" cy="834748"/>
          </a:xfrm>
          <a:prstGeom prst="roundRect">
            <a:avLst>
              <a:gd name="adj" fmla="val 9589"/>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Networking on mobility for </a:t>
            </a:r>
            <a:r>
              <a:rPr lang="en-GB" sz="1400" b="1">
                <a:solidFill>
                  <a:prstClr val="black"/>
                </a:solidFill>
                <a:latin typeface="Leelawadee"/>
              </a:rPr>
              <a:t>rural communities under </a:t>
            </a:r>
            <a:r>
              <a:rPr kumimoji="0" lang="en-GB" sz="1400" b="1" i="0" u="none" strike="noStrike" kern="1200" cap="none" spc="0" normalizeH="0" baseline="0" noProof="0">
                <a:ln>
                  <a:noFill/>
                </a:ln>
                <a:solidFill>
                  <a:prstClr val="black"/>
                </a:solidFill>
                <a:effectLst/>
                <a:uLnTx/>
                <a:uFillTx/>
                <a:latin typeface="Leelawadee"/>
                <a:ea typeface="+mn-ea"/>
                <a:cs typeface="+mn-cs"/>
              </a:rPr>
              <a:t>SMARTA-NET</a:t>
            </a:r>
          </a:p>
        </p:txBody>
      </p:sp>
      <p:sp>
        <p:nvSpPr>
          <p:cNvPr id="8" name="Rounded Rectangle 8">
            <a:extLst>
              <a:ext uri="{FF2B5EF4-FFF2-40B4-BE49-F238E27FC236}">
                <a16:creationId xmlns:a16="http://schemas.microsoft.com/office/drawing/2014/main" id="{944A80F0-0BAA-253E-4E2D-F4AFE12B3FA3}"/>
              </a:ext>
            </a:extLst>
          </p:cNvPr>
          <p:cNvSpPr/>
          <p:nvPr/>
        </p:nvSpPr>
        <p:spPr>
          <a:xfrm>
            <a:off x="3356475" y="3126174"/>
            <a:ext cx="2798944" cy="1833674"/>
          </a:xfrm>
          <a:prstGeom prst="roundRect">
            <a:avLst>
              <a:gd name="adj" fmla="val 6326"/>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Rural Digital Futures</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€23.5 billion </a:t>
            </a:r>
            <a:r>
              <a:rPr kumimoji="0" lang="en-GB" sz="1400" b="0" i="0" u="none" strike="noStrike" kern="1200" cap="none" spc="0" normalizeH="0" baseline="0" noProof="0">
                <a:ln>
                  <a:noFill/>
                </a:ln>
                <a:solidFill>
                  <a:prstClr val="black"/>
                </a:solidFill>
                <a:effectLst/>
                <a:uLnTx/>
                <a:uFillTx/>
                <a:latin typeface="Leelawadee"/>
                <a:ea typeface="+mn-ea"/>
                <a:cs typeface="+mn-cs"/>
              </a:rPr>
              <a:t>invested in </a:t>
            </a:r>
            <a:r>
              <a:rPr kumimoji="0" lang="en-GB" sz="1400" b="1" i="0" u="none" strike="noStrike" kern="1200" cap="none" spc="0" normalizeH="0" baseline="0" noProof="0">
                <a:ln>
                  <a:noFill/>
                </a:ln>
                <a:solidFill>
                  <a:prstClr val="black"/>
                </a:solidFill>
                <a:effectLst/>
                <a:uLnTx/>
                <a:uFillTx/>
                <a:latin typeface="Leelawadee"/>
                <a:ea typeface="+mn-ea"/>
                <a:cs typeface="+mn-cs"/>
              </a:rPr>
              <a:t>connectivity</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Leelawadee"/>
                <a:ea typeface="+mn-ea"/>
                <a:cs typeface="+mn-cs"/>
              </a:rPr>
              <a:t>Pilot on digital education in remote areas “Learning from the extremes”</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Rural digital indicators </a:t>
            </a:r>
            <a:r>
              <a:rPr kumimoji="0" lang="en-GB" sz="1400" i="0" u="none" strike="noStrike" kern="1200" cap="none" spc="0" normalizeH="0" baseline="0" noProof="0">
                <a:ln>
                  <a:noFill/>
                </a:ln>
                <a:solidFill>
                  <a:prstClr val="black"/>
                </a:solidFill>
                <a:effectLst/>
                <a:uLnTx/>
                <a:uFillTx/>
                <a:latin typeface="Leelawadee"/>
                <a:ea typeface="+mn-ea"/>
                <a:cs typeface="+mn-cs"/>
              </a:rPr>
              <a:t>in digital decade reports</a:t>
            </a:r>
          </a:p>
        </p:txBody>
      </p:sp>
      <p:sp>
        <p:nvSpPr>
          <p:cNvPr id="16" name="Rounded Rectangle 8">
            <a:extLst>
              <a:ext uri="{FF2B5EF4-FFF2-40B4-BE49-F238E27FC236}">
                <a16:creationId xmlns:a16="http://schemas.microsoft.com/office/drawing/2014/main" id="{37EE80E6-B899-8406-9782-C838E6F2E69D}"/>
              </a:ext>
            </a:extLst>
          </p:cNvPr>
          <p:cNvSpPr/>
          <p:nvPr/>
        </p:nvSpPr>
        <p:spPr>
          <a:xfrm>
            <a:off x="6305433" y="1437408"/>
            <a:ext cx="2717540" cy="1730976"/>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Leelawadee"/>
                <a:ea typeface="+mn-ea"/>
                <a:cs typeface="+mn-cs"/>
              </a:rPr>
              <a:t>Rural energy communities advisory hub</a:t>
            </a:r>
            <a:r>
              <a:rPr kumimoji="0" lang="en-GB" sz="1200" b="0" i="0" u="none" strike="noStrike" kern="1200" cap="none" spc="0" normalizeH="0" baseline="0" noProof="0" dirty="0">
                <a:ln>
                  <a:noFill/>
                </a:ln>
                <a:solidFill>
                  <a:prstClr val="black"/>
                </a:solidFill>
                <a:effectLst/>
                <a:uLnTx/>
                <a:uFillTx/>
                <a:latin typeface="Leelawadee"/>
                <a:ea typeface="+mn-ea"/>
                <a:cs typeface="+mn-cs"/>
              </a:rPr>
              <a:t> (RECAH)</a:t>
            </a:r>
          </a:p>
          <a:p>
            <a:pPr marL="533400" lvl="1" indent="-266700">
              <a:buFont typeface="Arial" panose="020B0604020202020204" pitchFamily="34" charset="0"/>
              <a:buChar char="•"/>
              <a:defRPr/>
            </a:pPr>
            <a:r>
              <a:rPr lang="en-GB" sz="1400" b="1" dirty="0">
                <a:solidFill>
                  <a:prstClr val="black"/>
                </a:solidFill>
                <a:latin typeface="Leelawadee"/>
              </a:rPr>
              <a:t>27 municipalities </a:t>
            </a:r>
            <a:r>
              <a:rPr lang="en-GB" sz="1400" dirty="0">
                <a:solidFill>
                  <a:prstClr val="black"/>
                </a:solidFill>
                <a:latin typeface="Leelawadee"/>
              </a:rPr>
              <a:t>received technical assistance</a:t>
            </a:r>
          </a:p>
          <a:p>
            <a:pPr marL="533400" lvl="1" indent="-266700">
              <a:buFont typeface="Arial" panose="020B0604020202020204" pitchFamily="34" charset="0"/>
              <a:buChar char="•"/>
              <a:defRPr/>
            </a:pPr>
            <a:r>
              <a:rPr lang="en-GB" sz="1400" b="1" dirty="0">
                <a:solidFill>
                  <a:prstClr val="black"/>
                </a:solidFill>
                <a:latin typeface="Leelawadee"/>
              </a:rPr>
              <a:t>Guidance </a:t>
            </a:r>
            <a:r>
              <a:rPr lang="en-GB" sz="1400" dirty="0">
                <a:solidFill>
                  <a:prstClr val="black"/>
                </a:solidFill>
                <a:latin typeface="Leelawadee"/>
              </a:rPr>
              <a:t>for all</a:t>
            </a:r>
          </a:p>
        </p:txBody>
      </p:sp>
      <p:sp>
        <p:nvSpPr>
          <p:cNvPr id="19" name="Rounded Rectangle 8">
            <a:extLst>
              <a:ext uri="{FF2B5EF4-FFF2-40B4-BE49-F238E27FC236}">
                <a16:creationId xmlns:a16="http://schemas.microsoft.com/office/drawing/2014/main" id="{5F931AAB-0473-6380-2964-49E15C1D550D}"/>
              </a:ext>
            </a:extLst>
          </p:cNvPr>
          <p:cNvSpPr/>
          <p:nvPr/>
        </p:nvSpPr>
        <p:spPr>
          <a:xfrm>
            <a:off x="6305433" y="3221587"/>
            <a:ext cx="2717540" cy="593995"/>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Certification of Carbon removals</a:t>
            </a:r>
            <a:endParaRPr kumimoji="0" lang="en-GB" sz="1200" b="0" i="0" u="none" strike="noStrike" kern="1200" cap="none" spc="0" normalizeH="0" baseline="0" noProof="0">
              <a:ln>
                <a:noFill/>
              </a:ln>
              <a:solidFill>
                <a:prstClr val="black"/>
              </a:solidFill>
              <a:effectLst/>
              <a:uLnTx/>
              <a:uFillTx/>
              <a:latin typeface="Leelawadee"/>
              <a:ea typeface="+mn-ea"/>
              <a:cs typeface="+mn-cs"/>
            </a:endParaRPr>
          </a:p>
        </p:txBody>
      </p:sp>
      <p:sp>
        <p:nvSpPr>
          <p:cNvPr id="25" name="Rounded Rectangle 8">
            <a:extLst>
              <a:ext uri="{FF2B5EF4-FFF2-40B4-BE49-F238E27FC236}">
                <a16:creationId xmlns:a16="http://schemas.microsoft.com/office/drawing/2014/main" id="{FD880FF7-1142-0E74-093D-F07AA815EF6B}"/>
              </a:ext>
            </a:extLst>
          </p:cNvPr>
          <p:cNvSpPr/>
          <p:nvPr/>
        </p:nvSpPr>
        <p:spPr>
          <a:xfrm>
            <a:off x="6295594" y="3880977"/>
            <a:ext cx="2717540" cy="593995"/>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EU mission: A soil deal for Europe </a:t>
            </a:r>
            <a:r>
              <a:rPr kumimoji="0" lang="en-GB" sz="1500" i="0" u="none" strike="noStrike" kern="1200" cap="none" spc="0" normalizeH="0" baseline="0" noProof="0">
                <a:ln>
                  <a:noFill/>
                </a:ln>
                <a:solidFill>
                  <a:prstClr val="black"/>
                </a:solidFill>
                <a:effectLst/>
                <a:uLnTx/>
                <a:uFillTx/>
                <a:latin typeface="Leelawadee"/>
                <a:ea typeface="+mn-ea"/>
                <a:cs typeface="+mn-cs"/>
              </a:rPr>
              <a:t>(R&amp;I calls)</a:t>
            </a:r>
          </a:p>
        </p:txBody>
      </p:sp>
      <p:sp>
        <p:nvSpPr>
          <p:cNvPr id="51" name="Rounded Rectangle 8">
            <a:extLst>
              <a:ext uri="{FF2B5EF4-FFF2-40B4-BE49-F238E27FC236}">
                <a16:creationId xmlns:a16="http://schemas.microsoft.com/office/drawing/2014/main" id="{AA639870-862E-9C54-5D2D-5B7C27F3318F}"/>
              </a:ext>
            </a:extLst>
          </p:cNvPr>
          <p:cNvSpPr/>
          <p:nvPr/>
        </p:nvSpPr>
        <p:spPr>
          <a:xfrm>
            <a:off x="6290993" y="4540368"/>
            <a:ext cx="2726741" cy="1833674"/>
          </a:xfrm>
          <a:prstGeom prst="roundRect">
            <a:avLst>
              <a:gd name="adj" fmla="val 958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ABA76">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Social resilience and Women in rural areas</a:t>
            </a:r>
            <a:endParaRPr kumimoji="0" lang="en-GB" sz="1500" b="0" i="0" u="none" strike="noStrike" kern="1200" cap="none" spc="0" normalizeH="0" baseline="0" noProof="0">
              <a:ln>
                <a:noFill/>
              </a:ln>
              <a:solidFill>
                <a:prstClr val="black"/>
              </a:solidFill>
              <a:effectLst/>
              <a:uLnTx/>
              <a:uFillTx/>
              <a:latin typeface="Leelawadee"/>
              <a:ea typeface="+mn-ea"/>
              <a:cs typeface="+mn-cs"/>
            </a:endParaRP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Leelawadee"/>
                <a:ea typeface="+mn-ea"/>
                <a:cs typeface="+mn-cs"/>
              </a:rPr>
              <a:t>European </a:t>
            </a:r>
            <a:r>
              <a:rPr kumimoji="0" lang="en-GB" sz="1400" b="1" i="0" u="none" strike="noStrike" kern="1200" cap="none" spc="0" normalizeH="0" baseline="0" noProof="0">
                <a:ln>
                  <a:noFill/>
                </a:ln>
                <a:solidFill>
                  <a:prstClr val="black"/>
                </a:solidFill>
                <a:effectLst/>
                <a:uLnTx/>
                <a:uFillTx/>
                <a:latin typeface="Leelawadee"/>
                <a:ea typeface="+mn-ea"/>
                <a:cs typeface="+mn-cs"/>
              </a:rPr>
              <a:t>care strategy </a:t>
            </a:r>
            <a:r>
              <a:rPr kumimoji="0" lang="en-GB" sz="1400" b="0" i="0" u="none" strike="noStrike" kern="1200" cap="none" spc="0" normalizeH="0" baseline="0" noProof="0">
                <a:ln>
                  <a:noFill/>
                </a:ln>
                <a:solidFill>
                  <a:prstClr val="black"/>
                </a:solidFill>
                <a:effectLst/>
                <a:uLnTx/>
                <a:uFillTx/>
                <a:latin typeface="Leelawadee"/>
                <a:ea typeface="+mn-ea"/>
                <a:cs typeface="+mn-cs"/>
              </a:rPr>
              <a:t>(2022) highlighting rural</a:t>
            </a:r>
          </a:p>
          <a:p>
            <a:pPr marL="4508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Leelawadee"/>
              </a:rPr>
              <a:t>Study on </a:t>
            </a:r>
            <a:r>
              <a:rPr lang="en-GB" sz="1400" b="1">
                <a:solidFill>
                  <a:prstClr val="black"/>
                </a:solidFill>
                <a:latin typeface="Leelawadee"/>
              </a:rPr>
              <a:t>working conditions </a:t>
            </a:r>
            <a:r>
              <a:rPr lang="en-GB" sz="1400">
                <a:solidFill>
                  <a:prstClr val="black"/>
                </a:solidFill>
                <a:latin typeface="Leelawadee"/>
              </a:rPr>
              <a:t>of farm employees</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54" name="Rounded Rectangle 8">
            <a:extLst>
              <a:ext uri="{FF2B5EF4-FFF2-40B4-BE49-F238E27FC236}">
                <a16:creationId xmlns:a16="http://schemas.microsoft.com/office/drawing/2014/main" id="{0BB6B23E-F077-FC00-009D-B954D6D4CBB0}"/>
              </a:ext>
            </a:extLst>
          </p:cNvPr>
          <p:cNvSpPr/>
          <p:nvPr/>
        </p:nvSpPr>
        <p:spPr>
          <a:xfrm>
            <a:off x="9178212" y="1459727"/>
            <a:ext cx="2717540" cy="2295409"/>
          </a:xfrm>
          <a:prstGeom prst="roundRect">
            <a:avLst>
              <a:gd name="adj" fmla="val 5850"/>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Entrepreneurship and social economy (SE)</a:t>
            </a:r>
            <a:endParaRPr kumimoji="0" lang="en-GB" sz="1500" b="0" i="0" u="none" strike="noStrike" kern="1200" cap="none" spc="0" normalizeH="0" baseline="0" noProof="0">
              <a:ln>
                <a:noFill/>
              </a:ln>
              <a:solidFill>
                <a:prstClr val="black"/>
              </a:solidFill>
              <a:effectLst/>
              <a:uLnTx/>
              <a:uFillTx/>
              <a:latin typeface="Leelawadee"/>
              <a:ea typeface="+mn-ea"/>
              <a:cs typeface="+mn-cs"/>
            </a:endParaRP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Leelawadee"/>
                <a:ea typeface="+mn-ea"/>
                <a:cs typeface="+mn-cs"/>
              </a:rPr>
              <a:t>European social economy </a:t>
            </a:r>
            <a:r>
              <a:rPr kumimoji="0" lang="en-GB" sz="1400" b="1" i="0" u="none" strike="noStrike" kern="1200" cap="none" spc="0" normalizeH="0" baseline="0" noProof="0">
                <a:ln>
                  <a:noFill/>
                </a:ln>
                <a:solidFill>
                  <a:prstClr val="black"/>
                </a:solidFill>
                <a:effectLst/>
                <a:uLnTx/>
                <a:uFillTx/>
                <a:latin typeface="Leelawadee"/>
                <a:ea typeface="+mn-ea"/>
                <a:cs typeface="+mn-cs"/>
              </a:rPr>
              <a:t>action plan</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Good practices for rural </a:t>
            </a:r>
            <a:r>
              <a:rPr kumimoji="0" lang="en-GB" sz="1400" b="0" i="0" u="none" strike="noStrike" kern="1200" cap="none" spc="0" normalizeH="0" baseline="0" noProof="0">
                <a:ln>
                  <a:noFill/>
                </a:ln>
                <a:solidFill>
                  <a:prstClr val="black"/>
                </a:solidFill>
                <a:effectLst/>
                <a:uLnTx/>
                <a:uFillTx/>
                <a:latin typeface="Leelawadee"/>
                <a:ea typeface="+mn-ea"/>
                <a:cs typeface="+mn-cs"/>
              </a:rPr>
              <a:t>under “Transition pathway for proximity and social economy”</a:t>
            </a:r>
          </a:p>
          <a:p>
            <a:pPr marL="269875"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Leelawadee"/>
                <a:ea typeface="+mn-ea"/>
                <a:cs typeface="+mn-cs"/>
              </a:rPr>
              <a:t>Funding for </a:t>
            </a:r>
            <a:r>
              <a:rPr kumimoji="0" lang="en-GB" sz="1400" b="1" i="0" u="none" strike="noStrike" kern="1200" cap="none" spc="0" normalizeH="0" baseline="0" noProof="0">
                <a:ln>
                  <a:noFill/>
                </a:ln>
                <a:solidFill>
                  <a:prstClr val="black"/>
                </a:solidFill>
                <a:effectLst/>
                <a:uLnTx/>
                <a:uFillTx/>
                <a:latin typeface="Leelawadee"/>
                <a:ea typeface="+mn-ea"/>
                <a:cs typeface="+mn-cs"/>
              </a:rPr>
              <a:t>consortia in SE in rural areas</a:t>
            </a:r>
          </a:p>
        </p:txBody>
      </p:sp>
      <p:sp>
        <p:nvSpPr>
          <p:cNvPr id="58" name="Title 1">
            <a:extLst>
              <a:ext uri="{FF2B5EF4-FFF2-40B4-BE49-F238E27FC236}">
                <a16:creationId xmlns:a16="http://schemas.microsoft.com/office/drawing/2014/main" id="{73D4FBD1-7A72-A8C3-3200-576E7864465A}"/>
              </a:ext>
            </a:extLst>
          </p:cNvPr>
          <p:cNvSpPr>
            <a:spLocks noGrp="1"/>
          </p:cNvSpPr>
          <p:nvPr>
            <p:ph type="title"/>
          </p:nvPr>
        </p:nvSpPr>
        <p:spPr>
          <a:xfrm>
            <a:off x="838201" y="2413"/>
            <a:ext cx="9927538" cy="1201259"/>
          </a:xfrm>
        </p:spPr>
        <p:txBody>
          <a:bodyPr/>
          <a:lstStyle/>
          <a:p>
            <a:r>
              <a:rPr lang="en-GB"/>
              <a:t>The rural action plan: 24 thematic actions</a:t>
            </a:r>
            <a:endParaRPr lang="en-BE"/>
          </a:p>
        </p:txBody>
      </p:sp>
      <p:pic>
        <p:nvPicPr>
          <p:cNvPr id="59" name="Picture 58" descr="A picture containing graphics, logo, font, graphic design&#10;&#10;Description automatically generated">
            <a:extLst>
              <a:ext uri="{FF2B5EF4-FFF2-40B4-BE49-F238E27FC236}">
                <a16:creationId xmlns:a16="http://schemas.microsoft.com/office/drawing/2014/main" id="{A43A321A-A5BD-E11A-ED0D-9D54451D7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306" y="1022924"/>
            <a:ext cx="653448" cy="498034"/>
          </a:xfrm>
          <a:prstGeom prst="rect">
            <a:avLst/>
          </a:prstGeom>
        </p:spPr>
      </p:pic>
      <p:pic>
        <p:nvPicPr>
          <p:cNvPr id="63" name="Picture 62" descr="A picture containing circle, graphics, screenshot, design&#10;&#10;Description automatically generated">
            <a:extLst>
              <a:ext uri="{FF2B5EF4-FFF2-40B4-BE49-F238E27FC236}">
                <a16:creationId xmlns:a16="http://schemas.microsoft.com/office/drawing/2014/main" id="{AFE1F52C-AE91-DB18-BC9D-6E5FF3E717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6491" y="988238"/>
            <a:ext cx="653448" cy="498033"/>
          </a:xfrm>
          <a:prstGeom prst="rect">
            <a:avLst/>
          </a:prstGeom>
        </p:spPr>
      </p:pic>
      <p:pic>
        <p:nvPicPr>
          <p:cNvPr id="65" name="Picture 64" descr="A green and white logo&#10;&#10;Description automatically generated with low confidence">
            <a:extLst>
              <a:ext uri="{FF2B5EF4-FFF2-40B4-BE49-F238E27FC236}">
                <a16:creationId xmlns:a16="http://schemas.microsoft.com/office/drawing/2014/main" id="{A93DE82E-9FE6-C568-2D78-8BA3A078F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178" y="1011172"/>
            <a:ext cx="653449" cy="498035"/>
          </a:xfrm>
          <a:prstGeom prst="rect">
            <a:avLst/>
          </a:prstGeom>
        </p:spPr>
      </p:pic>
      <p:pic>
        <p:nvPicPr>
          <p:cNvPr id="69" name="Picture 68" descr="A picture containing graphics, heart, symbol, logo&#10;&#10;Description automatically generated">
            <a:extLst>
              <a:ext uri="{FF2B5EF4-FFF2-40B4-BE49-F238E27FC236}">
                <a16:creationId xmlns:a16="http://schemas.microsoft.com/office/drawing/2014/main" id="{95DA2ACA-A596-E9E0-3EC1-31D4E704D8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3419" y="1032441"/>
            <a:ext cx="653449" cy="498034"/>
          </a:xfrm>
          <a:prstGeom prst="rect">
            <a:avLst/>
          </a:prstGeom>
        </p:spPr>
      </p:pic>
      <p:sp>
        <p:nvSpPr>
          <p:cNvPr id="26" name="Rounded Rectangle 21">
            <a:extLst>
              <a:ext uri="{FF2B5EF4-FFF2-40B4-BE49-F238E27FC236}">
                <a16:creationId xmlns:a16="http://schemas.microsoft.com/office/drawing/2014/main" id="{42653F28-84C3-AB38-669A-478DCCA21918}"/>
              </a:ext>
            </a:extLst>
          </p:cNvPr>
          <p:cNvSpPr/>
          <p:nvPr/>
        </p:nvSpPr>
        <p:spPr>
          <a:xfrm>
            <a:off x="303554" y="3583666"/>
            <a:ext cx="2902707" cy="825272"/>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Networking for LEADER </a:t>
            </a:r>
            <a:r>
              <a:rPr kumimoji="0" lang="en-GB" sz="1400" i="0" u="none" strike="noStrike" kern="1200" cap="none" spc="0" normalizeH="0" baseline="0" noProof="0">
                <a:ln>
                  <a:noFill/>
                </a:ln>
                <a:solidFill>
                  <a:prstClr val="black"/>
                </a:solidFill>
                <a:effectLst/>
                <a:uLnTx/>
                <a:uFillTx/>
                <a:latin typeface="Leelawadee"/>
                <a:ea typeface="+mn-ea"/>
                <a:cs typeface="+mn-cs"/>
              </a:rPr>
              <a:t>(EU CAP Network)</a:t>
            </a:r>
            <a:r>
              <a:rPr kumimoji="0" lang="en-GB" sz="1400" b="1" i="0" u="none" strike="noStrike" kern="1200" cap="none" spc="0" normalizeH="0" baseline="0" noProof="0">
                <a:ln>
                  <a:noFill/>
                </a:ln>
                <a:solidFill>
                  <a:prstClr val="black"/>
                </a:solidFill>
                <a:effectLst/>
                <a:uLnTx/>
                <a:uFillTx/>
                <a:latin typeface="Leelawadee"/>
                <a:ea typeface="+mn-ea"/>
                <a:cs typeface="+mn-cs"/>
              </a:rPr>
              <a:t> and Smart villages </a:t>
            </a:r>
            <a:r>
              <a:rPr kumimoji="0" lang="en-GB" sz="1400" i="0" u="none" strike="noStrike" kern="1200" cap="none" spc="0" normalizeH="0" baseline="0" noProof="0">
                <a:ln>
                  <a:noFill/>
                </a:ln>
                <a:solidFill>
                  <a:prstClr val="black"/>
                </a:solidFill>
                <a:effectLst/>
                <a:uLnTx/>
                <a:uFillTx/>
                <a:latin typeface="Leelawadee"/>
                <a:ea typeface="+mn-ea"/>
                <a:cs typeface="+mn-cs"/>
              </a:rPr>
              <a:t>(SmartRural21 &amp; 27)</a:t>
            </a:r>
            <a:endParaRPr kumimoji="0" lang="en-GB" sz="1200" i="0" u="none" strike="noStrike" kern="1200" cap="none" spc="0" normalizeH="0" baseline="0" noProof="0">
              <a:ln>
                <a:noFill/>
              </a:ln>
              <a:solidFill>
                <a:prstClr val="black"/>
              </a:solidFill>
              <a:effectLst/>
              <a:uLnTx/>
              <a:uFillTx/>
              <a:latin typeface="Leelawadee"/>
              <a:ea typeface="+mn-ea"/>
              <a:cs typeface="+mn-cs"/>
            </a:endParaRPr>
          </a:p>
        </p:txBody>
      </p:sp>
      <p:sp>
        <p:nvSpPr>
          <p:cNvPr id="33" name="Rounded Rectangle 21">
            <a:extLst>
              <a:ext uri="{FF2B5EF4-FFF2-40B4-BE49-F238E27FC236}">
                <a16:creationId xmlns:a16="http://schemas.microsoft.com/office/drawing/2014/main" id="{90C6353C-54E9-D2CD-E1BF-A3379FAEEEE2}"/>
              </a:ext>
            </a:extLst>
          </p:cNvPr>
          <p:cNvSpPr/>
          <p:nvPr/>
        </p:nvSpPr>
        <p:spPr>
          <a:xfrm>
            <a:off x="303555" y="4462216"/>
            <a:ext cx="2882210" cy="757345"/>
          </a:xfrm>
          <a:prstGeom prst="roundRect">
            <a:avLst>
              <a:gd name="adj" fmla="val 9064"/>
            </a:avLst>
          </a:prstGeom>
          <a:solidFill>
            <a:schemeClr val="accent3">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600"/>
              </a:spcAft>
              <a:buClr>
                <a:srgbClr val="F7B44B">
                  <a:lumMod val="50000"/>
                </a:srgbClr>
              </a:buClr>
              <a:buSzTx/>
              <a:buFont typeface="Arial" panose="020B0604020202020204" pitchFamily="34" charset="0"/>
              <a:buChar char="►"/>
              <a:tabLst/>
              <a:defRPr/>
            </a:pPr>
            <a:r>
              <a:rPr kumimoji="0" lang="en-GB" sz="1400" b="1" i="0" u="none" strike="noStrike" kern="1200" cap="none" spc="0" normalizeH="0" baseline="0" noProof="0">
                <a:ln>
                  <a:noFill/>
                </a:ln>
                <a:solidFill>
                  <a:prstClr val="black"/>
                </a:solidFill>
                <a:effectLst/>
                <a:uLnTx/>
                <a:uFillTx/>
                <a:latin typeface="Leelawadee"/>
                <a:ea typeface="+mn-ea"/>
                <a:cs typeface="+mn-cs"/>
              </a:rPr>
              <a:t>Study on land-use </a:t>
            </a:r>
            <a:r>
              <a:rPr kumimoji="0" lang="en-GB" sz="1400" i="0" u="none" strike="noStrike" kern="1200" cap="none" spc="0" normalizeH="0" baseline="0" noProof="0">
                <a:ln>
                  <a:noFill/>
                </a:ln>
                <a:solidFill>
                  <a:prstClr val="black"/>
                </a:solidFill>
                <a:effectLst/>
                <a:uLnTx/>
                <a:uFillTx/>
                <a:latin typeface="Leelawadee"/>
                <a:ea typeface="+mn-ea"/>
                <a:cs typeface="+mn-cs"/>
              </a:rPr>
              <a:t>for </a:t>
            </a:r>
            <a:r>
              <a:rPr kumimoji="0" lang="en-GB" sz="1400" b="1" i="0" u="none" strike="noStrike" kern="1200" cap="none" spc="0" normalizeH="0" baseline="0" noProof="0">
                <a:ln>
                  <a:noFill/>
                </a:ln>
                <a:solidFill>
                  <a:prstClr val="black"/>
                </a:solidFill>
                <a:effectLst/>
                <a:uLnTx/>
                <a:uFillTx/>
                <a:latin typeface="Leelawadee"/>
                <a:ea typeface="+mn-ea"/>
                <a:cs typeface="+mn-cs"/>
              </a:rPr>
              <a:t>sustainable agriculture </a:t>
            </a:r>
            <a:r>
              <a:rPr kumimoji="0" lang="en-GB" sz="1400" i="0" u="none" strike="noStrike" kern="1200" cap="none" spc="0" normalizeH="0" baseline="0" noProof="0">
                <a:ln>
                  <a:noFill/>
                </a:ln>
                <a:solidFill>
                  <a:prstClr val="black"/>
                </a:solidFill>
                <a:effectLst/>
                <a:uLnTx/>
                <a:uFillTx/>
                <a:latin typeface="Leelawadee"/>
                <a:ea typeface="+mn-ea"/>
                <a:cs typeface="+mn-cs"/>
              </a:rPr>
              <a:t>launched</a:t>
            </a:r>
            <a:endParaRPr kumimoji="0" lang="en-GB" sz="1200" i="0" u="none" strike="noStrike" kern="1200" cap="none" spc="0" normalizeH="0" baseline="0" noProof="0">
              <a:ln>
                <a:noFill/>
              </a:ln>
              <a:solidFill>
                <a:prstClr val="black"/>
              </a:solidFill>
              <a:effectLst/>
              <a:uLnTx/>
              <a:uFillTx/>
              <a:latin typeface="Leelawadee"/>
              <a:ea typeface="+mn-ea"/>
              <a:cs typeface="+mn-cs"/>
            </a:endParaRPr>
          </a:p>
        </p:txBody>
      </p:sp>
      <p:sp>
        <p:nvSpPr>
          <p:cNvPr id="35" name="Rounded Rectangle 8">
            <a:extLst>
              <a:ext uri="{FF2B5EF4-FFF2-40B4-BE49-F238E27FC236}">
                <a16:creationId xmlns:a16="http://schemas.microsoft.com/office/drawing/2014/main" id="{C6E93210-8D66-1315-49DC-E7A72FC9435E}"/>
              </a:ext>
            </a:extLst>
          </p:cNvPr>
          <p:cNvSpPr/>
          <p:nvPr/>
        </p:nvSpPr>
        <p:spPr>
          <a:xfrm>
            <a:off x="3356475" y="2330060"/>
            <a:ext cx="2798944" cy="738210"/>
          </a:xfrm>
          <a:prstGeom prst="roundRect">
            <a:avLst>
              <a:gd name="adj" fmla="val 9589"/>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indent="-266700">
              <a:spcAft>
                <a:spcPts val="300"/>
              </a:spcAft>
              <a:buClr>
                <a:srgbClr val="6DC7F1">
                  <a:lumMod val="50000"/>
                </a:srgbClr>
              </a:buClr>
              <a:buFont typeface="Arial" panose="020B0604020202020204" pitchFamily="34" charset="0"/>
              <a:buChar char="►"/>
              <a:defRPr/>
            </a:pPr>
            <a:r>
              <a:rPr lang="en-GB" sz="1400" b="1" dirty="0">
                <a:solidFill>
                  <a:prstClr val="black"/>
                </a:solidFill>
                <a:latin typeface="Leelawadee"/>
              </a:rPr>
              <a:t>Urban mobility framework published </a:t>
            </a:r>
            <a:r>
              <a:rPr lang="en-GB" sz="1400" dirty="0">
                <a:solidFill>
                  <a:prstClr val="black"/>
                </a:solidFill>
                <a:latin typeface="Leelawadee"/>
              </a:rPr>
              <a:t>&amp; urban mobility plans being updated</a:t>
            </a:r>
          </a:p>
        </p:txBody>
      </p:sp>
      <p:sp>
        <p:nvSpPr>
          <p:cNvPr id="38" name="Rounded Rectangle 8">
            <a:extLst>
              <a:ext uri="{FF2B5EF4-FFF2-40B4-BE49-F238E27FC236}">
                <a16:creationId xmlns:a16="http://schemas.microsoft.com/office/drawing/2014/main" id="{6BADF27B-08A6-370D-3E01-D892E8353036}"/>
              </a:ext>
            </a:extLst>
          </p:cNvPr>
          <p:cNvSpPr/>
          <p:nvPr/>
        </p:nvSpPr>
        <p:spPr>
          <a:xfrm>
            <a:off x="3356475" y="5017752"/>
            <a:ext cx="2798944" cy="530388"/>
          </a:xfrm>
          <a:prstGeom prst="roundRect">
            <a:avLst>
              <a:gd name="adj" fmla="val 6326"/>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Broadband competency office network renewed</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39" name="Rounded Rectangle 8">
            <a:extLst>
              <a:ext uri="{FF2B5EF4-FFF2-40B4-BE49-F238E27FC236}">
                <a16:creationId xmlns:a16="http://schemas.microsoft.com/office/drawing/2014/main" id="{C1818599-FF40-06B7-54F2-13B6E69ED3BB}"/>
              </a:ext>
            </a:extLst>
          </p:cNvPr>
          <p:cNvSpPr/>
          <p:nvPr/>
        </p:nvSpPr>
        <p:spPr>
          <a:xfrm>
            <a:off x="3356475" y="5606045"/>
            <a:ext cx="2798944" cy="738210"/>
          </a:xfrm>
          <a:prstGeom prst="roundRect">
            <a:avLst>
              <a:gd name="adj" fmla="val 6326"/>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6DC7F1">
                  <a:lumMod val="50000"/>
                </a:srgbClr>
              </a:buClr>
              <a:buSzTx/>
              <a:buFont typeface="Arial" panose="020B0604020202020204" pitchFamily="34" charset="0"/>
              <a:buChar char="►"/>
              <a:tabLst/>
              <a:defRPr/>
            </a:pPr>
            <a:r>
              <a:rPr kumimoji="0" lang="en-GB" sz="1500" b="1" i="0" u="none" strike="noStrike" kern="1200" cap="none" spc="0" normalizeH="0" baseline="0" noProof="0">
                <a:ln>
                  <a:noFill/>
                </a:ln>
                <a:solidFill>
                  <a:prstClr val="black"/>
                </a:solidFill>
                <a:effectLst/>
                <a:uLnTx/>
                <a:uFillTx/>
                <a:latin typeface="Leelawadee"/>
                <a:ea typeface="+mn-ea"/>
                <a:cs typeface="+mn-cs"/>
              </a:rPr>
              <a:t>R&amp;I projects for digitalisation of agriculture</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40" name="Rounded Rectangle 8">
            <a:extLst>
              <a:ext uri="{FF2B5EF4-FFF2-40B4-BE49-F238E27FC236}">
                <a16:creationId xmlns:a16="http://schemas.microsoft.com/office/drawing/2014/main" id="{654A28F1-AB73-7BD3-56B0-F67A0836889A}"/>
              </a:ext>
            </a:extLst>
          </p:cNvPr>
          <p:cNvSpPr/>
          <p:nvPr/>
        </p:nvSpPr>
        <p:spPr>
          <a:xfrm>
            <a:off x="9178212" y="5046018"/>
            <a:ext cx="2717540" cy="524746"/>
          </a:xfrm>
          <a:prstGeom prst="roundRect">
            <a:avLst>
              <a:gd name="adj" fmla="val 5850"/>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500" b="1">
                <a:solidFill>
                  <a:prstClr val="black"/>
                </a:solidFill>
                <a:latin typeface="Leelawadee"/>
              </a:rPr>
              <a:t>Toolkit for producer groups in GIs</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41" name="Rounded Rectangle 8">
            <a:extLst>
              <a:ext uri="{FF2B5EF4-FFF2-40B4-BE49-F238E27FC236}">
                <a16:creationId xmlns:a16="http://schemas.microsoft.com/office/drawing/2014/main" id="{8F6E957A-E927-4D13-EFA2-AFF325F6E376}"/>
              </a:ext>
            </a:extLst>
          </p:cNvPr>
          <p:cNvSpPr/>
          <p:nvPr/>
        </p:nvSpPr>
        <p:spPr>
          <a:xfrm>
            <a:off x="9178212" y="5606045"/>
            <a:ext cx="2717540" cy="767996"/>
          </a:xfrm>
          <a:prstGeom prst="roundRect">
            <a:avLst>
              <a:gd name="adj" fmla="val 5850"/>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500" b="1">
                <a:solidFill>
                  <a:prstClr val="black"/>
                </a:solidFill>
                <a:latin typeface="Leelawadee"/>
              </a:rPr>
              <a:t>Thematic group for forest-dominant municipalities</a:t>
            </a:r>
            <a:endParaRPr kumimoji="0" lang="en-GB" sz="1400" b="0" i="0" u="none" strike="noStrike" kern="1200" cap="none" spc="0" normalizeH="0" baseline="0" noProof="0">
              <a:ln>
                <a:noFill/>
              </a:ln>
              <a:solidFill>
                <a:prstClr val="black"/>
              </a:solidFill>
              <a:effectLst/>
              <a:uLnTx/>
              <a:uFillTx/>
              <a:latin typeface="Leelawadee"/>
              <a:ea typeface="+mn-ea"/>
              <a:cs typeface="+mn-cs"/>
            </a:endParaRPr>
          </a:p>
        </p:txBody>
      </p:sp>
      <p:sp>
        <p:nvSpPr>
          <p:cNvPr id="2" name="Rounded Rectangle 8">
            <a:extLst>
              <a:ext uri="{FF2B5EF4-FFF2-40B4-BE49-F238E27FC236}">
                <a16:creationId xmlns:a16="http://schemas.microsoft.com/office/drawing/2014/main" id="{CD3250EC-5178-6369-7AFF-676DDCFBC14F}"/>
              </a:ext>
            </a:extLst>
          </p:cNvPr>
          <p:cNvSpPr/>
          <p:nvPr/>
        </p:nvSpPr>
        <p:spPr>
          <a:xfrm>
            <a:off x="9178212" y="3803122"/>
            <a:ext cx="2717540" cy="1207615"/>
          </a:xfrm>
          <a:prstGeom prst="roundRect">
            <a:avLst>
              <a:gd name="adj" fmla="val 5850"/>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266700" marR="0" lvl="0" indent="-266700" algn="l" defTabSz="914400" rtl="0" eaLnBrk="1" fontAlgn="auto" latinLnBrk="0" hangingPunct="1">
              <a:lnSpc>
                <a:spcPct val="100000"/>
              </a:lnSpc>
              <a:spcBef>
                <a:spcPts val="0"/>
              </a:spcBef>
              <a:spcAft>
                <a:spcPts val="300"/>
              </a:spcAft>
              <a:buClr>
                <a:srgbClr val="E63437">
                  <a:lumMod val="50000"/>
                </a:srgbClr>
              </a:buClr>
              <a:buSzTx/>
              <a:buFont typeface="Arial" panose="020B0604020202020204" pitchFamily="34" charset="0"/>
              <a:buChar char="►"/>
              <a:tabLst/>
              <a:defRPr/>
            </a:pPr>
            <a:r>
              <a:rPr lang="en-GB" sz="1500" b="1">
                <a:solidFill>
                  <a:prstClr val="black"/>
                </a:solidFill>
                <a:latin typeface="Leelawadee"/>
              </a:rPr>
              <a:t>Education for youth</a:t>
            </a:r>
          </a:p>
          <a:p>
            <a:pPr marL="269875" lvl="1" indent="-171450">
              <a:buFont typeface="Arial" panose="020B0604020202020204" pitchFamily="34" charset="0"/>
              <a:buChar char="•"/>
              <a:tabLst>
                <a:tab pos="269875" algn="l"/>
              </a:tabLst>
              <a:defRPr/>
            </a:pPr>
            <a:r>
              <a:rPr lang="en-GB" sz="1400">
                <a:solidFill>
                  <a:prstClr val="black"/>
                </a:solidFill>
                <a:latin typeface="Leelawadee"/>
              </a:rPr>
              <a:t>WG education &amp; values</a:t>
            </a:r>
          </a:p>
          <a:p>
            <a:pPr marL="269875" lvl="1" indent="-171450">
              <a:buFont typeface="Arial" panose="020B0604020202020204" pitchFamily="34" charset="0"/>
              <a:buChar char="•"/>
              <a:tabLst>
                <a:tab pos="269875" algn="l"/>
              </a:tabLst>
              <a:defRPr/>
            </a:pPr>
            <a:r>
              <a:rPr lang="en-GB" sz="1400">
                <a:solidFill>
                  <a:prstClr val="black"/>
                </a:solidFill>
                <a:latin typeface="Leelawadee"/>
              </a:rPr>
              <a:t>Rural under school education platform &amp; online teacher community</a:t>
            </a:r>
          </a:p>
        </p:txBody>
      </p:sp>
    </p:spTree>
    <p:extLst>
      <p:ext uri="{BB962C8B-B14F-4D97-AF65-F5344CB8AC3E}">
        <p14:creationId xmlns:p14="http://schemas.microsoft.com/office/powerpoint/2010/main" val="257051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E231D0-FD7B-5921-4916-C52301D801DE}"/>
              </a:ext>
            </a:extLst>
          </p:cNvPr>
          <p:cNvSpPr/>
          <p:nvPr/>
        </p:nvSpPr>
        <p:spPr>
          <a:xfrm>
            <a:off x="986385" y="1337784"/>
            <a:ext cx="6920082" cy="4856760"/>
          </a:xfrm>
          <a:prstGeom prst="rect">
            <a:avLst/>
          </a:prstGeom>
          <a:no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p:txBody>
          <a:bodyPr/>
          <a:lstStyle/>
          <a:p>
            <a:r>
              <a:rPr lang="en-GB"/>
              <a:t>The long-term vision for the EU’s rural areas</a:t>
            </a:r>
          </a:p>
        </p:txBody>
      </p:sp>
      <p:sp>
        <p:nvSpPr>
          <p:cNvPr id="7" name="TextBox 6">
            <a:extLst>
              <a:ext uri="{FF2B5EF4-FFF2-40B4-BE49-F238E27FC236}">
                <a16:creationId xmlns:a16="http://schemas.microsoft.com/office/drawing/2014/main" id="{AAB0DBF8-0460-755B-58C0-C9401BFA6ABC}"/>
              </a:ext>
            </a:extLst>
          </p:cNvPr>
          <p:cNvSpPr txBox="1"/>
          <p:nvPr/>
        </p:nvSpPr>
        <p:spPr>
          <a:xfrm>
            <a:off x="838202" y="1337784"/>
            <a:ext cx="6642862" cy="369332"/>
          </a:xfrm>
          <a:prstGeom prst="rect">
            <a:avLst/>
          </a:prstGeom>
          <a:noFill/>
        </p:spPr>
        <p:txBody>
          <a:bodyPr wrap="square" rtlCol="0">
            <a:spAutoFit/>
          </a:bodyPr>
          <a:lstStyle/>
          <a:p>
            <a:r>
              <a:rPr lang="en-GB" b="1">
                <a:solidFill>
                  <a:srgbClr val="1C726F"/>
                </a:solidFill>
              </a:rPr>
              <a:t>LONG-TERM VISION FOR RURAL AREAS</a:t>
            </a:r>
          </a:p>
        </p:txBody>
      </p:sp>
      <p:sp>
        <p:nvSpPr>
          <p:cNvPr id="8" name="Rectangle: Rounded Corners 7">
            <a:extLst>
              <a:ext uri="{FF2B5EF4-FFF2-40B4-BE49-F238E27FC236}">
                <a16:creationId xmlns:a16="http://schemas.microsoft.com/office/drawing/2014/main" id="{92454384-2B58-9AFD-1ED5-30CC760E2A96}"/>
              </a:ext>
            </a:extLst>
          </p:cNvPr>
          <p:cNvSpPr/>
          <p:nvPr/>
        </p:nvSpPr>
        <p:spPr>
          <a:xfrm>
            <a:off x="838201" y="2452984"/>
            <a:ext cx="8627771" cy="455391"/>
          </a:xfrm>
          <a:prstGeom prst="roundRect">
            <a:avLst/>
          </a:prstGeom>
          <a:solidFill>
            <a:srgbClr val="D696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u="none" strike="noStrike">
                <a:solidFill>
                  <a:schemeClr val="bg1"/>
                </a:solidFill>
                <a:effectLst/>
              </a:rPr>
              <a:t>EU RURAL ACTION PLAN</a:t>
            </a:r>
            <a:endParaRPr lang="en-BE">
              <a:solidFill>
                <a:schemeClr val="bg1"/>
              </a:solidFill>
            </a:endParaRPr>
          </a:p>
        </p:txBody>
      </p:sp>
      <p:sp>
        <p:nvSpPr>
          <p:cNvPr id="3" name="Content Placeholder 2">
            <a:extLst>
              <a:ext uri="{FF2B5EF4-FFF2-40B4-BE49-F238E27FC236}">
                <a16:creationId xmlns:a16="http://schemas.microsoft.com/office/drawing/2014/main" id="{0DCB25A1-AF5C-225B-D5F8-B5E05A84C9AA}"/>
              </a:ext>
            </a:extLst>
          </p:cNvPr>
          <p:cNvSpPr>
            <a:spLocks noGrp="1"/>
          </p:cNvSpPr>
          <p:nvPr>
            <p:ph idx="1"/>
          </p:nvPr>
        </p:nvSpPr>
        <p:spPr>
          <a:xfrm>
            <a:off x="2357203" y="3084697"/>
            <a:ext cx="5201987" cy="3432014"/>
          </a:xfrm>
          <a:solidFill>
            <a:schemeClr val="bg1">
              <a:alpha val="85000"/>
            </a:schemeClr>
          </a:solidFill>
        </p:spPr>
        <p:txBody>
          <a:bodyPr>
            <a:normAutofit/>
          </a:bodyPr>
          <a:lstStyle/>
          <a:p>
            <a:pPr marL="177800" indent="292100">
              <a:lnSpc>
                <a:spcPct val="134000"/>
              </a:lnSpc>
              <a:buClr>
                <a:srgbClr val="F7B246"/>
              </a:buClr>
              <a:buSzPct val="125000"/>
              <a:buFont typeface="+mj-lt"/>
              <a:buAutoNum type="arabicPeriod"/>
            </a:pPr>
            <a:r>
              <a:rPr lang="en-GB" sz="1800"/>
              <a:t>The EU Rural Observatory </a:t>
            </a:r>
            <a:r>
              <a:rPr lang="en-GB" sz="1400"/>
              <a:t>(find </a:t>
            </a:r>
            <a:r>
              <a:rPr lang="en-GB" sz="1400">
                <a:hlinkClick r:id="rId3"/>
              </a:rPr>
              <a:t>more</a:t>
            </a:r>
            <a:r>
              <a:rPr lang="en-GB" sz="1400"/>
              <a:t>)</a:t>
            </a:r>
          </a:p>
          <a:p>
            <a:pPr marL="177800" indent="292100">
              <a:lnSpc>
                <a:spcPct val="134000"/>
              </a:lnSpc>
              <a:buClr>
                <a:srgbClr val="F7B246"/>
              </a:buClr>
              <a:buSzPct val="125000"/>
              <a:buFont typeface="+mj-lt"/>
              <a:buAutoNum type="arabicPeriod"/>
            </a:pPr>
            <a:r>
              <a:rPr lang="en-GB" sz="1800"/>
              <a:t>Improved Statistics on rural areas</a:t>
            </a:r>
          </a:p>
          <a:p>
            <a:pPr marL="177800" indent="292100">
              <a:lnSpc>
                <a:spcPct val="134000"/>
              </a:lnSpc>
              <a:buClr>
                <a:srgbClr val="F7B246"/>
              </a:buClr>
              <a:buSzPct val="125000"/>
              <a:buFont typeface="+mj-lt"/>
              <a:buAutoNum type="arabicPeriod"/>
            </a:pPr>
            <a:r>
              <a:rPr lang="en-GB" sz="1800"/>
              <a:t>Functional Rural Areas</a:t>
            </a:r>
          </a:p>
          <a:p>
            <a:pPr marL="177800" indent="292100">
              <a:lnSpc>
                <a:spcPct val="134000"/>
              </a:lnSpc>
              <a:buClr>
                <a:srgbClr val="F7B246"/>
              </a:buClr>
              <a:buSzPct val="125000"/>
              <a:buFont typeface="+mj-lt"/>
              <a:buAutoNum type="arabicPeriod"/>
            </a:pPr>
            <a:r>
              <a:rPr lang="en-GB" sz="1800"/>
              <a:t>Rural Proofing at EU level</a:t>
            </a:r>
            <a:endParaRPr lang="en-GB" sz="1800" b="1"/>
          </a:p>
          <a:p>
            <a:pPr marL="177800" indent="292100">
              <a:lnSpc>
                <a:spcPct val="134000"/>
              </a:lnSpc>
              <a:buClr>
                <a:srgbClr val="F7B246"/>
              </a:buClr>
              <a:buSzPct val="125000"/>
              <a:buFont typeface="+mj-lt"/>
              <a:buAutoNum type="arabicPeriod"/>
            </a:pPr>
            <a:r>
              <a:rPr lang="en-GB" sz="1800"/>
              <a:t>Rural toolkit on EU funding </a:t>
            </a:r>
            <a:r>
              <a:rPr lang="en-GB" sz="1400"/>
              <a:t>(find </a:t>
            </a:r>
            <a:r>
              <a:rPr lang="en-GB" sz="1400">
                <a:hlinkClick r:id="rId4"/>
              </a:rPr>
              <a:t>more</a:t>
            </a:r>
            <a:r>
              <a:rPr lang="en-GB" sz="1400"/>
              <a:t>)</a:t>
            </a:r>
          </a:p>
          <a:p>
            <a:pPr marL="177800" indent="292100">
              <a:lnSpc>
                <a:spcPct val="134000"/>
              </a:lnSpc>
              <a:buClr>
                <a:srgbClr val="F7B246"/>
              </a:buClr>
              <a:buSzPct val="125000"/>
              <a:buFont typeface="+mj-lt"/>
              <a:buAutoNum type="arabicPeriod"/>
            </a:pPr>
            <a:r>
              <a:rPr lang="en-GB" sz="1800" b="1"/>
              <a:t>Rural Pact</a:t>
            </a:r>
          </a:p>
        </p:txBody>
      </p:sp>
      <p:sp>
        <p:nvSpPr>
          <p:cNvPr id="9" name="Rectangle: Rounded Corners 8">
            <a:extLst>
              <a:ext uri="{FF2B5EF4-FFF2-40B4-BE49-F238E27FC236}">
                <a16:creationId xmlns:a16="http://schemas.microsoft.com/office/drawing/2014/main" id="{F1ED6B1D-5C9D-0DC3-C70F-124D1EA98313}"/>
              </a:ext>
            </a:extLst>
          </p:cNvPr>
          <p:cNvSpPr/>
          <p:nvPr/>
        </p:nvSpPr>
        <p:spPr>
          <a:xfrm>
            <a:off x="838201" y="1821271"/>
            <a:ext cx="8627771" cy="455391"/>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u="none" strike="noStrike">
                <a:solidFill>
                  <a:schemeClr val="bg1"/>
                </a:solidFill>
                <a:effectLst/>
              </a:rPr>
              <a:t>10 SHARED GOALS FOR 2040</a:t>
            </a:r>
            <a:endParaRPr lang="en-BE">
              <a:solidFill>
                <a:schemeClr val="bg1"/>
              </a:solidFill>
            </a:endParaRPr>
          </a:p>
        </p:txBody>
      </p:sp>
      <p:sp>
        <p:nvSpPr>
          <p:cNvPr id="11" name="Rectangle: Rounded Corners 10">
            <a:extLst>
              <a:ext uri="{FF2B5EF4-FFF2-40B4-BE49-F238E27FC236}">
                <a16:creationId xmlns:a16="http://schemas.microsoft.com/office/drawing/2014/main" id="{990B1CF4-017E-EFE5-D8E4-7C9BCE804339}"/>
              </a:ext>
            </a:extLst>
          </p:cNvPr>
          <p:cNvSpPr/>
          <p:nvPr/>
        </p:nvSpPr>
        <p:spPr>
          <a:xfrm>
            <a:off x="838202" y="2951917"/>
            <a:ext cx="1455056" cy="3395922"/>
          </a:xfrm>
          <a:prstGeom prst="roundRect">
            <a:avLst>
              <a:gd name="adj" fmla="val 11062"/>
            </a:avLst>
          </a:prstGeom>
          <a:solidFill>
            <a:schemeClr val="accent6">
              <a:lumMod val="40000"/>
              <a:lumOff val="60000"/>
            </a:schemeClr>
          </a:solidFill>
          <a:ln>
            <a:solidFill>
              <a:schemeClr val="bg1"/>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a:solidFill>
                  <a:schemeClr val="tx1"/>
                </a:solidFill>
              </a:rPr>
              <a:t>6 Horizontal actions</a:t>
            </a:r>
            <a:endParaRPr lang="en-BE">
              <a:solidFill>
                <a:schemeClr val="tx1"/>
              </a:solidFill>
            </a:endParaRPr>
          </a:p>
        </p:txBody>
      </p:sp>
      <p:pic>
        <p:nvPicPr>
          <p:cNvPr id="18" name="Picture 17">
            <a:extLst>
              <a:ext uri="{FF2B5EF4-FFF2-40B4-BE49-F238E27FC236}">
                <a16:creationId xmlns:a16="http://schemas.microsoft.com/office/drawing/2014/main" id="{7EE8401F-149C-D38C-F60D-80E171717BBD}"/>
              </a:ext>
            </a:extLst>
          </p:cNvPr>
          <p:cNvPicPr>
            <a:picLocks noChangeAspect="1"/>
          </p:cNvPicPr>
          <p:nvPr/>
        </p:nvPicPr>
        <p:blipFill>
          <a:blip r:embed="rId5"/>
          <a:stretch>
            <a:fillRect/>
          </a:stretch>
        </p:blipFill>
        <p:spPr>
          <a:xfrm>
            <a:off x="7481063" y="3084698"/>
            <a:ext cx="3724551" cy="3246534"/>
          </a:xfrm>
          <a:prstGeom prst="rect">
            <a:avLst/>
          </a:prstGeom>
        </p:spPr>
      </p:pic>
      <p:sp>
        <p:nvSpPr>
          <p:cNvPr id="19" name="TextBox 18">
            <a:extLst>
              <a:ext uri="{FF2B5EF4-FFF2-40B4-BE49-F238E27FC236}">
                <a16:creationId xmlns:a16="http://schemas.microsoft.com/office/drawing/2014/main" id="{832FAA14-2217-CB3A-9CF7-207823FA82CA}"/>
              </a:ext>
            </a:extLst>
          </p:cNvPr>
          <p:cNvSpPr txBox="1"/>
          <p:nvPr/>
        </p:nvSpPr>
        <p:spPr>
          <a:xfrm>
            <a:off x="9977436" y="4473961"/>
            <a:ext cx="855458" cy="253916"/>
          </a:xfrm>
          <a:prstGeom prst="rect">
            <a:avLst/>
          </a:prstGeom>
          <a:noFill/>
        </p:spPr>
        <p:txBody>
          <a:bodyPr wrap="square" rtlCol="0">
            <a:spAutoFit/>
          </a:bodyPr>
          <a:lstStyle/>
          <a:p>
            <a:r>
              <a:rPr lang="en-GB" sz="1050" b="1">
                <a:solidFill>
                  <a:schemeClr val="bg1"/>
                </a:solidFill>
              </a:rPr>
              <a:t>Connected</a:t>
            </a:r>
            <a:endParaRPr lang="en-GB" sz="1400" b="1">
              <a:solidFill>
                <a:schemeClr val="bg1"/>
              </a:solidFill>
            </a:endParaRPr>
          </a:p>
        </p:txBody>
      </p:sp>
      <p:sp>
        <p:nvSpPr>
          <p:cNvPr id="20" name="TextBox 19">
            <a:extLst>
              <a:ext uri="{FF2B5EF4-FFF2-40B4-BE49-F238E27FC236}">
                <a16:creationId xmlns:a16="http://schemas.microsoft.com/office/drawing/2014/main" id="{0A1C5553-E6F0-589D-68D6-EFC2E3E1FE5E}"/>
              </a:ext>
            </a:extLst>
          </p:cNvPr>
          <p:cNvSpPr txBox="1"/>
          <p:nvPr/>
        </p:nvSpPr>
        <p:spPr>
          <a:xfrm>
            <a:off x="9977436" y="4763362"/>
            <a:ext cx="855458" cy="253916"/>
          </a:xfrm>
          <a:prstGeom prst="rect">
            <a:avLst/>
          </a:prstGeom>
          <a:noFill/>
        </p:spPr>
        <p:txBody>
          <a:bodyPr wrap="square" rtlCol="0">
            <a:spAutoFit/>
          </a:bodyPr>
          <a:lstStyle/>
          <a:p>
            <a:r>
              <a:rPr lang="en-GB" sz="1050" b="1">
                <a:solidFill>
                  <a:schemeClr val="bg1"/>
                </a:solidFill>
              </a:rPr>
              <a:t>Resilient</a:t>
            </a:r>
            <a:endParaRPr lang="en-GB" sz="1400" b="1">
              <a:solidFill>
                <a:schemeClr val="bg1"/>
              </a:solidFill>
            </a:endParaRPr>
          </a:p>
        </p:txBody>
      </p:sp>
      <p:sp>
        <p:nvSpPr>
          <p:cNvPr id="21" name="TextBox 20">
            <a:extLst>
              <a:ext uri="{FF2B5EF4-FFF2-40B4-BE49-F238E27FC236}">
                <a16:creationId xmlns:a16="http://schemas.microsoft.com/office/drawing/2014/main" id="{0F6B533C-EB22-AD8F-29B0-A6FA27598077}"/>
              </a:ext>
            </a:extLst>
          </p:cNvPr>
          <p:cNvSpPr txBox="1"/>
          <p:nvPr/>
        </p:nvSpPr>
        <p:spPr>
          <a:xfrm>
            <a:off x="7815528" y="4685769"/>
            <a:ext cx="892271" cy="253916"/>
          </a:xfrm>
          <a:prstGeom prst="rect">
            <a:avLst/>
          </a:prstGeom>
          <a:noFill/>
        </p:spPr>
        <p:txBody>
          <a:bodyPr wrap="square" rtlCol="0">
            <a:spAutoFit/>
          </a:bodyPr>
          <a:lstStyle/>
          <a:p>
            <a:r>
              <a:rPr lang="en-GB" sz="1050" b="1">
                <a:solidFill>
                  <a:schemeClr val="bg1"/>
                </a:solidFill>
              </a:rPr>
              <a:t>Prosperous</a:t>
            </a:r>
            <a:endParaRPr lang="en-GB" sz="1400" b="1">
              <a:solidFill>
                <a:schemeClr val="bg1"/>
              </a:solidFill>
            </a:endParaRPr>
          </a:p>
        </p:txBody>
      </p:sp>
      <p:sp>
        <p:nvSpPr>
          <p:cNvPr id="22" name="TextBox 21">
            <a:extLst>
              <a:ext uri="{FF2B5EF4-FFF2-40B4-BE49-F238E27FC236}">
                <a16:creationId xmlns:a16="http://schemas.microsoft.com/office/drawing/2014/main" id="{C5631339-7433-2BD3-EC7E-F835FA86E9A0}"/>
              </a:ext>
            </a:extLst>
          </p:cNvPr>
          <p:cNvSpPr txBox="1"/>
          <p:nvPr/>
        </p:nvSpPr>
        <p:spPr>
          <a:xfrm>
            <a:off x="7906467" y="4509446"/>
            <a:ext cx="911350" cy="253916"/>
          </a:xfrm>
          <a:prstGeom prst="rect">
            <a:avLst/>
          </a:prstGeom>
          <a:noFill/>
        </p:spPr>
        <p:txBody>
          <a:bodyPr wrap="square" rtlCol="0">
            <a:spAutoFit/>
          </a:bodyPr>
          <a:lstStyle/>
          <a:p>
            <a:r>
              <a:rPr lang="en-GB" sz="1050" b="1">
                <a:solidFill>
                  <a:schemeClr val="bg1"/>
                </a:solidFill>
              </a:rPr>
              <a:t>Stronger</a:t>
            </a:r>
            <a:endParaRPr lang="en-GB" sz="1400" b="1">
              <a:solidFill>
                <a:schemeClr val="bg1"/>
              </a:solidFill>
            </a:endParaRPr>
          </a:p>
        </p:txBody>
      </p:sp>
    </p:spTree>
    <p:extLst>
      <p:ext uri="{BB962C8B-B14F-4D97-AF65-F5344CB8AC3E}">
        <p14:creationId xmlns:p14="http://schemas.microsoft.com/office/powerpoint/2010/main" val="425030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4367E-8232-9831-6619-490DD9777367}"/>
              </a:ext>
            </a:extLst>
          </p:cNvPr>
          <p:cNvSpPr>
            <a:spLocks noGrp="1"/>
          </p:cNvSpPr>
          <p:nvPr>
            <p:ph type="title"/>
          </p:nvPr>
        </p:nvSpPr>
        <p:spPr>
          <a:xfrm>
            <a:off x="710259" y="44389"/>
            <a:ext cx="10643541" cy="1293395"/>
          </a:xfrm>
        </p:spPr>
        <p:txBody>
          <a:bodyPr/>
          <a:lstStyle/>
          <a:p>
            <a:r>
              <a:rPr lang="en-US"/>
              <a:t>The Rural Pact</a:t>
            </a:r>
            <a:endParaRPr lang="en-BE"/>
          </a:p>
        </p:txBody>
      </p:sp>
      <p:sp>
        <p:nvSpPr>
          <p:cNvPr id="3" name="Rectangle: Rounded Corners 2">
            <a:extLst>
              <a:ext uri="{FF2B5EF4-FFF2-40B4-BE49-F238E27FC236}">
                <a16:creationId xmlns:a16="http://schemas.microsoft.com/office/drawing/2014/main" id="{36578B11-2713-2425-F2B4-8894FE6B8DBB}"/>
              </a:ext>
            </a:extLst>
          </p:cNvPr>
          <p:cNvSpPr/>
          <p:nvPr/>
        </p:nvSpPr>
        <p:spPr>
          <a:xfrm>
            <a:off x="8198465" y="2242040"/>
            <a:ext cx="2593289" cy="455391"/>
          </a:xfrm>
          <a:prstGeom prst="roundRect">
            <a:avLst/>
          </a:prstGeom>
          <a:solidFill>
            <a:schemeClr val="bg1"/>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BE" b="1">
              <a:solidFill>
                <a:schemeClr val="tx2"/>
              </a:solidFill>
            </a:endParaRPr>
          </a:p>
        </p:txBody>
      </p:sp>
      <p:pic>
        <p:nvPicPr>
          <p:cNvPr id="8" name="Picture 7">
            <a:extLst>
              <a:ext uri="{FF2B5EF4-FFF2-40B4-BE49-F238E27FC236}">
                <a16:creationId xmlns:a16="http://schemas.microsoft.com/office/drawing/2014/main" id="{46029801-6BEF-C0F6-AEF1-E33F7FAFFF72}"/>
              </a:ext>
            </a:extLst>
          </p:cNvPr>
          <p:cNvPicPr>
            <a:picLocks noChangeAspect="1"/>
          </p:cNvPicPr>
          <p:nvPr/>
        </p:nvPicPr>
        <p:blipFill>
          <a:blip r:embed="rId3"/>
          <a:stretch>
            <a:fillRect/>
          </a:stretch>
        </p:blipFill>
        <p:spPr>
          <a:xfrm>
            <a:off x="8014646" y="1441247"/>
            <a:ext cx="2960923" cy="3838234"/>
          </a:xfrm>
          <a:prstGeom prst="rect">
            <a:avLst/>
          </a:prstGeom>
          <a:ln>
            <a:solidFill>
              <a:schemeClr val="bg2">
                <a:lumMod val="75000"/>
              </a:schemeClr>
            </a:solidFill>
          </a:ln>
        </p:spPr>
      </p:pic>
      <p:sp>
        <p:nvSpPr>
          <p:cNvPr id="9" name="TextBox 8">
            <a:extLst>
              <a:ext uri="{FF2B5EF4-FFF2-40B4-BE49-F238E27FC236}">
                <a16:creationId xmlns:a16="http://schemas.microsoft.com/office/drawing/2014/main" id="{7FD56128-BEF1-D3CB-27BA-8E4B59655E59}"/>
              </a:ext>
            </a:extLst>
          </p:cNvPr>
          <p:cNvSpPr txBox="1"/>
          <p:nvPr/>
        </p:nvSpPr>
        <p:spPr>
          <a:xfrm>
            <a:off x="7221215" y="5378342"/>
            <a:ext cx="4547783" cy="646331"/>
          </a:xfrm>
          <a:prstGeom prst="rect">
            <a:avLst/>
          </a:prstGeom>
          <a:noFill/>
        </p:spPr>
        <p:txBody>
          <a:bodyPr wrap="none" rtlCol="0">
            <a:spAutoFit/>
          </a:bodyPr>
          <a:lstStyle/>
          <a:p>
            <a:pPr algn="ctr"/>
            <a:r>
              <a:rPr lang="en-GB" b="1">
                <a:solidFill>
                  <a:schemeClr val="accent6"/>
                </a:solidFill>
              </a:rPr>
              <a:t>Proposal endorsed</a:t>
            </a:r>
            <a:endParaRPr lang="en-GB" b="1">
              <a:solidFill>
                <a:schemeClr val="accent5"/>
              </a:solidFill>
            </a:endParaRPr>
          </a:p>
          <a:p>
            <a:pPr algn="ctr"/>
            <a:r>
              <a:rPr lang="en-GB" b="1">
                <a:solidFill>
                  <a:schemeClr val="accent5"/>
                </a:solidFill>
              </a:rPr>
              <a:t>Rural Pact Conference (15-16 June 2022</a:t>
            </a:r>
            <a:r>
              <a:rPr lang="en-GB">
                <a:solidFill>
                  <a:schemeClr val="accent5"/>
                </a:solidFill>
              </a:rPr>
              <a:t>)</a:t>
            </a:r>
          </a:p>
        </p:txBody>
      </p:sp>
      <p:sp>
        <p:nvSpPr>
          <p:cNvPr id="10" name="Rectangle 9">
            <a:extLst>
              <a:ext uri="{FF2B5EF4-FFF2-40B4-BE49-F238E27FC236}">
                <a16:creationId xmlns:a16="http://schemas.microsoft.com/office/drawing/2014/main" id="{60663C2F-CE62-C1B9-2C02-A546696A9A0C}"/>
              </a:ext>
            </a:extLst>
          </p:cNvPr>
          <p:cNvSpPr/>
          <p:nvPr/>
        </p:nvSpPr>
        <p:spPr>
          <a:xfrm>
            <a:off x="8120131" y="655921"/>
            <a:ext cx="2749950" cy="400110"/>
          </a:xfrm>
          <a:prstGeom prst="rect">
            <a:avLst/>
          </a:prstGeom>
          <a:noFill/>
          <a:ln>
            <a:noFill/>
            <a:prstDash val="dash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accent5"/>
                </a:solidFill>
                <a:effectLst/>
                <a:uLnTx/>
                <a:uFillTx/>
                <a:latin typeface="+mj-lt"/>
                <a:ea typeface="+mn-ea"/>
                <a:cs typeface="+mn-cs"/>
              </a:rPr>
              <a:t>Participatory process</a:t>
            </a:r>
          </a:p>
        </p:txBody>
      </p:sp>
      <p:pic>
        <p:nvPicPr>
          <p:cNvPr id="11" name="Picture 10">
            <a:extLst>
              <a:ext uri="{FF2B5EF4-FFF2-40B4-BE49-F238E27FC236}">
                <a16:creationId xmlns:a16="http://schemas.microsoft.com/office/drawing/2014/main" id="{1C271E38-7FBA-AC4C-83D2-0B6DEA3056D2}"/>
              </a:ext>
            </a:extLst>
          </p:cNvPr>
          <p:cNvPicPr>
            <a:picLocks noChangeAspect="1"/>
          </p:cNvPicPr>
          <p:nvPr/>
        </p:nvPicPr>
        <p:blipFill>
          <a:blip r:embed="rId4"/>
          <a:stretch>
            <a:fillRect/>
          </a:stretch>
        </p:blipFill>
        <p:spPr>
          <a:xfrm>
            <a:off x="1079272" y="1359001"/>
            <a:ext cx="5295727" cy="3232937"/>
          </a:xfrm>
          <a:prstGeom prst="rect">
            <a:avLst/>
          </a:prstGeom>
        </p:spPr>
      </p:pic>
      <p:sp>
        <p:nvSpPr>
          <p:cNvPr id="12" name="TextBox 11">
            <a:extLst>
              <a:ext uri="{FF2B5EF4-FFF2-40B4-BE49-F238E27FC236}">
                <a16:creationId xmlns:a16="http://schemas.microsoft.com/office/drawing/2014/main" id="{63F91915-B3E6-8C21-5EB7-89F6059BBDCF}"/>
              </a:ext>
            </a:extLst>
          </p:cNvPr>
          <p:cNvSpPr txBox="1"/>
          <p:nvPr/>
        </p:nvSpPr>
        <p:spPr>
          <a:xfrm>
            <a:off x="402463" y="5078542"/>
            <a:ext cx="6658175" cy="1191545"/>
          </a:xfrm>
          <a:prstGeom prst="rect">
            <a:avLst/>
          </a:prstGeom>
          <a:noFill/>
        </p:spPr>
        <p:txBody>
          <a:bodyPr wrap="square">
            <a:spAutoFit/>
          </a:bodyPr>
          <a:lstStyle/>
          <a:p>
            <a:pPr marL="0" indent="0">
              <a:lnSpc>
                <a:spcPct val="114000"/>
              </a:lnSpc>
              <a:buNone/>
            </a:pPr>
            <a:r>
              <a:rPr lang="en-GB" sz="1600" b="1">
                <a:solidFill>
                  <a:srgbClr val="D69600"/>
                </a:solidFill>
                <a:effectLst/>
              </a:rPr>
              <a:t>The Rural Pact is a formal space and framework to boost cooperation </a:t>
            </a:r>
            <a:r>
              <a:rPr lang="en-GB" sz="1600">
                <a:solidFill>
                  <a:schemeClr val="accent5"/>
                </a:solidFill>
                <a:effectLst/>
              </a:rPr>
              <a:t>between national, regional and local governments, civil society organisations, businesses, academics and citizens to act towards the shared goals of the rural vision. </a:t>
            </a:r>
          </a:p>
        </p:txBody>
      </p:sp>
      <p:sp>
        <p:nvSpPr>
          <p:cNvPr id="13" name="TextBox 12">
            <a:extLst>
              <a:ext uri="{FF2B5EF4-FFF2-40B4-BE49-F238E27FC236}">
                <a16:creationId xmlns:a16="http://schemas.microsoft.com/office/drawing/2014/main" id="{1CF7DCEC-5292-6DDD-3027-FDA514B39D29}"/>
              </a:ext>
            </a:extLst>
          </p:cNvPr>
          <p:cNvSpPr txBox="1"/>
          <p:nvPr/>
        </p:nvSpPr>
        <p:spPr>
          <a:xfrm>
            <a:off x="402463" y="4596679"/>
            <a:ext cx="4776861" cy="542071"/>
          </a:xfrm>
          <a:prstGeom prst="rect">
            <a:avLst/>
          </a:prstGeom>
          <a:noFill/>
        </p:spPr>
        <p:txBody>
          <a:bodyPr wrap="square">
            <a:spAutoFit/>
          </a:bodyPr>
          <a:lstStyle/>
          <a:p>
            <a:pPr marL="0" indent="0">
              <a:lnSpc>
                <a:spcPct val="114000"/>
              </a:lnSpc>
              <a:buNone/>
            </a:pPr>
            <a:r>
              <a:rPr lang="en-GB" b="1">
                <a:solidFill>
                  <a:schemeClr val="accent5"/>
                </a:solidFill>
                <a:effectLst/>
              </a:rPr>
              <a:t>What is the Rural Pact </a:t>
            </a:r>
            <a:r>
              <a:rPr lang="en-GB" sz="2800" b="1">
                <a:solidFill>
                  <a:schemeClr val="accent5"/>
                </a:solidFill>
                <a:effectLst/>
              </a:rPr>
              <a:t>?</a:t>
            </a:r>
            <a:endParaRPr lang="en-GB">
              <a:solidFill>
                <a:schemeClr val="accent5"/>
              </a:solidFill>
              <a:effectLst/>
            </a:endParaRPr>
          </a:p>
        </p:txBody>
      </p:sp>
    </p:spTree>
    <p:extLst>
      <p:ext uri="{BB962C8B-B14F-4D97-AF65-F5344CB8AC3E}">
        <p14:creationId xmlns:p14="http://schemas.microsoft.com/office/powerpoint/2010/main" val="2695361594"/>
      </p:ext>
    </p:extLst>
  </p:cSld>
  <p:clrMapOvr>
    <a:masterClrMapping/>
  </p:clrMapOvr>
</p:sld>
</file>

<file path=ppt/theme/theme1.xml><?xml version="1.0" encoding="utf-8"?>
<a:theme xmlns:a="http://schemas.openxmlformats.org/drawingml/2006/main" name="Office Theme">
  <a:themeElements>
    <a:clrScheme name="RPSO">
      <a:dk1>
        <a:sysClr val="windowText" lastClr="000000"/>
      </a:dk1>
      <a:lt1>
        <a:sysClr val="window" lastClr="FFFFFF"/>
      </a:lt1>
      <a:dk2>
        <a:srgbClr val="1F497D"/>
      </a:dk2>
      <a:lt2>
        <a:srgbClr val="EEECE1"/>
      </a:lt2>
      <a:accent1>
        <a:srgbClr val="6ABA76"/>
      </a:accent1>
      <a:accent2>
        <a:srgbClr val="E63437"/>
      </a:accent2>
      <a:accent3>
        <a:srgbClr val="EFC216"/>
      </a:accent3>
      <a:accent4>
        <a:srgbClr val="6DC7F1"/>
      </a:accent4>
      <a:accent5>
        <a:srgbClr val="1C726F"/>
      </a:accent5>
      <a:accent6>
        <a:srgbClr val="F7B44B"/>
      </a:accent6>
      <a:hlink>
        <a:srgbClr val="0000FF"/>
      </a:hlink>
      <a:folHlink>
        <a:srgbClr val="800080"/>
      </a:folHlink>
    </a:clrScheme>
    <a:fontScheme name="Rural Pact Font">
      <a:majorFont>
        <a:latin typeface="Leelawadee"/>
        <a:ea typeface=""/>
        <a:cs typeface=""/>
      </a:majorFont>
      <a:minorFont>
        <a:latin typeface="Leelawa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80F8C4BF60E341A5E3FCD681C3DA81" ma:contentTypeVersion="15" ma:contentTypeDescription="Create a new document." ma:contentTypeScope="" ma:versionID="e10fa3c2ae3683274d87877e4ed37f6d">
  <xsd:schema xmlns:xsd="http://www.w3.org/2001/XMLSchema" xmlns:xs="http://www.w3.org/2001/XMLSchema" xmlns:p="http://schemas.microsoft.com/office/2006/metadata/properties" xmlns:ns2="617be797-29fd-4177-91d5-ff42ab0e1422" xmlns:ns3="7e963527-b07b-43a9-a077-2cf23ae43101" targetNamespace="http://schemas.microsoft.com/office/2006/metadata/properties" ma:root="true" ma:fieldsID="7ce0cd0f23ec29567f9764314a361ae3" ns2:_="" ns3:_="">
    <xsd:import namespace="617be797-29fd-4177-91d5-ff42ab0e1422"/>
    <xsd:import namespace="7e963527-b07b-43a9-a077-2cf23ae431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e797-29fd-4177-91d5-ff42ab0e1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2a951d-1508-4053-bced-3f25a1e7ca9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63527-b07b-43a9-a077-2cf23ae4310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fc1b877-af80-4f38-8cbb-2db9cb9c8584}" ma:internalName="TaxCatchAll" ma:showField="CatchAllData" ma:web="7e963527-b07b-43a9-a077-2cf23ae431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963527-b07b-43a9-a077-2cf23ae43101" xsi:nil="true"/>
    <lcf76f155ced4ddcb4097134ff3c332f xmlns="617be797-29fd-4177-91d5-ff42ab0e14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CDB2DD-C8CA-4B30-9C13-7B35A8722ACF}">
  <ds:schemaRefs>
    <ds:schemaRef ds:uri="http://schemas.microsoft.com/sharepoint/v3/contenttype/forms"/>
  </ds:schemaRefs>
</ds:datastoreItem>
</file>

<file path=customXml/itemProps2.xml><?xml version="1.0" encoding="utf-8"?>
<ds:datastoreItem xmlns:ds="http://schemas.openxmlformats.org/officeDocument/2006/customXml" ds:itemID="{3822744F-418A-4323-9BCD-BAE95965F3F2}">
  <ds:schemaRefs>
    <ds:schemaRef ds:uri="617be797-29fd-4177-91d5-ff42ab0e1422"/>
    <ds:schemaRef ds:uri="7e963527-b07b-43a9-a077-2cf23ae431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D73AC65-C717-4F36-9702-51CECBD1E561}">
  <ds:schemaRefs>
    <ds:schemaRef ds:uri="4af8c89d-4332-4d32-84a3-abf4120a8008"/>
    <ds:schemaRef ds:uri="617be797-29fd-4177-91d5-ff42ab0e1422"/>
    <ds:schemaRef ds:uri="7e963527-b07b-43a9-a077-2cf23ae43101"/>
    <ds:schemaRef ds:uri="9a9637e9-1c11-4ee9-91b8-f060e3608f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5165</Words>
  <Application>Microsoft Office PowerPoint</Application>
  <PresentationFormat>Widescreen</PresentationFormat>
  <Paragraphs>413</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vt:lpstr>
      <vt:lpstr>Bahnschrift</vt:lpstr>
      <vt:lpstr>Calibri</vt:lpstr>
      <vt:lpstr>Leelawadee</vt:lpstr>
      <vt:lpstr>Leelawadee UI</vt:lpstr>
      <vt:lpstr>open sans</vt:lpstr>
      <vt:lpstr>Symbol</vt:lpstr>
      <vt:lpstr>Wingdings</vt:lpstr>
      <vt:lpstr>Office Theme</vt:lpstr>
      <vt:lpstr>The long-term vision for rural areas &amp; the Rural Pact</vt:lpstr>
      <vt:lpstr>The long-term vision for EU’s rural areas</vt:lpstr>
      <vt:lpstr>The long-term vision for EU’s rural areas</vt:lpstr>
      <vt:lpstr>The rural vision by 2040</vt:lpstr>
      <vt:lpstr>The long-term vision for the EU’s rural areas</vt:lpstr>
      <vt:lpstr>The long-term vision for the EU’s rural areas</vt:lpstr>
      <vt:lpstr>The rural action plan: 24 thematic actions</vt:lpstr>
      <vt:lpstr>The long-term vision for the EU’s rural areas</vt:lpstr>
      <vt:lpstr>The Rural Pact</vt:lpstr>
      <vt:lpstr>The Rural Pact - Objectives</vt:lpstr>
      <vt:lpstr>The Rural Pact Community Members</vt:lpstr>
      <vt:lpstr>Rural Pact Support Office</vt:lpstr>
      <vt:lpstr>The Rural Pact Support Office</vt:lpstr>
      <vt:lpstr>Main Events in 2023</vt:lpstr>
      <vt:lpstr>Main Events in 2023</vt:lpstr>
      <vt:lpstr>Making the Rural Pact happen in Member States Policy Briefing</vt:lpstr>
      <vt:lpstr>Interinstitutional dialogue</vt:lpstr>
      <vt:lpstr>Council conclusions unanimously adopted on 20 November 2023</vt:lpstr>
      <vt:lpstr>The Rural Pact Community Platform A growing online rural community with a focus on rural revitalisation</vt:lpstr>
      <vt:lpstr>The Rural Pact Community Platform A growing online rural community with a focus on rural revitalisation</vt:lpstr>
      <vt:lpstr>Rural Vision Magazine</vt:lpstr>
      <vt:lpstr>What’s in the Rural Vision and the Rural Pact for you?  What can you do?</vt:lpstr>
      <vt:lpstr>Main events in 2024</vt:lpstr>
      <vt:lpstr>Be informed, participate and take action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Corvi</dc:creator>
  <cp:lastModifiedBy>Veneta Paneva</cp:lastModifiedBy>
  <cp:revision>6</cp:revision>
  <dcterms:created xsi:type="dcterms:W3CDTF">2016-11-14T13:56:45Z</dcterms:created>
  <dcterms:modified xsi:type="dcterms:W3CDTF">2024-03-13T08:13:22Z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0x010100C580F8C4BF60E341A5E3FCD681C3DA81</vt:lpwstr>
  </property>
  <property fmtid="{D5CDD505-2E9C-101B-9397-08002B2CF9AE}" pid="3" name="MediaServiceImageTags">
    <vt:lpwstr/>
  </property>
  <property fmtid="{D5CDD505-2E9C-101B-9397-08002B2CF9AE}" pid="4" name="MSIP_Label_6bd9ddd1-4d20-43f6-abfa-fc3c07406f94_Enabled">
    <vt:lpwstr>true</vt:lpwstr>
  </property>
  <property fmtid="{D5CDD505-2E9C-101B-9397-08002B2CF9AE}" pid="5" name="MSIP_Label_6bd9ddd1-4d20-43f6-abfa-fc3c07406f94_SetDate">
    <vt:lpwstr>2023-09-08T14:28:34Z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e7edc283-0814-4f0d-a5ce-5e073867aa25</vt:lpwstr>
  </property>
  <property fmtid="{D5CDD505-2E9C-101B-9397-08002B2CF9AE}" pid="10" name="MSIP_Label_6bd9ddd1-4d20-43f6-abfa-fc3c07406f94_ContentBits">
    <vt:lpwstr>0</vt:lpwstr>
  </property>
</Properties>
</file>