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handoutMasterIdLst>
    <p:handoutMasterId r:id="rId23"/>
  </p:handoutMasterIdLst>
  <p:sldIdLst>
    <p:sldId id="435" r:id="rId5"/>
    <p:sldId id="437" r:id="rId6"/>
    <p:sldId id="439" r:id="rId7"/>
    <p:sldId id="460" r:id="rId8"/>
    <p:sldId id="440" r:id="rId9"/>
    <p:sldId id="449" r:id="rId10"/>
    <p:sldId id="397" r:id="rId11"/>
    <p:sldId id="450" r:id="rId12"/>
    <p:sldId id="442" r:id="rId13"/>
    <p:sldId id="445" r:id="rId14"/>
    <p:sldId id="444" r:id="rId15"/>
    <p:sldId id="452" r:id="rId16"/>
    <p:sldId id="451" r:id="rId17"/>
    <p:sldId id="385" r:id="rId18"/>
    <p:sldId id="457" r:id="rId19"/>
    <p:sldId id="458" r:id="rId20"/>
    <p:sldId id="4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41342F-0A98-D287-0052-4C97CE0F237A}" name="HOUT LEDO Sami (REGIO)" initials="HLS(" userId="S::Sami.HOUT-LEDO@ec.europa.eu::7f96a0b5-bc01-4037-8414-3f062c143e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26F"/>
    <a:srgbClr val="F7B44B"/>
    <a:srgbClr val="356D64"/>
    <a:srgbClr val="FFFFFF"/>
    <a:srgbClr val="C92C2B"/>
    <a:srgbClr val="007BB6"/>
    <a:srgbClr val="3F67A9"/>
    <a:srgbClr val="2CA7E0"/>
    <a:srgbClr val="E1F1E4"/>
    <a:srgbClr val="007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200" autoAdjust="0"/>
  </p:normalViewPr>
  <p:slideViewPr>
    <p:cSldViewPr snapToGrid="0">
      <p:cViewPr varScale="1">
        <p:scale>
          <a:sx n="94" d="100"/>
          <a:sy n="94" d="100"/>
        </p:scale>
        <p:origin x="1541" y="12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486197-4AAB-B5C6-7917-8312BFC4AF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D979A5B-9C32-9AE1-AB23-E436653F0E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2B79D5-D1A6-4C96-A371-48EC856A4A55}" type="datetimeFigureOut">
              <a:rPr lang="en-GB" smtClean="0"/>
              <a:t>15/05/2023</a:t>
            </a:fld>
            <a:endParaRPr lang="en-GB"/>
          </a:p>
        </p:txBody>
      </p:sp>
      <p:sp>
        <p:nvSpPr>
          <p:cNvPr id="4" name="Footer Placeholder 3">
            <a:extLst>
              <a:ext uri="{FF2B5EF4-FFF2-40B4-BE49-F238E27FC236}">
                <a16:creationId xmlns:a16="http://schemas.microsoft.com/office/drawing/2014/main" id="{EF8F9FD2-0B87-BAB2-4115-D0CAD2A206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613AFD7-C3CA-320C-6396-4D8162CA2C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F6A09F-7FF7-4F09-850E-60100CBDD3F6}" type="slidenum">
              <a:rPr lang="en-GB" smtClean="0"/>
              <a:t>‹#›</a:t>
            </a:fld>
            <a:endParaRPr lang="en-GB"/>
          </a:p>
        </p:txBody>
      </p:sp>
    </p:spTree>
    <p:extLst>
      <p:ext uri="{BB962C8B-B14F-4D97-AF65-F5344CB8AC3E}">
        <p14:creationId xmlns:p14="http://schemas.microsoft.com/office/powerpoint/2010/main" val="412009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F1499-360A-43DC-83BA-9CC51B1A4733}" type="datetimeFigureOut">
              <a:rPr lang="fr-BE" smtClean="0"/>
              <a:t>15-05-23</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13F67-51C8-4CFB-9E3C-6CC6536DE695}" type="slidenum">
              <a:rPr lang="fr-BE" smtClean="0"/>
              <a:t>‹#›</a:t>
            </a:fld>
            <a:endParaRPr lang="fr-BE"/>
          </a:p>
        </p:txBody>
      </p:sp>
    </p:spTree>
    <p:extLst>
      <p:ext uri="{BB962C8B-B14F-4D97-AF65-F5344CB8AC3E}">
        <p14:creationId xmlns:p14="http://schemas.microsoft.com/office/powerpoint/2010/main" val="237119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eusurvey/runner/RuralPac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europa.eu/eusurvey/runner/RuralPac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europa.eu/eusurvey/runner/TheRuralPactCommitmentCanva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lex.europa.eu/legal-content/EN/TXT/?uri=CELEX%3A52021DC034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Dear colleague from the Rural Pact</a:t>
            </a:r>
          </a:p>
          <a:p>
            <a:r>
              <a:rPr lang="en-US" dirty="0"/>
              <a:t>This presentation provides information about the EU's long-term vision for rural areas and the Rural Pact. </a:t>
            </a:r>
          </a:p>
          <a:p>
            <a:r>
              <a:rPr lang="en-US" dirty="0"/>
              <a:t>You can use and modify these slides at your convenience as they aim to help you build an understanding but also to prepare your presentations when introducing the Rural Pact. Each slide has notes that provide further explanation to the content included in each slide. </a:t>
            </a:r>
          </a:p>
          <a:p>
            <a:r>
              <a:rPr lang="en-US" dirty="0"/>
              <a:t>We hope you find them useful!</a:t>
            </a:r>
          </a:p>
          <a:p>
            <a:r>
              <a:rPr lang="en-US" dirty="0"/>
              <a:t>Rural Pact Support Team.</a:t>
            </a:r>
            <a:endParaRPr lang="en-BE" dirty="0"/>
          </a:p>
        </p:txBody>
      </p:sp>
      <p:sp>
        <p:nvSpPr>
          <p:cNvPr id="4" name="Slide Number Placeholder 3"/>
          <p:cNvSpPr>
            <a:spLocks noGrp="1"/>
          </p:cNvSpPr>
          <p:nvPr>
            <p:ph type="sldNum" sz="quarter" idx="5"/>
          </p:nvPr>
        </p:nvSpPr>
        <p:spPr/>
        <p:txBody>
          <a:bodyPr/>
          <a:lstStyle/>
          <a:p>
            <a:fld id="{0A113F67-51C8-4CFB-9E3C-6CC6536DE695}" type="slidenum">
              <a:rPr lang="fr-BE" smtClean="0"/>
              <a:t>1</a:t>
            </a:fld>
            <a:endParaRPr lang="fr-BE"/>
          </a:p>
        </p:txBody>
      </p:sp>
    </p:spTree>
    <p:extLst>
      <p:ext uri="{BB962C8B-B14F-4D97-AF65-F5344CB8AC3E}">
        <p14:creationId xmlns:p14="http://schemas.microsoft.com/office/powerpoint/2010/main" val="183584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Rural Pact has </a:t>
            </a:r>
            <a:r>
              <a:rPr lang="en-GB" b="1" noProof="0" dirty="0"/>
              <a:t>three objectives</a:t>
            </a:r>
            <a:r>
              <a:rPr lang="en-GB" noProof="0" dirty="0"/>
              <a:t>: </a:t>
            </a:r>
          </a:p>
          <a:p>
            <a:endParaRPr lang="en-GB" noProof="0" dirty="0"/>
          </a:p>
          <a:p>
            <a:pPr marL="228600" indent="-228600">
              <a:buFont typeface="+mj-lt"/>
              <a:buAutoNum type="arabicPeriod"/>
            </a:pPr>
            <a:r>
              <a:rPr lang="en-GB" b="1" noProof="0" dirty="0"/>
              <a:t>Amplify</a:t>
            </a:r>
            <a:r>
              <a:rPr lang="en-GB" b="1" baseline="0" noProof="0" dirty="0"/>
              <a:t> rural voices by b</a:t>
            </a:r>
            <a:r>
              <a:rPr lang="en-GB" b="1" noProof="0" dirty="0"/>
              <a:t>ringing up key rural concerns in the policy agendas and make these voices</a:t>
            </a:r>
            <a:r>
              <a:rPr lang="en-GB" b="1" baseline="0" noProof="0" dirty="0"/>
              <a:t> acted upon</a:t>
            </a:r>
            <a:r>
              <a:rPr lang="en-GB" b="1" noProof="0" dirty="0"/>
              <a:t>.</a:t>
            </a:r>
          </a:p>
          <a:p>
            <a:pPr marL="228600" indent="-228600">
              <a:buFont typeface="+mj-lt"/>
              <a:buAutoNum type="arabicPeriod"/>
            </a:pPr>
            <a:r>
              <a:rPr lang="en-GB" b="1" noProof="0" dirty="0"/>
              <a:t>Networking, Collaboration &amp; mutual learning</a:t>
            </a:r>
          </a:p>
          <a:p>
            <a:pPr marL="228600" indent="-228600">
              <a:buFont typeface="+mj-lt"/>
              <a:buAutoNum type="arabicPeriod"/>
            </a:pPr>
            <a:r>
              <a:rPr lang="en-GB" b="1" noProof="0" dirty="0"/>
              <a:t>Commitments to act. </a:t>
            </a:r>
            <a:r>
              <a:rPr lang="en-GB" noProof="0" dirty="0"/>
              <a:t>These are specific actions that individuals and organisations submit to the Rural Pact and that they commit to implement to contribute to achieve the rural vision. For instance: A rural municipality has committed to implement a Renewable energy community to support the green transition of the area, involving and mobilising 200 citizens and businesses. </a:t>
            </a:r>
          </a:p>
          <a:p>
            <a:r>
              <a:rPr lang="es-ES" dirty="0">
                <a:cs typeface="Calibri" panose="020F0502020204030204"/>
              </a:rPr>
              <a:t>	</a:t>
            </a:r>
            <a:endParaRPr lang="en-US" dirty="0">
              <a:cs typeface="Calibri" panose="020F0502020204030204"/>
            </a:endParaRPr>
          </a:p>
          <a:p>
            <a:endParaRPr lang="en-GB"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10</a:t>
            </a:fld>
            <a:endParaRPr lang="fr-BE"/>
          </a:p>
        </p:txBody>
      </p:sp>
    </p:spTree>
    <p:extLst>
      <p:ext uri="{BB962C8B-B14F-4D97-AF65-F5344CB8AC3E}">
        <p14:creationId xmlns:p14="http://schemas.microsoft.com/office/powerpoint/2010/main" val="359290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t>
            </a:r>
            <a:r>
              <a:rPr lang="en-GB" b="1" dirty="0"/>
              <a:t>five types of participants</a:t>
            </a:r>
            <a:r>
              <a:rPr lang="en-GB" b="1" baseline="0" dirty="0"/>
              <a:t> in the Rural pact</a:t>
            </a:r>
            <a:r>
              <a:rPr lang="en-GB" b="1" dirty="0"/>
              <a:t> </a:t>
            </a:r>
            <a:r>
              <a:rPr lang="en-GB" dirty="0"/>
              <a:t>which are : public authorities, civil society organizations, businesses, citizens, as well as academic research bodies. These categories encompass everyone involved in rural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panose="020F0502020204030204"/>
              </a:rPr>
              <a:t>It is important that all stakeholders register as members of the Rural Pact community </a:t>
            </a:r>
            <a:r>
              <a:rPr lang="en-GB" dirty="0">
                <a:cs typeface="Calibri" panose="020F0502020204030204"/>
              </a:rPr>
              <a:t>in order to participate: </a:t>
            </a:r>
            <a:r>
              <a:rPr lang="es-ES" sz="1200" dirty="0" err="1">
                <a:solidFill>
                  <a:schemeClr val="tx2"/>
                </a:solidFill>
              </a:rPr>
              <a:t>Join</a:t>
            </a:r>
            <a:r>
              <a:rPr lang="es-ES" sz="1200" dirty="0">
                <a:solidFill>
                  <a:schemeClr val="tx2"/>
                </a:solidFill>
              </a:rPr>
              <a:t> </a:t>
            </a:r>
            <a:r>
              <a:rPr lang="es-ES" sz="1200" dirty="0" err="1">
                <a:solidFill>
                  <a:schemeClr val="tx2"/>
                </a:solidFill>
              </a:rPr>
              <a:t>the</a:t>
            </a:r>
            <a:r>
              <a:rPr lang="es-ES" sz="1200" dirty="0">
                <a:solidFill>
                  <a:schemeClr val="tx2"/>
                </a:solidFill>
              </a:rPr>
              <a:t> Rural Pact </a:t>
            </a:r>
            <a:r>
              <a:rPr lang="es-ES" sz="1200" dirty="0" err="1">
                <a:solidFill>
                  <a:schemeClr val="tx2"/>
                </a:solidFill>
              </a:rPr>
              <a:t>Community</a:t>
            </a:r>
            <a:r>
              <a:rPr lang="es-ES" sz="1200" dirty="0">
                <a:solidFill>
                  <a:schemeClr val="tx2"/>
                </a:solidFill>
              </a:rPr>
              <a:t>! </a:t>
            </a:r>
            <a:r>
              <a:rPr lang="en-GB" sz="1200" dirty="0">
                <a:hlinkClick r:id="rId3"/>
              </a:rPr>
              <a:t>https://ec.europa.eu/eusurvey/runner/RuralPact</a:t>
            </a:r>
            <a:endParaRPr lang="en-BE" sz="1200" dirty="0">
              <a:solidFill>
                <a:schemeClr val="tx2"/>
              </a:solidFill>
            </a:endParaRPr>
          </a:p>
          <a:p>
            <a:endParaRPr lang="en-US" dirty="0">
              <a:cs typeface="Calibri" panose="020F0502020204030204"/>
            </a:endParaRPr>
          </a:p>
          <a:p>
            <a:endParaRPr lang="en-GB"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11</a:t>
            </a:fld>
            <a:endParaRPr lang="fr-BE"/>
          </a:p>
        </p:txBody>
      </p:sp>
    </p:spTree>
    <p:extLst>
      <p:ext uri="{BB962C8B-B14F-4D97-AF65-F5344CB8AC3E}">
        <p14:creationId xmlns:p14="http://schemas.microsoft.com/office/powerpoint/2010/main" val="102321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the Rural Pact is being coordinated ? </a:t>
            </a:r>
          </a:p>
          <a:p>
            <a:endParaRPr lang="en-GB" dirty="0"/>
          </a:p>
          <a:p>
            <a:pPr algn="l"/>
            <a:r>
              <a:rPr lang="en-GB" dirty="0"/>
              <a:t>- On the one hand, </a:t>
            </a:r>
            <a:r>
              <a:rPr lang="en-US" b="1" dirty="0">
                <a:solidFill>
                  <a:srgbClr val="515560"/>
                </a:solidFill>
                <a:effectLst/>
              </a:rPr>
              <a:t>the Rural Pact Support Office </a:t>
            </a:r>
            <a:r>
              <a:rPr lang="en-US" dirty="0">
                <a:solidFill>
                  <a:srgbClr val="515560"/>
                </a:solidFill>
                <a:effectLst/>
              </a:rPr>
              <a:t>(RPSO) coordinates and implements the networking activities of the Rural Pact and its community with the ambition to achieve the Rural Pact objectives and the Long-term vision for EU’s rural areas. The RPSO builds synergies and complementarities with all relevant EU policy networks and initiatives working on and for rural development to jointly contribute to stronger, connected, prosperous and resilient rural areas in Europe, including the CAP Network, Broadband Competence Office Support Facility, Territorial Agenda 2030, Preparatory Action Smart Rural 21 &amp; 27, or with the Talent Booster Mechanism.  </a:t>
            </a:r>
          </a:p>
          <a:p>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On the other hand, </a:t>
            </a:r>
            <a:r>
              <a:rPr lang="en-US" b="1" dirty="0"/>
              <a:t>a Rural Pact Coordination Group</a:t>
            </a:r>
            <a:r>
              <a:rPr lang="en-US" dirty="0"/>
              <a:t>, representative of the participants of the Pact, is set up. This is a special group of the European Commission which steers the Rural Pact process with a 3-year mandate. The lead DG is DG Agriculture and Rural Development, and the co-lead DG is DG Regional and Urban Policy. </a:t>
            </a:r>
            <a:r>
              <a:rPr lang="en-US" b="0" i="0" dirty="0">
                <a:solidFill>
                  <a:srgbClr val="515560"/>
                </a:solidFill>
                <a:effectLst/>
                <a:latin typeface="arial" panose="020B0604020202020204" pitchFamily="34" charset="0"/>
              </a:rPr>
              <a:t>The Rural Pact Coordination Group will overlook the RPSO tasks and will be able to give strategic orientations by making proposals to the European Commission. </a:t>
            </a:r>
            <a:endParaRPr lang="en-US" dirty="0"/>
          </a:p>
          <a:p>
            <a:pPr marL="457200" lvl="1" indent="0">
              <a:buFontTx/>
              <a:buNone/>
            </a:pPr>
            <a:endParaRPr lang="en-US" b="0" i="0" dirty="0">
              <a:solidFill>
                <a:srgbClr val="515560"/>
              </a:solidFill>
              <a:effectLst/>
              <a:latin typeface="arial" panose="020B0604020202020204" pitchFamily="34" charset="0"/>
            </a:endParaRPr>
          </a:p>
          <a:p>
            <a:pPr marL="0" lvl="0" indent="0">
              <a:buFontTx/>
              <a:buNone/>
            </a:pPr>
            <a:r>
              <a:rPr lang="en-US" b="0" i="0" dirty="0">
                <a:solidFill>
                  <a:srgbClr val="515560"/>
                </a:solidFill>
                <a:effectLst/>
                <a:latin typeface="arial" panose="020B0604020202020204" pitchFamily="34" charset="0"/>
              </a:rPr>
              <a:t>The RPSO and the Rural Pact Coordination Group will meet twice a year, including one in-person meeting and one on-line meeting. </a:t>
            </a:r>
            <a:endParaRPr lang="en-GB" dirty="0"/>
          </a:p>
        </p:txBody>
      </p:sp>
      <p:sp>
        <p:nvSpPr>
          <p:cNvPr id="4" name="Slide Number Placeholder 3"/>
          <p:cNvSpPr>
            <a:spLocks noGrp="1"/>
          </p:cNvSpPr>
          <p:nvPr>
            <p:ph type="sldNum" sz="quarter" idx="5"/>
          </p:nvPr>
        </p:nvSpPr>
        <p:spPr/>
        <p:txBody>
          <a:bodyPr/>
          <a:lstStyle/>
          <a:p>
            <a:fld id="{0A113F67-51C8-4CFB-9E3C-6CC6536DE695}" type="slidenum">
              <a:rPr lang="fr-BE" smtClean="0"/>
              <a:t>12</a:t>
            </a:fld>
            <a:endParaRPr lang="fr-BE"/>
          </a:p>
        </p:txBody>
      </p:sp>
    </p:spTree>
    <p:extLst>
      <p:ext uri="{BB962C8B-B14F-4D97-AF65-F5344CB8AC3E}">
        <p14:creationId xmlns:p14="http://schemas.microsoft.com/office/powerpoint/2010/main" val="373286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Rural Pact Support Office</a:t>
            </a:r>
            <a:endParaRPr lang="en-US" dirty="0"/>
          </a:p>
          <a:p>
            <a:endParaRPr lang="en-US" b="1" dirty="0"/>
          </a:p>
          <a:p>
            <a:r>
              <a:rPr lang="en-US" dirty="0"/>
              <a:t>The Rural Pact Support Office (RPSO) coordinates and implements the networking activities of the Rural Pact and its community with the ambition to achieve the Rural Pact objectives and the Long-term vision for EU’s rural areas. The RPSO is tasked for the next years to:</a:t>
            </a:r>
            <a:endParaRPr lang="en-US" dirty="0">
              <a:cs typeface="Calibri"/>
            </a:endParaRPr>
          </a:p>
          <a:p>
            <a:pPr marL="171450" indent="-171450">
              <a:buFont typeface="Arial" panose="020B0604020202020204" pitchFamily="34" charset="0"/>
              <a:buChar char="•"/>
            </a:pPr>
            <a:r>
              <a:rPr lang="en-US" dirty="0"/>
              <a:t>animate the members of the community as well as encourage and promote commitments to act; the RPSO is responsible for ensuring that the Rural Pact community is engaged and makes commitments to fulfil the ambitions set out in the LTVRA. The RPSO will interact with stakeholders who committed to the Rural Pact to evaluate their needs and accompany them as well to attract new members.</a:t>
            </a:r>
          </a:p>
          <a:p>
            <a:pPr marL="171450" indent="-171450">
              <a:buFont typeface="Arial" panose="020B0604020202020204" pitchFamily="34" charset="0"/>
              <a:buChar char="•"/>
            </a:pPr>
            <a:r>
              <a:rPr lang="en-US" dirty="0"/>
              <a:t>identify and promote good practices that can inspire action in rural areas;</a:t>
            </a:r>
            <a:endParaRPr lang="en-US" dirty="0">
              <a:cs typeface="Calibri"/>
            </a:endParaRPr>
          </a:p>
          <a:p>
            <a:pPr marL="171450" indent="-171450">
              <a:buFont typeface="Arial" panose="020B0604020202020204" pitchFamily="34" charset="0"/>
              <a:buChar char="•"/>
            </a:pPr>
            <a:r>
              <a:rPr lang="en-US" dirty="0" err="1"/>
              <a:t>organise</a:t>
            </a:r>
            <a:r>
              <a:rPr lang="en-US" dirty="0"/>
              <a:t> webinars for capacity building and peer learning, as well as high-level policy events;</a:t>
            </a:r>
            <a:endParaRPr lang="en-US" dirty="0">
              <a:cs typeface="Calibri"/>
            </a:endParaRPr>
          </a:p>
          <a:p>
            <a:pPr marL="171450" indent="-171450">
              <a:buFont typeface="Arial" panose="020B0604020202020204" pitchFamily="34" charset="0"/>
              <a:buChar char="•"/>
            </a:pPr>
            <a:r>
              <a:rPr lang="en-US" dirty="0"/>
              <a:t>support the meetings of the Rural Pact Coordination Group;</a:t>
            </a:r>
            <a:endParaRPr lang="en-US" dirty="0">
              <a:cs typeface="Calibri"/>
            </a:endParaRPr>
          </a:p>
          <a:p>
            <a:pPr marL="171450" indent="-171450">
              <a:buFont typeface="Arial" panose="020B0604020202020204" pitchFamily="34" charset="0"/>
              <a:buChar char="•"/>
            </a:pPr>
            <a:r>
              <a:rPr lang="en-US" dirty="0"/>
              <a:t>keep the community informed through the website, social media channels, the monthly newsletter and the annual Magazine.</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13</a:t>
            </a:fld>
            <a:endParaRPr lang="fr-BE"/>
          </a:p>
        </p:txBody>
      </p:sp>
    </p:spTree>
    <p:extLst>
      <p:ext uri="{BB962C8B-B14F-4D97-AF65-F5344CB8AC3E}">
        <p14:creationId xmlns:p14="http://schemas.microsoft.com/office/powerpoint/2010/main" val="357914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Find out information about the main events </a:t>
            </a:r>
            <a:r>
              <a:rPr lang="en-US" dirty="0" err="1">
                <a:cs typeface="Calibri"/>
              </a:rPr>
              <a:t>organised</a:t>
            </a:r>
            <a:r>
              <a:rPr lang="en-US" dirty="0">
                <a:cs typeface="Calibri"/>
              </a:rPr>
              <a:t> in 2023. Last update 12 May 2023.</a:t>
            </a:r>
          </a:p>
        </p:txBody>
      </p:sp>
      <p:sp>
        <p:nvSpPr>
          <p:cNvPr id="4" name="Slide Number Placeholder 3"/>
          <p:cNvSpPr>
            <a:spLocks noGrp="1"/>
          </p:cNvSpPr>
          <p:nvPr>
            <p:ph type="sldNum" sz="quarter" idx="5"/>
          </p:nvPr>
        </p:nvSpPr>
        <p:spPr/>
        <p:txBody>
          <a:bodyPr/>
          <a:lstStyle/>
          <a:p>
            <a:fld id="{0A113F67-51C8-4CFB-9E3C-6CC6536DE695}" type="slidenum">
              <a:rPr lang="fr-BE" smtClean="0"/>
              <a:t>14</a:t>
            </a:fld>
            <a:endParaRPr lang="fr-BE"/>
          </a:p>
        </p:txBody>
      </p:sp>
    </p:spTree>
    <p:extLst>
      <p:ext uri="{BB962C8B-B14F-4D97-AF65-F5344CB8AC3E}">
        <p14:creationId xmlns:p14="http://schemas.microsoft.com/office/powerpoint/2010/main" val="398068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slide introduces the main events in 2023. Last update 12 May 2023.</a:t>
            </a:r>
          </a:p>
          <a:p>
            <a:endParaRPr lang="en-US"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15</a:t>
            </a:fld>
            <a:endParaRPr lang="fr-BE"/>
          </a:p>
        </p:txBody>
      </p:sp>
    </p:spTree>
    <p:extLst>
      <p:ext uri="{BB962C8B-B14F-4D97-AF65-F5344CB8AC3E}">
        <p14:creationId xmlns:p14="http://schemas.microsoft.com/office/powerpoint/2010/main" val="2412429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Steps to become a member of the Rural Pact.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Join as a member of the Rural Pact Community by filling the dedicate </a:t>
            </a:r>
            <a:r>
              <a:rPr lang="en-GB" sz="1200" b="1" dirty="0">
                <a:solidFill>
                  <a:schemeClr val="accent6"/>
                </a:solidFill>
              </a:rPr>
              <a:t>Form: </a:t>
            </a:r>
            <a:r>
              <a:rPr lang="en-GB" sz="1200" dirty="0">
                <a:hlinkClick r:id="rId3"/>
              </a:rPr>
              <a:t>https://ec.europa.eu/eusurvey/runner/RuralPact</a:t>
            </a:r>
            <a:r>
              <a:rPr lang="en-GB" sz="1200"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Make a commitment to implement a concrete action, project, initiative that contributes to the Rural Pact and share it with us by filling the following </a:t>
            </a:r>
            <a:r>
              <a:rPr lang="en-GB" sz="1200" b="1" dirty="0">
                <a:solidFill>
                  <a:schemeClr val="accent6"/>
                </a:solidFill>
              </a:rPr>
              <a:t>Form: </a:t>
            </a:r>
            <a:r>
              <a:rPr lang="en-GB" sz="1200" dirty="0">
                <a:hlinkClick r:id="rId4"/>
              </a:rPr>
              <a:t>https://ec.europa.eu/eusurvey/runner/TheRuralPactCommitmentCanvas</a:t>
            </a:r>
            <a:r>
              <a:rPr lang="en-GB" sz="1200" dirty="0"/>
              <a:t> </a:t>
            </a:r>
            <a:r>
              <a:rPr lang="en-GB" dirty="0"/>
              <a:t>  </a:t>
            </a:r>
          </a:p>
        </p:txBody>
      </p:sp>
      <p:sp>
        <p:nvSpPr>
          <p:cNvPr id="4" name="Slide Number Placeholder 3"/>
          <p:cNvSpPr>
            <a:spLocks noGrp="1"/>
          </p:cNvSpPr>
          <p:nvPr>
            <p:ph type="sldNum" sz="quarter" idx="5"/>
          </p:nvPr>
        </p:nvSpPr>
        <p:spPr/>
        <p:txBody>
          <a:bodyPr/>
          <a:lstStyle/>
          <a:p>
            <a:fld id="{0A113F67-51C8-4CFB-9E3C-6CC6536DE695}" type="slidenum">
              <a:rPr lang="fr-BE" smtClean="0"/>
              <a:t>16</a:t>
            </a:fld>
            <a:endParaRPr lang="fr-BE"/>
          </a:p>
        </p:txBody>
      </p:sp>
    </p:spTree>
    <p:extLst>
      <p:ext uri="{BB962C8B-B14F-4D97-AF65-F5344CB8AC3E}">
        <p14:creationId xmlns:p14="http://schemas.microsoft.com/office/powerpoint/2010/main" val="3787487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a:t>
            </a:r>
          </a:p>
        </p:txBody>
      </p:sp>
      <p:sp>
        <p:nvSpPr>
          <p:cNvPr id="4" name="Slide Number Placeholder 3"/>
          <p:cNvSpPr>
            <a:spLocks noGrp="1"/>
          </p:cNvSpPr>
          <p:nvPr>
            <p:ph type="sldNum" sz="quarter" idx="5"/>
          </p:nvPr>
        </p:nvSpPr>
        <p:spPr/>
        <p:txBody>
          <a:bodyPr/>
          <a:lstStyle/>
          <a:p>
            <a:fld id="{0A113F67-51C8-4CFB-9E3C-6CC6536DE695}" type="slidenum">
              <a:rPr lang="fr-BE" smtClean="0"/>
              <a:t>17</a:t>
            </a:fld>
            <a:endParaRPr lang="fr-BE"/>
          </a:p>
        </p:txBody>
      </p:sp>
    </p:spTree>
    <p:extLst>
      <p:ext uri="{BB962C8B-B14F-4D97-AF65-F5344CB8AC3E}">
        <p14:creationId xmlns:p14="http://schemas.microsoft.com/office/powerpoint/2010/main" val="108962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cs typeface="Calibri"/>
              </a:rPr>
              <a:t>Rural areas and their citizens are crucial for the future of Europe. </a:t>
            </a:r>
          </a:p>
          <a:p>
            <a:endParaRPr lang="en-US" dirty="0">
              <a:cs typeface="Calibri"/>
            </a:endParaRPr>
          </a:p>
          <a:p>
            <a:r>
              <a:rPr lang="en-US" dirty="0">
                <a:cs typeface="Calibri"/>
              </a:rPr>
              <a:t>They are essential for food security, sustainability and social cohesion, and Europe cannot afford to have empty rural areas, as cities would also suffer. </a:t>
            </a:r>
          </a:p>
          <a:p>
            <a:endParaRPr lang="en-US" dirty="0">
              <a:cs typeface="Calibri"/>
            </a:endParaRPr>
          </a:p>
          <a:p>
            <a:r>
              <a:rPr lang="en-US" dirty="0">
                <a:cs typeface="Calibri"/>
              </a:rPr>
              <a:t>To support rural areas adequately, </a:t>
            </a:r>
            <a:r>
              <a:rPr lang="en-US" b="1" dirty="0">
                <a:cs typeface="Calibri"/>
              </a:rPr>
              <a:t>changes are needed starting at the European level </a:t>
            </a:r>
            <a:r>
              <a:rPr lang="en-US" b="0" dirty="0">
                <a:cs typeface="Calibri"/>
              </a:rPr>
              <a:t>and multi-actor collaboration and commitments to act at all level. </a:t>
            </a:r>
          </a:p>
          <a:p>
            <a:endParaRPr lang="en-US" dirty="0">
              <a:cs typeface="Calibri"/>
            </a:endParaRPr>
          </a:p>
          <a:p>
            <a:r>
              <a:rPr lang="en-US" dirty="0" err="1">
                <a:cs typeface="Calibri"/>
              </a:rPr>
              <a:t>Recognising</a:t>
            </a:r>
            <a:r>
              <a:rPr lang="en-US" dirty="0">
                <a:cs typeface="Calibri"/>
              </a:rPr>
              <a:t> the importance of rural areas, European Commission President Ursula Von Der Leyen </a:t>
            </a:r>
            <a:r>
              <a:rPr lang="en-US" b="1" dirty="0">
                <a:cs typeface="Calibri"/>
              </a:rPr>
              <a:t>launched the Rural Vision in July 2019</a:t>
            </a:r>
            <a:r>
              <a:rPr lang="en-US" dirty="0">
                <a:cs typeface="Calibri"/>
              </a:rPr>
              <a:t>. </a:t>
            </a:r>
          </a:p>
          <a:p>
            <a:endParaRPr lang="en-US" dirty="0">
              <a:cs typeface="Calibri"/>
            </a:endParaRPr>
          </a:p>
          <a:p>
            <a:r>
              <a:rPr lang="en-US" dirty="0">
                <a:cs typeface="Calibri"/>
              </a:rPr>
              <a:t>This </a:t>
            </a:r>
            <a:r>
              <a:rPr lang="en-US" b="1" dirty="0">
                <a:cs typeface="Calibri"/>
              </a:rPr>
              <a:t>vision </a:t>
            </a:r>
            <a:r>
              <a:rPr lang="en-US" b="1" dirty="0" err="1">
                <a:cs typeface="Calibri"/>
              </a:rPr>
              <a:t>recognises</a:t>
            </a:r>
            <a:r>
              <a:rPr lang="en-US" b="1" dirty="0">
                <a:cs typeface="Calibri"/>
              </a:rPr>
              <a:t> the key role that rural areas play in shaping Europe's future </a:t>
            </a:r>
            <a:r>
              <a:rPr lang="en-US" dirty="0">
                <a:cs typeface="Calibri"/>
              </a:rPr>
              <a:t>and highlights that urgent challenges remain. </a:t>
            </a:r>
            <a:r>
              <a:rPr lang="en-US" b="1" dirty="0">
                <a:cs typeface="Calibri"/>
              </a:rPr>
              <a:t>The rural vision aims to provide a long-term plan to support and develop rural areas</a:t>
            </a:r>
            <a:r>
              <a:rPr lang="en-US" dirty="0">
                <a:cs typeface="Calibri"/>
              </a:rPr>
              <a:t>, ensuring that no one is left behind in the process.</a:t>
            </a:r>
          </a:p>
        </p:txBody>
      </p:sp>
      <p:sp>
        <p:nvSpPr>
          <p:cNvPr id="4" name="Marcador de número de diapositiva 3"/>
          <p:cNvSpPr>
            <a:spLocks noGrp="1"/>
          </p:cNvSpPr>
          <p:nvPr>
            <p:ph type="sldNum" sz="quarter" idx="5"/>
          </p:nvPr>
        </p:nvSpPr>
        <p:spPr/>
        <p:txBody>
          <a:bodyPr/>
          <a:lstStyle/>
          <a:p>
            <a:fld id="{0A113F67-51C8-4CFB-9E3C-6CC6536DE695}" type="slidenum">
              <a:rPr lang="fr-BE" smtClean="0"/>
              <a:t>2</a:t>
            </a:fld>
            <a:endParaRPr lang="fr-BE"/>
          </a:p>
        </p:txBody>
      </p:sp>
    </p:spTree>
    <p:extLst>
      <p:ext uri="{BB962C8B-B14F-4D97-AF65-F5344CB8AC3E}">
        <p14:creationId xmlns:p14="http://schemas.microsoft.com/office/powerpoint/2010/main" val="210792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The EU launched a reflection with all actors across Europe to draw the common ambitions to achieve for rural areas. This process was coordinated by the vice-president </a:t>
            </a:r>
            <a:r>
              <a:rPr lang="en-GB" sz="1200" dirty="0" err="1">
                <a:solidFill>
                  <a:srgbClr val="D69600"/>
                </a:solidFill>
              </a:rPr>
              <a:t>Šuica</a:t>
            </a:r>
            <a:r>
              <a:rPr lang="en-GB" sz="1200" dirty="0">
                <a:solidFill>
                  <a:srgbClr val="D69600"/>
                </a:solidFill>
              </a:rPr>
              <a:t> (Democracy and demography)</a:t>
            </a:r>
            <a:r>
              <a:rPr lang="en-GB" dirty="0">
                <a:cs typeface="Calibri"/>
              </a:rPr>
              <a:t>, with </a:t>
            </a:r>
            <a:r>
              <a:rPr lang="en-GB" b="0" i="0" dirty="0">
                <a:solidFill>
                  <a:srgbClr val="404040"/>
                </a:solidFill>
                <a:effectLst/>
                <a:latin typeface="arial" panose="020B0604020202020204" pitchFamily="34" charset="0"/>
              </a:rPr>
              <a:t>Commissioners </a:t>
            </a:r>
            <a:r>
              <a:rPr lang="en-GB" dirty="0">
                <a:cs typeface="Calibri"/>
              </a:rPr>
              <a:t> Wojciechowski  (Agriculture and rural development) and Ferreira (Regional policy) as lead and co-lead. </a:t>
            </a:r>
          </a:p>
          <a:p>
            <a:endParaRPr lang="en-GB" dirty="0">
              <a:cs typeface="Calibri"/>
            </a:endParaRPr>
          </a:p>
          <a:p>
            <a:r>
              <a:rPr lang="en-GB" dirty="0">
                <a:cs typeface="Calibri"/>
              </a:rPr>
              <a:t>The process resulted in the publication of the Communication from the EC on the long-term vision for EU's rural areas in 2021. </a:t>
            </a:r>
            <a:r>
              <a:rPr lang="en-GB" dirty="0">
                <a:hlinkClick r:id="rId3"/>
              </a:rPr>
              <a:t>https://eur-lex.europa.eu/legal-content/EN/TXT/?uri=CELEX%3A52021DC0345</a:t>
            </a:r>
            <a:endParaRPr lang="en-GB" dirty="0"/>
          </a:p>
          <a:p>
            <a:endParaRPr lang="en-GB" dirty="0">
              <a:cs typeface="Calibri"/>
            </a:endParaRPr>
          </a:p>
          <a:p>
            <a:r>
              <a:rPr lang="en-GB" dirty="0">
                <a:cs typeface="Calibri"/>
              </a:rPr>
              <a:t>The communication has triggered political reactions from other EU institutions such as the European Parliament, the Committee of the Regions, the Economic and Social Committee who reacted positively to the communication. </a:t>
            </a:r>
          </a:p>
          <a:p>
            <a:pPr marL="0" lvl="0" indent="0">
              <a:buFont typeface="Arial" panose="020B0604020202020204" pitchFamily="34" charset="0"/>
              <a:buNone/>
            </a:pPr>
            <a:endParaRPr lang="en-GB" sz="1200" kern="1200" dirty="0">
              <a:solidFill>
                <a:schemeClr val="tx1"/>
              </a:solidFill>
              <a:effectLst/>
              <a:latin typeface="+mn-lt"/>
              <a:ea typeface="+mn-ea"/>
              <a:cs typeface="Calibri"/>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Since, there has been constructive </a:t>
            </a:r>
            <a:r>
              <a:rPr lang="en-GB" sz="1200" b="1" kern="1200" dirty="0">
                <a:solidFill>
                  <a:schemeClr val="tx1"/>
                </a:solidFill>
                <a:effectLst/>
                <a:latin typeface="+mn-lt"/>
                <a:ea typeface="+mn-ea"/>
                <a:cs typeface="+mn-cs"/>
              </a:rPr>
              <a:t>dialogue with other EU institutions and bodies</a:t>
            </a:r>
            <a:r>
              <a:rPr lang="en-GB" sz="1200" kern="1200" dirty="0">
                <a:solidFill>
                  <a:schemeClr val="tx1"/>
                </a:solidFill>
                <a:effectLst/>
                <a:latin typeface="+mn-lt"/>
                <a:ea typeface="+mn-ea"/>
                <a:cs typeface="+mn-cs"/>
              </a:rPr>
              <a:t>.</a:t>
            </a:r>
          </a:p>
          <a:p>
            <a:pPr marL="0" lvl="0" indent="0">
              <a:buFont typeface="Arial" panose="020B0604020202020204" pitchFamily="34" charset="0"/>
              <a:buNone/>
            </a:pPr>
            <a:r>
              <a:rPr lang="en-GB" sz="1200" kern="1200" dirty="0">
                <a:solidFill>
                  <a:schemeClr val="tx1"/>
                </a:solidFill>
                <a:effectLst/>
                <a:latin typeface="+mn-lt"/>
                <a:ea typeface="+mn-ea"/>
                <a:cs typeface="+mn-cs"/>
              </a:rPr>
              <a:t>Three of the institutions have finalised their opinions or reports on the Long Term Vision in 2022, namely the </a:t>
            </a:r>
            <a:r>
              <a:rPr lang="en-GB" sz="1200" b="1" kern="1200" dirty="0">
                <a:solidFill>
                  <a:schemeClr val="tx1"/>
                </a:solidFill>
                <a:effectLst/>
                <a:latin typeface="+mn-lt"/>
                <a:ea typeface="+mn-ea"/>
                <a:cs typeface="+mn-cs"/>
              </a:rPr>
              <a:t>Committee of the Regions</a:t>
            </a:r>
            <a:r>
              <a:rPr lang="en-GB" sz="1200" kern="1200" dirty="0">
                <a:solidFill>
                  <a:schemeClr val="tx1"/>
                </a:solidFill>
                <a:effectLst/>
                <a:latin typeface="+mn-lt"/>
                <a:ea typeface="+mn-ea"/>
                <a:cs typeface="+mn-cs"/>
              </a:rPr>
              <a:t>, the </a:t>
            </a:r>
            <a:r>
              <a:rPr lang="en-GB" sz="1200" b="1" kern="1200" dirty="0">
                <a:solidFill>
                  <a:schemeClr val="tx1"/>
                </a:solidFill>
                <a:effectLst/>
                <a:latin typeface="+mn-lt"/>
                <a:ea typeface="+mn-ea"/>
                <a:cs typeface="+mn-cs"/>
              </a:rPr>
              <a:t>Economic and social committee</a:t>
            </a:r>
            <a:r>
              <a:rPr lang="en-GB" sz="1200" kern="1200" dirty="0">
                <a:solidFill>
                  <a:schemeClr val="tx1"/>
                </a:solidFill>
                <a:effectLst/>
                <a:latin typeface="+mn-lt"/>
                <a:ea typeface="+mn-ea"/>
                <a:cs typeface="+mn-cs"/>
              </a:rPr>
              <a:t> and the </a:t>
            </a:r>
            <a:r>
              <a:rPr lang="en-GB" sz="1200" b="1" kern="1200" dirty="0">
                <a:solidFill>
                  <a:schemeClr val="tx1"/>
                </a:solidFill>
                <a:effectLst/>
                <a:latin typeface="+mn-lt"/>
                <a:ea typeface="+mn-ea"/>
                <a:cs typeface="+mn-cs"/>
              </a:rPr>
              <a:t>European Parliament</a:t>
            </a:r>
            <a:r>
              <a:rPr lang="en-GB" sz="1200" kern="1200" dirty="0">
                <a:solidFill>
                  <a:schemeClr val="tx1"/>
                </a:solidFill>
                <a:effectLst/>
                <a:latin typeface="+mn-lt"/>
                <a:ea typeface="+mn-ea"/>
                <a:cs typeface="+mn-cs"/>
              </a:rPr>
              <a:t>.</a:t>
            </a:r>
          </a:p>
          <a:p>
            <a:pPr marL="0" lvl="0" indent="0">
              <a:buFont typeface="Arial" panose="020B0604020202020204" pitchFamily="34" charset="0"/>
              <a:buNone/>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Council of the European Union </a:t>
            </a:r>
            <a:r>
              <a:rPr lang="en-GB" sz="1200" b="0" kern="1200" dirty="0">
                <a:solidFill>
                  <a:schemeClr val="tx1"/>
                </a:solidFill>
                <a:effectLst/>
                <a:latin typeface="+mn-lt"/>
                <a:ea typeface="+mn-ea"/>
                <a:cs typeface="+mn-cs"/>
              </a:rPr>
              <a:t>is working on its conclusions on the Vision and which are expected by the end of 2023</a:t>
            </a:r>
            <a:r>
              <a:rPr lang="en-GB" sz="1200" kern="1200" dirty="0">
                <a:solidFill>
                  <a:schemeClr val="tx1"/>
                </a:solidFill>
                <a:effectLst/>
                <a:latin typeface="+mn-lt"/>
                <a:ea typeface="+mn-ea"/>
                <a:cs typeface="+mn-cs"/>
              </a:rPr>
              <a:t>. They have not yet formalised conclusions on the vision but: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French presidency</a:t>
            </a:r>
            <a:r>
              <a:rPr lang="en-GB" sz="1200" kern="1200" dirty="0">
                <a:solidFill>
                  <a:schemeClr val="tx1"/>
                </a:solidFill>
                <a:effectLst/>
                <a:latin typeface="+mn-lt"/>
                <a:ea typeface="+mn-ea"/>
                <a:cs typeface="+mn-cs"/>
              </a:rPr>
              <a:t> adopted conclusions on the 8th Cohesion report that include a reference to the rural vision.</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Czech presidency</a:t>
            </a:r>
            <a:r>
              <a:rPr lang="en-GB" sz="1200" kern="1200" dirty="0">
                <a:solidFill>
                  <a:schemeClr val="tx1"/>
                </a:solidFill>
                <a:effectLst/>
                <a:latin typeface="+mn-lt"/>
                <a:ea typeface="+mn-ea"/>
                <a:cs typeface="+mn-cs"/>
              </a:rPr>
              <a:t> has launched its national Rural pact, leading by example and participated in the </a:t>
            </a:r>
            <a:r>
              <a:rPr lang="en-GB" sz="1200" b="1" kern="1200" dirty="0">
                <a:solidFill>
                  <a:schemeClr val="tx1"/>
                </a:solidFill>
                <a:effectLst/>
                <a:latin typeface="+mn-lt"/>
                <a:ea typeface="+mn-ea"/>
                <a:cs typeface="+mn-cs"/>
              </a:rPr>
              <a:t>declaration of </a:t>
            </a:r>
            <a:r>
              <a:rPr lang="en-GB" sz="1200" b="1" kern="1200" dirty="0" err="1">
                <a:solidFill>
                  <a:schemeClr val="tx1"/>
                </a:solidFill>
                <a:effectLst/>
                <a:latin typeface="+mn-lt"/>
                <a:ea typeface="+mn-ea"/>
                <a:cs typeface="+mn-cs"/>
              </a:rPr>
              <a:t>Lednice</a:t>
            </a:r>
            <a:r>
              <a:rPr lang="en-GB" sz="1200" kern="1200" dirty="0">
                <a:solidFill>
                  <a:schemeClr val="tx1"/>
                </a:solidFill>
                <a:effectLst/>
                <a:latin typeface="+mn-lt"/>
                <a:ea typeface="+mn-ea"/>
                <a:cs typeface="+mn-cs"/>
              </a:rPr>
              <a:t> that brings together also the Committee of the regions and the European Parliament.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In May 2023, the </a:t>
            </a:r>
            <a:r>
              <a:rPr lang="en-GB" sz="1200" b="1" kern="1200" dirty="0">
                <a:solidFill>
                  <a:schemeClr val="tx1"/>
                </a:solidFill>
                <a:effectLst/>
                <a:latin typeface="+mn-lt"/>
                <a:ea typeface="+mn-ea"/>
                <a:cs typeface="+mn-cs"/>
              </a:rPr>
              <a:t>Swedish presidency </a:t>
            </a:r>
            <a:r>
              <a:rPr lang="en-GB" sz="1200" b="0" kern="1200" dirty="0">
                <a:solidFill>
                  <a:schemeClr val="tx1"/>
                </a:solidFill>
                <a:effectLst/>
                <a:latin typeface="+mn-lt"/>
                <a:ea typeface="+mn-ea"/>
                <a:cs typeface="+mn-cs"/>
              </a:rPr>
              <a:t>hosted the Rural Pact conference in Upsala to share b</a:t>
            </a:r>
            <a:r>
              <a:rPr lang="en-US" b="0" i="0" dirty="0" err="1">
                <a:solidFill>
                  <a:srgbClr val="464646"/>
                </a:solidFill>
                <a:effectLst/>
                <a:latin typeface="open sans" panose="020B0606030504020204" pitchFamily="34" charset="0"/>
              </a:rPr>
              <a:t>est</a:t>
            </a:r>
            <a:r>
              <a:rPr lang="en-US" b="0" i="0" dirty="0">
                <a:solidFill>
                  <a:srgbClr val="464646"/>
                </a:solidFill>
                <a:effectLst/>
                <a:latin typeface="open sans" panose="020B0606030504020204" pitchFamily="34" charset="0"/>
              </a:rPr>
              <a:t> practices and examples on the implementation of the Rural Pact at national level, discuss the multi-level governance for holistic rural development, explore tools and methods for the Rural Pact and examine young people’s involvement and participation in the Rural Pact</a:t>
            </a:r>
            <a:endParaRPr lang="en-GB"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In September 2023, the </a:t>
            </a:r>
            <a:r>
              <a:rPr lang="en-GB" sz="1200" b="1" kern="1200" dirty="0">
                <a:solidFill>
                  <a:schemeClr val="tx1"/>
                </a:solidFill>
                <a:effectLst/>
                <a:latin typeface="+mn-lt"/>
                <a:ea typeface="+mn-ea"/>
                <a:cs typeface="+mn-cs"/>
              </a:rPr>
              <a:t>Spanish presidency of the Council</a:t>
            </a:r>
            <a:r>
              <a:rPr lang="en-GB" sz="1200" kern="1200" dirty="0">
                <a:solidFill>
                  <a:schemeClr val="tx1"/>
                </a:solidFill>
                <a:effectLst/>
                <a:latin typeface="+mn-lt"/>
                <a:ea typeface="+mn-ea"/>
                <a:cs typeface="+mn-cs"/>
              </a:rPr>
              <a:t> will organise a </a:t>
            </a:r>
            <a:r>
              <a:rPr lang="en-GB" sz="1200" b="1" kern="1200" dirty="0">
                <a:solidFill>
                  <a:schemeClr val="tx1"/>
                </a:solidFill>
                <a:effectLst/>
                <a:latin typeface="+mn-lt"/>
                <a:ea typeface="+mn-ea"/>
                <a:cs typeface="+mn-cs"/>
              </a:rPr>
              <a:t>High-level rural policy forum</a:t>
            </a:r>
            <a:r>
              <a:rPr lang="en-GB" sz="1200" kern="1200" dirty="0">
                <a:solidFill>
                  <a:schemeClr val="tx1"/>
                </a:solidFill>
                <a:effectLst/>
                <a:latin typeface="+mn-lt"/>
                <a:ea typeface="+mn-ea"/>
                <a:cs typeface="+mn-cs"/>
              </a:rPr>
              <a:t> event that has the ambition to prepare the ground for Council conclusions dedicated to the Rural vision.</a:t>
            </a:r>
          </a:p>
        </p:txBody>
      </p:sp>
      <p:sp>
        <p:nvSpPr>
          <p:cNvPr id="4" name="Slide Number Placeholder 3"/>
          <p:cNvSpPr>
            <a:spLocks noGrp="1"/>
          </p:cNvSpPr>
          <p:nvPr>
            <p:ph type="sldNum" sz="quarter" idx="5"/>
          </p:nvPr>
        </p:nvSpPr>
        <p:spPr/>
        <p:txBody>
          <a:bodyPr/>
          <a:lstStyle/>
          <a:p>
            <a:fld id="{0A113F67-51C8-4CFB-9E3C-6CC6536DE695}" type="slidenum">
              <a:rPr lang="fr-BE" smtClean="0"/>
              <a:t>3</a:t>
            </a:fld>
            <a:endParaRPr lang="fr-BE"/>
          </a:p>
        </p:txBody>
      </p:sp>
    </p:spTree>
    <p:extLst>
      <p:ext uri="{BB962C8B-B14F-4D97-AF65-F5344CB8AC3E}">
        <p14:creationId xmlns:p14="http://schemas.microsoft.com/office/powerpoint/2010/main" val="35628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long-term vision is a communication from the European Commission. It </a:t>
            </a:r>
            <a:r>
              <a:rPr lang="en-GB" sz="1200" b="1" kern="1200" dirty="0">
                <a:solidFill>
                  <a:schemeClr val="tx1"/>
                </a:solidFill>
                <a:effectLst/>
                <a:latin typeface="+mn-lt"/>
                <a:ea typeface="+mn-ea"/>
                <a:cs typeface="+mn-cs"/>
              </a:rPr>
              <a:t>prepares the ground for future action but does not bring new funds</a:t>
            </a:r>
            <a:r>
              <a:rPr lang="en-GB" sz="1200" kern="1200" dirty="0">
                <a:solidFill>
                  <a:schemeClr val="tx1"/>
                </a:solidFill>
                <a:effectLst/>
                <a:latin typeface="+mn-lt"/>
                <a:ea typeface="+mn-ea"/>
                <a:cs typeface="+mn-cs"/>
              </a:rPr>
              <a:t>. For now, stakeholders have to </a:t>
            </a:r>
            <a:r>
              <a:rPr lang="en-GB" sz="1200" b="1" kern="1200" dirty="0">
                <a:solidFill>
                  <a:schemeClr val="tx1"/>
                </a:solidFill>
                <a:effectLst/>
                <a:latin typeface="+mn-lt"/>
                <a:ea typeface="+mn-ea"/>
                <a:cs typeface="+mn-cs"/>
              </a:rPr>
              <a:t>use existing policies and funds</a:t>
            </a:r>
            <a:r>
              <a:rPr lang="en-GB" sz="1200" kern="1200" dirty="0">
                <a:solidFill>
                  <a:schemeClr val="tx1"/>
                </a:solidFill>
                <a:effectLst/>
                <a:latin typeface="+mn-lt"/>
                <a:ea typeface="+mn-ea"/>
                <a:cs typeface="+mn-cs"/>
              </a:rPr>
              <a:t>, as they have been </a:t>
            </a:r>
            <a:r>
              <a:rPr lang="en-GB" sz="1200" b="1" kern="1200" dirty="0">
                <a:solidFill>
                  <a:schemeClr val="tx1"/>
                </a:solidFill>
                <a:effectLst/>
                <a:latin typeface="+mn-lt"/>
                <a:ea typeface="+mn-ea"/>
                <a:cs typeface="+mn-cs"/>
              </a:rPr>
              <a:t>agreed by the European Parliament and the Member States</a:t>
            </a:r>
            <a:r>
              <a:rPr lang="en-GB" sz="1200" kern="1200" dirty="0">
                <a:solidFill>
                  <a:schemeClr val="tx1"/>
                </a:solidFill>
                <a:effectLst/>
                <a:latin typeface="+mn-lt"/>
                <a:ea typeface="+mn-ea"/>
                <a:cs typeface="+mn-cs"/>
              </a:rPr>
              <a:t> in the Council, before the adoption of the rural vision.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vision brought together the </a:t>
            </a:r>
            <a:r>
              <a:rPr lang="en-GB" sz="1200" b="1" kern="1200" dirty="0">
                <a:solidFill>
                  <a:schemeClr val="tx1"/>
                </a:solidFill>
                <a:effectLst/>
                <a:latin typeface="+mn-lt"/>
                <a:ea typeface="+mn-ea"/>
                <a:cs typeface="+mn-cs"/>
              </a:rPr>
              <a:t>common aspirations of Europeans on how they would like rural areas to be in the future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stronger, connected, resilient and prosperous</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communication proposed two </a:t>
            </a:r>
            <a:r>
              <a:rPr lang="en-GB" sz="1200" b="1" kern="1200" dirty="0">
                <a:solidFill>
                  <a:schemeClr val="tx1"/>
                </a:solidFill>
                <a:effectLst/>
                <a:latin typeface="+mn-lt"/>
                <a:ea typeface="+mn-ea"/>
                <a:cs typeface="+mn-cs"/>
              </a:rPr>
              <a:t>main ways to implement this vision</a:t>
            </a:r>
            <a:r>
              <a:rPr lang="en-GB"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Rural action plan,</a:t>
            </a:r>
            <a:r>
              <a:rPr lang="en-GB" sz="1200" kern="1200" dirty="0">
                <a:solidFill>
                  <a:schemeClr val="tx1"/>
                </a:solidFill>
                <a:effectLst/>
                <a:latin typeface="+mn-lt"/>
                <a:ea typeface="+mn-ea"/>
                <a:cs typeface="+mn-cs"/>
              </a:rPr>
              <a:t> which is what the European Commission proposes to do, starting from 2021.</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Rural Pact, which</a:t>
            </a:r>
            <a:r>
              <a:rPr lang="en-GB" sz="1200" kern="1200" dirty="0">
                <a:solidFill>
                  <a:schemeClr val="tx1"/>
                </a:solidFill>
                <a:effectLst/>
                <a:latin typeface="+mn-lt"/>
                <a:ea typeface="+mn-ea"/>
                <a:cs typeface="+mn-cs"/>
              </a:rPr>
              <a:t> is about joining forces with all national, regional and local governments and stakeholders.</a:t>
            </a:r>
          </a:p>
        </p:txBody>
      </p:sp>
      <p:sp>
        <p:nvSpPr>
          <p:cNvPr id="4" name="Slide Number Placeholder 3"/>
          <p:cNvSpPr>
            <a:spLocks noGrp="1"/>
          </p:cNvSpPr>
          <p:nvPr>
            <p:ph type="sldNum" sz="quarter" idx="10"/>
          </p:nvPr>
        </p:nvSpPr>
        <p:spPr/>
        <p:txBody>
          <a:bodyPr/>
          <a:lstStyle/>
          <a:p>
            <a:fld id="{86132798-053D-4AA3-9E86-E9FF8756D8BC}" type="slidenum">
              <a:rPr lang="en-GB" smtClean="0"/>
              <a:t>4</a:t>
            </a:fld>
            <a:endParaRPr lang="en-GB"/>
          </a:p>
        </p:txBody>
      </p:sp>
    </p:spTree>
    <p:extLst>
      <p:ext uri="{BB962C8B-B14F-4D97-AF65-F5344CB8AC3E}">
        <p14:creationId xmlns:p14="http://schemas.microsoft.com/office/powerpoint/2010/main" val="98136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vision set </a:t>
            </a:r>
            <a:r>
              <a:rPr lang="en-US" b="1" dirty="0">
                <a:cs typeface="Calibri"/>
              </a:rPr>
              <a:t>10 shared goals </a:t>
            </a:r>
            <a:r>
              <a:rPr lang="en-US" dirty="0">
                <a:cs typeface="Calibri"/>
              </a:rPr>
              <a:t>to be achieved by 2040 and cover a wide variety of thematic areas.</a:t>
            </a:r>
          </a:p>
          <a:p>
            <a:endParaRPr lang="en-US" dirty="0">
              <a:cs typeface="Calibri"/>
            </a:endParaRPr>
          </a:p>
          <a:p>
            <a:r>
              <a:rPr lang="en-US" dirty="0">
                <a:cs typeface="Calibri"/>
              </a:rPr>
              <a:t>The vision exemplifies the need to think strategically about rural areas in an integrated way to be able to respond to the needs and opportunities of rural areas. </a:t>
            </a:r>
          </a:p>
          <a:p>
            <a:endParaRPr lang="en-US" dirty="0">
              <a:cs typeface="Calibri"/>
            </a:endParaRPr>
          </a:p>
          <a:p>
            <a:r>
              <a:rPr lang="en-US" dirty="0">
                <a:cs typeface="Calibri"/>
              </a:rPr>
              <a:t>The vision aims to address the ambitions, needs and demands from all citizens. It includes farmers and their families, other businesses and people working in rural areas (many not involved in the agri-food and forestry sectors), as well as cities and towns that find mutual benefits with rural areas. </a:t>
            </a:r>
          </a:p>
          <a:p>
            <a:endParaRPr lang="en-US" dirty="0">
              <a:cs typeface="Calibri"/>
            </a:endParaRPr>
          </a:p>
          <a:p>
            <a:r>
              <a:rPr lang="en-US" dirty="0">
                <a:cs typeface="Calibri"/>
              </a:rPr>
              <a:t>To achieve all the goals of the vision, it is absolutely necessary to broaden the range of stakeholders involved in rural development, including public authorities and policy makers, civil society involvement, academia, citizens and businesses. </a:t>
            </a:r>
            <a:endParaRPr lang="en-US" dirty="0"/>
          </a:p>
          <a:p>
            <a:r>
              <a:rPr lang="en-US" dirty="0">
                <a:cs typeface="Calibri"/>
              </a:rPr>
              <a:t>The vision.</a:t>
            </a:r>
          </a:p>
          <a:p>
            <a:endParaRPr lang="en-US" dirty="0">
              <a:cs typeface="Calibri"/>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The communication proposed two </a:t>
            </a:r>
            <a:r>
              <a:rPr lang="en-GB" sz="1200" b="1" kern="1200" dirty="0">
                <a:solidFill>
                  <a:schemeClr val="tx1"/>
                </a:solidFill>
                <a:effectLst/>
                <a:latin typeface="+mn-lt"/>
                <a:ea typeface="+mn-ea"/>
                <a:cs typeface="+mn-cs"/>
              </a:rPr>
              <a:t>main ways to implement this vision</a:t>
            </a:r>
            <a:r>
              <a:rPr lang="en-GB"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Rural action plan,</a:t>
            </a:r>
            <a:r>
              <a:rPr lang="en-GB" sz="1200" kern="1200" dirty="0">
                <a:solidFill>
                  <a:schemeClr val="tx1"/>
                </a:solidFill>
                <a:effectLst/>
                <a:latin typeface="+mn-lt"/>
                <a:ea typeface="+mn-ea"/>
                <a:cs typeface="+mn-cs"/>
              </a:rPr>
              <a:t> which is what the European Commission proposes to do, starting from 2021.</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Rural Pact, which</a:t>
            </a:r>
            <a:r>
              <a:rPr lang="en-GB" sz="1200" kern="1200" dirty="0">
                <a:solidFill>
                  <a:schemeClr val="tx1"/>
                </a:solidFill>
                <a:effectLst/>
                <a:latin typeface="+mn-lt"/>
                <a:ea typeface="+mn-ea"/>
                <a:cs typeface="+mn-cs"/>
              </a:rPr>
              <a:t> is about joining forces with all national, regional and local governments and stakeholders.</a:t>
            </a:r>
          </a:p>
          <a:p>
            <a:endParaRPr lang="en-US" dirty="0">
              <a:cs typeface="Calibri"/>
            </a:endParaRPr>
          </a:p>
          <a:p>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5</a:t>
            </a:fld>
            <a:endParaRPr lang="fr-BE"/>
          </a:p>
        </p:txBody>
      </p:sp>
    </p:spTree>
    <p:extLst>
      <p:ext uri="{BB962C8B-B14F-4D97-AF65-F5344CB8AC3E}">
        <p14:creationId xmlns:p14="http://schemas.microsoft.com/office/powerpoint/2010/main" val="100949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Rural action plan contains </a:t>
            </a:r>
            <a:r>
              <a:rPr lang="en-GB" sz="1200" b="1" kern="1200" dirty="0">
                <a:solidFill>
                  <a:schemeClr val="tx1"/>
                </a:solidFill>
                <a:effectLst/>
                <a:latin typeface="+mn-lt"/>
                <a:ea typeface="+mn-ea"/>
                <a:cs typeface="+mn-cs"/>
              </a:rPr>
              <a:t>30 actions – 24 thematic actions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6 horizontal actions to support implementation and improve governance</a:t>
            </a:r>
            <a:r>
              <a:rPr lang="en-GB" sz="1200" kern="1200" dirty="0">
                <a:solidFill>
                  <a:schemeClr val="tx1"/>
                </a:solidFill>
                <a:effectLst/>
                <a:latin typeface="+mn-lt"/>
                <a:ea typeface="+mn-ea"/>
                <a:cs typeface="+mn-cs"/>
              </a:rPr>
              <a:t>.</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thematic actions are structured around the </a:t>
            </a:r>
            <a:r>
              <a:rPr lang="en-GB" sz="1200" b="1" kern="1200" dirty="0">
                <a:solidFill>
                  <a:schemeClr val="tx1"/>
                </a:solidFill>
                <a:effectLst/>
                <a:latin typeface="+mn-lt"/>
                <a:ea typeface="+mn-ea"/>
                <a:cs typeface="+mn-cs"/>
              </a:rPr>
              <a:t>four blocks of action of the vision</a:t>
            </a:r>
            <a:r>
              <a:rPr lang="en-GB" sz="1200" kern="1200" dirty="0">
                <a:solidFill>
                  <a:schemeClr val="tx1"/>
                </a:solidFill>
                <a:effectLst/>
                <a:latin typeface="+mn-lt"/>
                <a:ea typeface="+mn-ea"/>
                <a:cs typeface="+mn-cs"/>
              </a:rPr>
              <a:t>. They include: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9 flagships: these are bigger initiatives or groups of initiatives.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And 15 accompanying actions: these are more specific things, such as organising networking for LEADER and smart villages, or conducting specific studies.</a:t>
            </a:r>
          </a:p>
          <a:p>
            <a:pPr marL="457200" lvl="1"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big novelty is that these actions involve many </a:t>
            </a:r>
            <a:r>
              <a:rPr lang="en-GB" sz="1200" b="1" kern="1200" dirty="0">
                <a:solidFill>
                  <a:schemeClr val="tx1"/>
                </a:solidFill>
                <a:effectLst/>
                <a:latin typeface="+mn-lt"/>
                <a:ea typeface="+mn-ea"/>
                <a:cs typeface="+mn-cs"/>
              </a:rPr>
              <a:t>different Commission departments </a:t>
            </a:r>
            <a:r>
              <a:rPr lang="en-GB" sz="1200" kern="1200" dirty="0">
                <a:solidFill>
                  <a:schemeClr val="tx1"/>
                </a:solidFill>
                <a:effectLst/>
                <a:latin typeface="+mn-lt"/>
                <a:ea typeface="+mn-ea"/>
                <a:cs typeface="+mn-cs"/>
              </a:rPr>
              <a:t>(like ministries) and the Commission organises </a:t>
            </a:r>
            <a:r>
              <a:rPr lang="en-GB" sz="1200" b="1" kern="1200" dirty="0">
                <a:solidFill>
                  <a:schemeClr val="tx1"/>
                </a:solidFill>
                <a:effectLst/>
                <a:latin typeface="+mn-lt"/>
                <a:ea typeface="+mn-ea"/>
                <a:cs typeface="+mn-cs"/>
              </a:rPr>
              <a:t>coordination between them</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0A113F67-51C8-4CFB-9E3C-6CC6536DE695}" type="slidenum">
              <a:rPr lang="fr-BE" smtClean="0"/>
              <a:t>6</a:t>
            </a:fld>
            <a:endParaRPr lang="fr-BE"/>
          </a:p>
        </p:txBody>
      </p:sp>
    </p:spTree>
    <p:extLst>
      <p:ext uri="{BB962C8B-B14F-4D97-AF65-F5344CB8AC3E}">
        <p14:creationId xmlns:p14="http://schemas.microsoft.com/office/powerpoint/2010/main" val="7076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is an image of what the European Commission have </a:t>
            </a:r>
            <a:r>
              <a:rPr lang="en-GB" sz="1200" b="1" kern="1200" dirty="0">
                <a:solidFill>
                  <a:schemeClr val="tx1"/>
                </a:solidFill>
                <a:effectLst/>
                <a:latin typeface="+mn-lt"/>
                <a:ea typeface="+mn-ea"/>
                <a:cs typeface="+mn-cs"/>
              </a:rPr>
              <a:t>done more concretely in the past 22 months</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To quote only some highlights, </a:t>
            </a:r>
            <a:r>
              <a:rPr lang="en-GB" sz="1200" b="1" u="sng" kern="1200" dirty="0">
                <a:solidFill>
                  <a:schemeClr val="tx1"/>
                </a:solidFill>
                <a:effectLst/>
                <a:latin typeface="+mn-lt"/>
                <a:ea typeface="+mn-ea"/>
                <a:cs typeface="+mn-cs"/>
              </a:rPr>
              <a:t>thanks to various commission departments</a:t>
            </a:r>
            <a:r>
              <a:rPr lang="en-GB" sz="1200" kern="1200" dirty="0">
                <a:solidFill>
                  <a:schemeClr val="tx1"/>
                </a:solidFill>
                <a:effectLst/>
                <a:latin typeface="+mn-lt"/>
                <a:ea typeface="+mn-ea"/>
                <a:cs typeface="+mn-cs"/>
              </a:rPr>
              <a:t>, the Commission: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is about to launch the </a:t>
            </a:r>
            <a:r>
              <a:rPr lang="en-GB" sz="1200" b="1" kern="1200" dirty="0">
                <a:solidFill>
                  <a:schemeClr val="tx1"/>
                </a:solidFill>
                <a:effectLst/>
                <a:latin typeface="+mn-lt"/>
                <a:ea typeface="+mn-ea"/>
                <a:cs typeface="+mn-cs"/>
              </a:rPr>
              <a:t>rural revitalisation platform</a:t>
            </a:r>
            <a:r>
              <a:rPr lang="en-GB" sz="1200" kern="1200" dirty="0">
                <a:solidFill>
                  <a:schemeClr val="tx1"/>
                </a:solidFill>
                <a:effectLst/>
                <a:latin typeface="+mn-lt"/>
                <a:ea typeface="+mn-ea"/>
                <a:cs typeface="+mn-cs"/>
              </a:rPr>
              <a:t> on 29 June 2023. This will be a collaborative platform where all of you will be able to </a:t>
            </a:r>
            <a:r>
              <a:rPr lang="en-GB" sz="1200" b="1" kern="1200" dirty="0">
                <a:solidFill>
                  <a:schemeClr val="tx1"/>
                </a:solidFill>
                <a:effectLst/>
                <a:latin typeface="+mn-lt"/>
                <a:ea typeface="+mn-ea"/>
                <a:cs typeface="+mn-cs"/>
              </a:rPr>
              <a:t>create a profile</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exchange on themes of importance</a:t>
            </a:r>
            <a:r>
              <a:rPr lang="en-GB" sz="1200" kern="1200" dirty="0">
                <a:solidFill>
                  <a:schemeClr val="tx1"/>
                </a:solidFill>
                <a:effectLst/>
                <a:latin typeface="+mn-lt"/>
                <a:ea typeface="+mn-ea"/>
                <a:cs typeface="+mn-cs"/>
              </a:rPr>
              <a:t>, post </a:t>
            </a:r>
            <a:r>
              <a:rPr lang="en-GB" sz="1200" b="1" kern="1200" dirty="0">
                <a:solidFill>
                  <a:schemeClr val="tx1"/>
                </a:solidFill>
                <a:effectLst/>
                <a:latin typeface="+mn-lt"/>
                <a:ea typeface="+mn-ea"/>
                <a:cs typeface="+mn-cs"/>
              </a:rPr>
              <a:t>good practices</a:t>
            </a:r>
            <a:r>
              <a:rPr lang="en-GB" sz="1200" kern="1200" dirty="0">
                <a:solidFill>
                  <a:schemeClr val="tx1"/>
                </a:solidFill>
                <a:effectLst/>
                <a:latin typeface="+mn-lt"/>
                <a:ea typeface="+mn-ea"/>
                <a:cs typeface="+mn-cs"/>
              </a:rPr>
              <a:t> and launch </a:t>
            </a:r>
            <a:r>
              <a:rPr lang="en-GB" sz="1200" b="1" kern="1200" dirty="0">
                <a:solidFill>
                  <a:schemeClr val="tx1"/>
                </a:solidFill>
                <a:effectLst/>
                <a:latin typeface="+mn-lt"/>
                <a:ea typeface="+mn-ea"/>
                <a:cs typeface="+mn-cs"/>
              </a:rPr>
              <a:t>thematic</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country</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discussion groups</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published </a:t>
            </a:r>
            <a:r>
              <a:rPr lang="en-GB" sz="1200" b="1" kern="1200" dirty="0">
                <a:solidFill>
                  <a:schemeClr val="tx1"/>
                </a:solidFill>
                <a:effectLst/>
                <a:latin typeface="+mn-lt"/>
                <a:ea typeface="+mn-ea"/>
                <a:cs typeface="+mn-cs"/>
              </a:rPr>
              <a:t>calls for rural dedicated research and innovation projects </a:t>
            </a:r>
            <a:r>
              <a:rPr lang="en-GB" sz="1200" kern="1200" dirty="0">
                <a:solidFill>
                  <a:schemeClr val="tx1"/>
                </a:solidFill>
                <a:effectLst/>
                <a:latin typeface="+mn-lt"/>
                <a:ea typeface="+mn-ea"/>
                <a:cs typeface="+mn-cs"/>
              </a:rPr>
              <a:t>worth 120 Million € across 2021-2024.</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are working on a </a:t>
            </a:r>
            <a:r>
              <a:rPr lang="en-GB" sz="1200" b="1" kern="1200" dirty="0">
                <a:solidFill>
                  <a:schemeClr val="tx1"/>
                </a:solidFill>
                <a:effectLst/>
                <a:latin typeface="+mn-lt"/>
                <a:ea typeface="+mn-ea"/>
                <a:cs typeface="+mn-cs"/>
              </a:rPr>
              <a:t>study to improve participation of rural young people in ERASMUS and European solidarity corps applications</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launched the </a:t>
            </a:r>
            <a:r>
              <a:rPr lang="en-GB" sz="1200" b="1" kern="1200" dirty="0">
                <a:solidFill>
                  <a:schemeClr val="tx1"/>
                </a:solidFill>
                <a:effectLst/>
                <a:latin typeface="+mn-lt"/>
                <a:ea typeface="+mn-ea"/>
                <a:cs typeface="+mn-cs"/>
              </a:rPr>
              <a:t>SMARTA-NET initiative</a:t>
            </a:r>
            <a:r>
              <a:rPr lang="en-GB" sz="1200" kern="1200" dirty="0">
                <a:solidFill>
                  <a:schemeClr val="tx1"/>
                </a:solidFill>
                <a:effectLst/>
                <a:latin typeface="+mn-lt"/>
                <a:ea typeface="+mn-ea"/>
                <a:cs typeface="+mn-cs"/>
              </a:rPr>
              <a:t>, that will create </a:t>
            </a:r>
            <a:r>
              <a:rPr lang="en-GB" sz="1200" b="1" kern="1200" dirty="0">
                <a:solidFill>
                  <a:schemeClr val="tx1"/>
                </a:solidFill>
                <a:effectLst/>
                <a:latin typeface="+mn-lt"/>
                <a:ea typeface="+mn-ea"/>
                <a:cs typeface="+mn-cs"/>
              </a:rPr>
              <a:t>networking opportunities </a:t>
            </a:r>
            <a:r>
              <a:rPr lang="en-GB" sz="1200" kern="1200" dirty="0">
                <a:solidFill>
                  <a:schemeClr val="tx1"/>
                </a:solidFill>
                <a:effectLst/>
                <a:latin typeface="+mn-lt"/>
                <a:ea typeface="+mn-ea"/>
                <a:cs typeface="+mn-cs"/>
              </a:rPr>
              <a:t>for municipalities who want to improve rural mobility.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launched the </a:t>
            </a:r>
            <a:r>
              <a:rPr lang="en-GB" sz="1200" b="1" kern="1200" dirty="0">
                <a:solidFill>
                  <a:schemeClr val="tx1"/>
                </a:solidFill>
                <a:effectLst/>
                <a:latin typeface="+mn-lt"/>
                <a:ea typeface="+mn-ea"/>
                <a:cs typeface="+mn-cs"/>
              </a:rPr>
              <a:t>Rural energy communities advisory hub</a:t>
            </a:r>
            <a:r>
              <a:rPr lang="en-GB" sz="1200" kern="1200" dirty="0">
                <a:solidFill>
                  <a:schemeClr val="tx1"/>
                </a:solidFill>
                <a:effectLst/>
                <a:latin typeface="+mn-lt"/>
                <a:ea typeface="+mn-ea"/>
                <a:cs typeface="+mn-cs"/>
              </a:rPr>
              <a:t>, which is there to support local authorities who want to take advantage of the energy transition.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published a « </a:t>
            </a:r>
            <a:r>
              <a:rPr lang="en-GB" sz="1200" b="1" kern="1200" dirty="0">
                <a:solidFill>
                  <a:schemeClr val="tx1"/>
                </a:solidFill>
                <a:effectLst/>
                <a:latin typeface="+mn-lt"/>
                <a:ea typeface="+mn-ea"/>
                <a:cs typeface="+mn-cs"/>
              </a:rPr>
              <a:t>rural digital index </a:t>
            </a:r>
            <a:r>
              <a:rPr lang="en-GB" sz="1200" kern="1200" dirty="0">
                <a:solidFill>
                  <a:schemeClr val="tx1"/>
                </a:solidFill>
                <a:effectLst/>
                <a:latin typeface="+mn-lt"/>
                <a:ea typeface="+mn-ea"/>
                <a:cs typeface="+mn-cs"/>
              </a:rPr>
              <a:t>» where you can see all </a:t>
            </a:r>
            <a:r>
              <a:rPr lang="en-GB" sz="1200" b="1" kern="1200" dirty="0">
                <a:solidFill>
                  <a:schemeClr val="tx1"/>
                </a:solidFill>
                <a:effectLst/>
                <a:latin typeface="+mn-lt"/>
                <a:ea typeface="+mn-ea"/>
                <a:cs typeface="+mn-cs"/>
              </a:rPr>
              <a:t>indicators available for rural areas on advancing towards official targets on digital policy</a:t>
            </a:r>
            <a:r>
              <a:rPr lang="en-GB" sz="1200" kern="1200" dirty="0">
                <a:solidFill>
                  <a:schemeClr val="tx1"/>
                </a:solidFill>
                <a:effectLst/>
                <a:latin typeface="+mn-lt"/>
                <a:ea typeface="+mn-ea"/>
                <a:cs typeface="+mn-cs"/>
              </a:rPr>
              <a:t>. And they are also funding calls to improve digital connectivity.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published the </a:t>
            </a:r>
            <a:r>
              <a:rPr lang="en-GB" sz="1200" b="1" kern="1200" dirty="0">
                <a:solidFill>
                  <a:schemeClr val="tx1"/>
                </a:solidFill>
                <a:effectLst/>
                <a:latin typeface="+mn-lt"/>
                <a:ea typeface="+mn-ea"/>
                <a:cs typeface="+mn-cs"/>
              </a:rPr>
              <a:t>European care strategy</a:t>
            </a:r>
            <a:r>
              <a:rPr lang="en-GB" sz="1200" kern="1200" dirty="0">
                <a:solidFill>
                  <a:schemeClr val="tx1"/>
                </a:solidFill>
                <a:effectLst/>
                <a:latin typeface="+mn-lt"/>
                <a:ea typeface="+mn-ea"/>
                <a:cs typeface="+mn-cs"/>
              </a:rPr>
              <a:t>, which calls on the Member States to improve </a:t>
            </a:r>
            <a:r>
              <a:rPr lang="en-GB" sz="1200" b="1" kern="1200" dirty="0">
                <a:solidFill>
                  <a:schemeClr val="tx1"/>
                </a:solidFill>
                <a:effectLst/>
                <a:latin typeface="+mn-lt"/>
                <a:ea typeface="+mn-ea"/>
                <a:cs typeface="+mn-cs"/>
              </a:rPr>
              <a:t>care and education also in rural areas</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are acting for rural areas in the context of the </a:t>
            </a:r>
            <a:r>
              <a:rPr lang="en-GB" sz="1200" b="1" kern="1200" dirty="0">
                <a:solidFill>
                  <a:schemeClr val="tx1"/>
                </a:solidFill>
                <a:effectLst/>
                <a:latin typeface="+mn-lt"/>
                <a:ea typeface="+mn-ea"/>
                <a:cs typeface="+mn-cs"/>
              </a:rPr>
              <a:t>social economy action plan</a:t>
            </a:r>
            <a:r>
              <a:rPr lang="en-GB" sz="1200" kern="1200" dirty="0">
                <a:solidFill>
                  <a:schemeClr val="tx1"/>
                </a:solidFill>
                <a:effectLst/>
                <a:latin typeface="+mn-lt"/>
                <a:ea typeface="+mn-ea"/>
                <a:cs typeface="+mn-cs"/>
              </a:rPr>
              <a:t>.</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132798-053D-4AA3-9E86-E9FF8756D8BC}" type="slidenum">
              <a:rPr lang="en-GB" smtClean="0"/>
              <a:t>7</a:t>
            </a:fld>
            <a:endParaRPr lang="en-GB"/>
          </a:p>
        </p:txBody>
      </p:sp>
    </p:spTree>
    <p:extLst>
      <p:ext uri="{BB962C8B-B14F-4D97-AF65-F5344CB8AC3E}">
        <p14:creationId xmlns:p14="http://schemas.microsoft.com/office/powerpoint/2010/main" val="423627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cs typeface="Calibri" panose="020F0502020204030204"/>
              </a:rPr>
              <a:t>Similarly, all Horizontal actions are also launched. </a:t>
            </a:r>
          </a:p>
          <a:p>
            <a:pPr marL="171450" indent="-171450">
              <a:buFont typeface="Arial"/>
              <a:buChar char="•"/>
            </a:pPr>
            <a:endParaRPr lang="en-US" dirty="0">
              <a:cs typeface="Calibri" panose="020F0502020204030204"/>
            </a:endParaRPr>
          </a:p>
          <a:p>
            <a:pPr marL="0" indent="0">
              <a:buFont typeface="Arial"/>
              <a:buNone/>
            </a:pPr>
            <a:r>
              <a:rPr lang="en-US" dirty="0">
                <a:cs typeface="Calibri" panose="020F0502020204030204"/>
              </a:rPr>
              <a:t>1. </a:t>
            </a:r>
            <a:r>
              <a:rPr lang="en-US" b="1" dirty="0">
                <a:cs typeface="Calibri" panose="020F0502020204030204"/>
              </a:rPr>
              <a:t>(First action: the EU Rural Observatory) </a:t>
            </a:r>
          </a:p>
          <a:p>
            <a:pPr marL="0" indent="0">
              <a:buFont typeface="Arial"/>
              <a:buNone/>
            </a:pPr>
            <a:r>
              <a:rPr lang="en-US" dirty="0">
                <a:cs typeface="Calibri" panose="020F0502020204030204"/>
              </a:rPr>
              <a:t>First, the Rural Observatory which is coordinated by the Joint Research Center (JRC) of the European Commission. It was born with one clear ambition: give everyone access to essential data about rural areas to foster a better understanding of their circumstances and diversities, hence increasing the analytical capacities for evidence-based policies. A hundred indicators from multiple sources are included, covering economic, social and environmental dimensions at different levels of granularity. Please, browse through it if you have not done so yet.</a:t>
            </a:r>
          </a:p>
          <a:p>
            <a:pPr marL="0" indent="0">
              <a:buFont typeface="Arial"/>
              <a:buNone/>
            </a:pPr>
            <a:r>
              <a:rPr lang="en-US" dirty="0">
                <a:cs typeface="Calibri" panose="020F0502020204030204"/>
              </a:rPr>
              <a:t>Website:  https://observatory.rural-vision.europa.eu/?lng=en&amp;ctx=RUROBS   </a:t>
            </a:r>
          </a:p>
          <a:p>
            <a:pPr marL="171450" indent="-171450">
              <a:buFont typeface="Arial"/>
              <a:buChar char="•"/>
            </a:pPr>
            <a:endParaRPr lang="en-US" dirty="0">
              <a:cs typeface="Calibri" panose="020F0502020204030204"/>
            </a:endParaRPr>
          </a:p>
          <a:p>
            <a:pPr marL="0" indent="0">
              <a:buFont typeface="Arial"/>
              <a:buNone/>
            </a:pPr>
            <a:r>
              <a:rPr lang="en-US" dirty="0">
                <a:cs typeface="Calibri" panose="020F0502020204030204"/>
              </a:rPr>
              <a:t>2. </a:t>
            </a:r>
            <a:r>
              <a:rPr lang="en-US" b="1" dirty="0">
                <a:cs typeface="Calibri" panose="020F0502020204030204"/>
              </a:rPr>
              <a:t>(Second action: Statistics on rural areas)</a:t>
            </a:r>
          </a:p>
          <a:p>
            <a:pPr marL="0" indent="0">
              <a:buFont typeface="Arial"/>
              <a:buNone/>
            </a:pPr>
            <a:r>
              <a:rPr lang="en-US" dirty="0">
                <a:cs typeface="Calibri" panose="020F0502020204030204"/>
              </a:rPr>
              <a:t>Before making them accessible in a </a:t>
            </a:r>
            <a:r>
              <a:rPr lang="en-US" dirty="0" err="1">
                <a:cs typeface="Calibri" panose="020F0502020204030204"/>
              </a:rPr>
              <a:t>centralised</a:t>
            </a:r>
            <a:r>
              <a:rPr lang="en-US" dirty="0">
                <a:cs typeface="Calibri" panose="020F0502020204030204"/>
              </a:rPr>
              <a:t> platform, data needs to be collected. To understand the complexity of the issues at stake more and better-quality data on rural areas are needed. This is why the European Commission has launched a second action, working with the statistics departments of Member States on improving statistics on rural areas. A new regulation is being discussed on population statistics, and experimental datasets on healthcare and education facilities have been published. All this to make the Rural Observatory even more comprehensive.</a:t>
            </a:r>
          </a:p>
          <a:p>
            <a:pPr marL="0" indent="0">
              <a:buFont typeface="Arial"/>
              <a:buNone/>
            </a:pPr>
            <a:endParaRPr lang="en-US" dirty="0">
              <a:cs typeface="Calibri" panose="020F0502020204030204"/>
            </a:endParaRPr>
          </a:p>
          <a:p>
            <a:pPr marL="0" indent="0">
              <a:buFont typeface="Arial"/>
              <a:buNone/>
            </a:pPr>
            <a:r>
              <a:rPr lang="en-US" dirty="0">
                <a:cs typeface="Calibri" panose="020F0502020204030204"/>
              </a:rPr>
              <a:t>3. </a:t>
            </a:r>
            <a:r>
              <a:rPr lang="en-US" b="1" dirty="0">
                <a:cs typeface="Calibri" panose="020F0502020204030204"/>
              </a:rPr>
              <a:t>(Third action: definition of functional rural areas)</a:t>
            </a:r>
          </a:p>
          <a:p>
            <a:pPr marL="0" indent="0">
              <a:buFont typeface="Arial"/>
              <a:buNone/>
            </a:pPr>
            <a:r>
              <a:rPr lang="en-US" dirty="0">
                <a:cs typeface="Calibri" panose="020F0502020204030204"/>
              </a:rPr>
              <a:t>A third action is the application of the Functional Areas concept to the rural environment. Functional Areas seek to go beyond administrative boundaries through a better understanding of, population and service flows, among other things. A first methodology of Functional Rural Areas has already been published by the Commission’s Joint Research Centre and DG REGIO. Meanwhile, the Commission, and the World Bank are working on a pilot project on Functional Areas, combining cities, towns and suburbs as well as rural areas. Indeed, the rural-urban space is understood as an interlinked continuum and should not be simply opposed.</a:t>
            </a:r>
          </a:p>
          <a:p>
            <a:pPr marL="171450" indent="-171450">
              <a:buFont typeface="Arial"/>
              <a:buChar char="•"/>
            </a:pPr>
            <a:endParaRPr lang="en-US" dirty="0">
              <a:cs typeface="Calibri" panose="020F0502020204030204"/>
            </a:endParaRPr>
          </a:p>
          <a:p>
            <a:pPr marL="0" indent="0">
              <a:buFont typeface="Arial"/>
              <a:buNone/>
            </a:pPr>
            <a:r>
              <a:rPr lang="en-US" dirty="0">
                <a:cs typeface="Calibri" panose="020F0502020204030204"/>
              </a:rPr>
              <a:t>4. </a:t>
            </a:r>
            <a:r>
              <a:rPr lang="en-US" b="1" dirty="0">
                <a:cs typeface="Calibri" panose="020F0502020204030204"/>
              </a:rPr>
              <a:t>(Fourth action: rural proofing at EU level)  </a:t>
            </a:r>
          </a:p>
          <a:p>
            <a:pPr marL="0" indent="0">
              <a:buFont typeface="Arial"/>
              <a:buNone/>
            </a:pPr>
            <a:r>
              <a:rPr lang="en-US" dirty="0">
                <a:cs typeface="Calibri" panose="020F0502020204030204"/>
              </a:rPr>
              <a:t>The European Commission are promoting the mainstreaming of rural areas concerns and issues — hence our fourth action, rural proofing. It is about taking a rural lens to new policy making. In November 2021, the European Commission updated the guidelines that all Commission services use to build new initiatives. Services are encouraged to explore whether initiatives will have differential impacts on territories, and if so, ensure mitigation measures. For legislatives initiatives, Territorial Impact Assessment is the procedure in place. The European Commission  has also run a thematic group on rural proofing at national and regional levels, so to get to rural-proof national legislation too. All this is in full synergy with the core principle “do no harm to cohesion”.</a:t>
            </a:r>
          </a:p>
          <a:p>
            <a:pPr marL="171450" indent="-171450">
              <a:buFont typeface="Arial"/>
              <a:buChar char="•"/>
            </a:pPr>
            <a:endParaRPr lang="en-US" dirty="0">
              <a:cs typeface="Calibri" panose="020F0502020204030204"/>
            </a:endParaRPr>
          </a:p>
          <a:p>
            <a:pPr marL="0" indent="0">
              <a:buFont typeface="Arial"/>
              <a:buNone/>
            </a:pPr>
            <a:r>
              <a:rPr lang="en-US" dirty="0">
                <a:cs typeface="Calibri" panose="020F0502020204030204"/>
              </a:rPr>
              <a:t>5. </a:t>
            </a:r>
            <a:r>
              <a:rPr lang="en-US" b="1" dirty="0">
                <a:cs typeface="Calibri" panose="020F0502020204030204"/>
              </a:rPr>
              <a:t>(Fifth action: toolkit on EU funding) </a:t>
            </a:r>
          </a:p>
          <a:p>
            <a:pPr marL="0" indent="0">
              <a:buFont typeface="Arial"/>
              <a:buNone/>
            </a:pPr>
            <a:r>
              <a:rPr lang="en-US" dirty="0">
                <a:cs typeface="Calibri" panose="020F0502020204030204"/>
              </a:rPr>
              <a:t>The European Commission is also working on a toolkit oriented to practitioners on how to make full use and combine the various EU funds to support rural projects, beyond CAP and Cohesion Policy. This is planned for the end of the year, with the support of the JRC. </a:t>
            </a:r>
          </a:p>
          <a:p>
            <a:pPr marL="0" indent="0">
              <a:buFont typeface="Arial"/>
              <a:buNone/>
            </a:pPr>
            <a:r>
              <a:rPr lang="en-US" dirty="0">
                <a:cs typeface="Calibri" panose="020F0502020204030204"/>
              </a:rPr>
              <a:t>Attached to the toolkit is the EU territorial development, providing solutions to rural areas to make full use of the opportunities offered by Cohesion Policy itself for integrated territorial development with an emphasis on the Functional Area approach. </a:t>
            </a:r>
          </a:p>
          <a:p>
            <a:pPr marL="0" indent="0">
              <a:buFont typeface="Arial"/>
              <a:buNone/>
            </a:pPr>
            <a:endParaRPr lang="en-US" dirty="0">
              <a:cs typeface="Calibri" panose="020F0502020204030204"/>
            </a:endParaRPr>
          </a:p>
          <a:p>
            <a:pPr marL="0" indent="0">
              <a:buFont typeface="Arial"/>
              <a:buNone/>
            </a:pPr>
            <a:r>
              <a:rPr lang="en-US" dirty="0">
                <a:cs typeface="Calibri" panose="020F0502020204030204"/>
              </a:rPr>
              <a:t>6. The 6</a:t>
            </a:r>
            <a:r>
              <a:rPr lang="en-US" baseline="30000" dirty="0">
                <a:cs typeface="Calibri" panose="020F0502020204030204"/>
              </a:rPr>
              <a:t>th</a:t>
            </a:r>
            <a:r>
              <a:rPr lang="en-US" dirty="0">
                <a:cs typeface="Calibri" panose="020F0502020204030204"/>
              </a:rPr>
              <a:t> action is to </a:t>
            </a:r>
            <a:r>
              <a:rPr lang="en-US" b="1" dirty="0">
                <a:cs typeface="Calibri" panose="020F0502020204030204"/>
              </a:rPr>
              <a:t>propose and facilitate</a:t>
            </a:r>
            <a:r>
              <a:rPr lang="en-US" b="1" baseline="0" dirty="0">
                <a:cs typeface="Calibri" panose="020F0502020204030204"/>
              </a:rPr>
              <a:t> </a:t>
            </a:r>
            <a:r>
              <a:rPr lang="en-US" dirty="0">
                <a:cs typeface="Calibri" panose="020F0502020204030204"/>
              </a:rPr>
              <a:t>the </a:t>
            </a:r>
            <a:r>
              <a:rPr lang="en-US" b="1" dirty="0">
                <a:cs typeface="Calibri" panose="020F0502020204030204"/>
              </a:rPr>
              <a:t>Rural Pact</a:t>
            </a:r>
          </a:p>
        </p:txBody>
      </p:sp>
      <p:sp>
        <p:nvSpPr>
          <p:cNvPr id="4" name="Slide Number Placeholder 3"/>
          <p:cNvSpPr>
            <a:spLocks noGrp="1"/>
          </p:cNvSpPr>
          <p:nvPr>
            <p:ph type="sldNum" sz="quarter" idx="5"/>
          </p:nvPr>
        </p:nvSpPr>
        <p:spPr/>
        <p:txBody>
          <a:bodyPr/>
          <a:lstStyle/>
          <a:p>
            <a:fld id="{0A113F67-51C8-4CFB-9E3C-6CC6536DE695}" type="slidenum">
              <a:rPr lang="fr-BE" smtClean="0"/>
              <a:t>8</a:t>
            </a:fld>
            <a:endParaRPr lang="fr-BE"/>
          </a:p>
        </p:txBody>
      </p:sp>
    </p:spTree>
    <p:extLst>
      <p:ext uri="{BB962C8B-B14F-4D97-AF65-F5344CB8AC3E}">
        <p14:creationId xmlns:p14="http://schemas.microsoft.com/office/powerpoint/2010/main" val="196032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panose="020F0502020204030204"/>
            </a:endParaRPr>
          </a:p>
          <a:p>
            <a:pPr marL="171450" indent="-171450">
              <a:buFont typeface="Arial" panose="020B0604020202020204" pitchFamily="34" charset="0"/>
              <a:buChar char="•"/>
            </a:pPr>
            <a:r>
              <a:rPr lang="en-US" dirty="0">
                <a:cs typeface="Calibri" panose="020F0502020204030204"/>
              </a:rPr>
              <a:t>The European Commission set up the </a:t>
            </a:r>
            <a:r>
              <a:rPr lang="en-US" b="1" dirty="0">
                <a:cs typeface="Calibri" panose="020F0502020204030204"/>
              </a:rPr>
              <a:t>Rural Pact in December 2021, together with the Rural Pact community</a:t>
            </a:r>
            <a:r>
              <a:rPr lang="en-US" dirty="0">
                <a:cs typeface="Calibri" panose="020F0502020204030204"/>
              </a:rPr>
              <a:t>. It has then worked with the community and a </a:t>
            </a:r>
            <a:r>
              <a:rPr lang="en-US" b="1" dirty="0">
                <a:cs typeface="Calibri" panose="020F0502020204030204"/>
              </a:rPr>
              <a:t>Rural Pact preparatory group </a:t>
            </a:r>
            <a:r>
              <a:rPr lang="en-US" b="0" dirty="0">
                <a:cs typeface="Calibri" panose="020F0502020204030204"/>
              </a:rPr>
              <a:t>and come up with a proposal </a:t>
            </a:r>
            <a:r>
              <a:rPr lang="en-US" b="1" dirty="0">
                <a:cs typeface="Calibri" panose="020F0502020204030204"/>
              </a:rPr>
              <a:t>that was endorsed</a:t>
            </a:r>
            <a:r>
              <a:rPr lang="en-US" b="1" baseline="0" dirty="0">
                <a:cs typeface="Calibri" panose="020F0502020204030204"/>
              </a:rPr>
              <a:t> </a:t>
            </a:r>
            <a:r>
              <a:rPr lang="en-US" b="1" dirty="0">
                <a:cs typeface="Calibri" panose="020F0502020204030204"/>
              </a:rPr>
              <a:t>at the Rural Pact Conference on 15-16 June 2022. </a:t>
            </a:r>
            <a:endParaRPr lang="en-GB" b="1" dirty="0">
              <a:cs typeface="Calibri"/>
            </a:endParaRPr>
          </a:p>
          <a:p>
            <a:pPr marL="171450" indent="-171450">
              <a:buFont typeface="Arial" panose="020B0604020202020204" pitchFamily="34" charset="0"/>
              <a:buChar char="•"/>
            </a:pPr>
            <a:endParaRPr lang="en-GB" dirty="0">
              <a:cs typeface="Calibri"/>
            </a:endParaRPr>
          </a:p>
          <a:p>
            <a:pPr marL="171450" indent="-171450">
              <a:buFont typeface="Arial" panose="020B0604020202020204" pitchFamily="34" charset="0"/>
              <a:buChar char="•"/>
            </a:pPr>
            <a:r>
              <a:rPr lang="en-GB" dirty="0">
                <a:cs typeface="Calibri"/>
              </a:rPr>
              <a:t>The Rural Pact is a </a:t>
            </a:r>
            <a:r>
              <a:rPr lang="en-GB" b="1" dirty="0">
                <a:cs typeface="Calibri"/>
              </a:rPr>
              <a:t>formal space and framework to boost cooperation between national, regional and local governments, civil society organisations, businesses, academics and citizens </a:t>
            </a:r>
            <a:r>
              <a:rPr lang="en-GB" dirty="0">
                <a:cs typeface="Calibri"/>
              </a:rPr>
              <a:t>to act towards the shared goals of the Vision. </a:t>
            </a:r>
          </a:p>
          <a:p>
            <a:pPr marL="171450" indent="-171450">
              <a:buFont typeface="Arial" panose="020B0604020202020204" pitchFamily="34" charset="0"/>
              <a:buChar char="•"/>
            </a:pPr>
            <a:endParaRPr lang="en-GB"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panose="020F0502020204030204"/>
              </a:rPr>
              <a:t>It is this diverse community that will seize this opportunity for a European rural agora for discussion and interaction. </a:t>
            </a:r>
            <a:r>
              <a:rPr lang="en-US" b="1" dirty="0">
                <a:cs typeface="Calibri" panose="020F0502020204030204"/>
              </a:rPr>
              <a:t>The Rural Pact belongs to all actors willing to make the difference in EU’s rural areas </a:t>
            </a:r>
            <a:r>
              <a:rPr lang="en-US" dirty="0">
                <a:cs typeface="Calibri" panose="020F0502020204030204"/>
              </a:rPr>
              <a:t>and aims to act as a network for governance of rural issues, complementing the Commission Rural Action Plan, amplifying rural voices and giving them direct access to EU level.</a:t>
            </a:r>
          </a:p>
          <a:p>
            <a:endParaRPr lang="en-GB" dirty="0">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9</a:t>
            </a:fld>
            <a:endParaRPr lang="fr-BE"/>
          </a:p>
        </p:txBody>
      </p:sp>
    </p:spTree>
    <p:extLst>
      <p:ext uri="{BB962C8B-B14F-4D97-AF65-F5344CB8AC3E}">
        <p14:creationId xmlns:p14="http://schemas.microsoft.com/office/powerpoint/2010/main" val="310765457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freepngimg.com/png/65284-icons-wallpaper-desktop-photos-computer-facebook-icon" TargetMode="External"/><Relationship Id="rId18"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hyperlink" Target="https://www.pngall.com/youtube-png" TargetMode="External"/><Relationship Id="rId7" Type="http://schemas.openxmlformats.org/officeDocument/2006/relationships/image" Target="../media/image5.png"/><Relationship Id="rId12" Type="http://schemas.openxmlformats.org/officeDocument/2006/relationships/image" Target="../media/image12.png"/><Relationship Id="rId17" Type="http://schemas.openxmlformats.org/officeDocument/2006/relationships/hyperlink" Target="https://www.linkedin.com/company/eu-rural-pact/" TargetMode="External"/><Relationship Id="rId2" Type="http://schemas.openxmlformats.org/officeDocument/2006/relationships/hyperlink" Target="https://ec.europa.eu/eusurvey/runner/RuralPact" TargetMode="External"/><Relationship Id="rId16" Type="http://schemas.openxmlformats.org/officeDocument/2006/relationships/hyperlink" Target="https://freepngimg.com/png/62860-logo-twitter-computer-icons-free-photo-png" TargetMode="External"/><Relationship Id="rId20"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facebook.com/EURuralPact" TargetMode="External"/><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7.png"/><Relationship Id="rId19" Type="http://schemas.openxmlformats.org/officeDocument/2006/relationships/hyperlink" Target="https://www.freepngimg.com/png/69405-network-service-icons-media-youtube-linkedin-computer" TargetMode="External"/><Relationship Id="rId4" Type="http://schemas.openxmlformats.org/officeDocument/2006/relationships/image" Target="../media/image2.png"/><Relationship Id="rId9" Type="http://schemas.openxmlformats.org/officeDocument/2006/relationships/image" Target="../media/image11.png"/><Relationship Id="rId14" Type="http://schemas.openxmlformats.org/officeDocument/2006/relationships/hyperlink" Target="https://twitter.com/EURuralPact" TargetMode="External"/><Relationship Id="rId22" Type="http://schemas.openxmlformats.org/officeDocument/2006/relationships/hyperlink" Target="https://rural-vision.europa.eu/"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1A98-1A27-6CBB-30EB-B505A230511B}"/>
              </a:ext>
            </a:extLst>
          </p:cNvPr>
          <p:cNvSpPr>
            <a:spLocks noGrp="1"/>
          </p:cNvSpPr>
          <p:nvPr>
            <p:ph type="ctrTitle"/>
          </p:nvPr>
        </p:nvSpPr>
        <p:spPr>
          <a:xfrm>
            <a:off x="1179880" y="1921060"/>
            <a:ext cx="9037762" cy="962846"/>
          </a:xfrm>
        </p:spPr>
        <p:txBody>
          <a:bodyPr anchor="t">
            <a:normAutofit/>
          </a:bodyPr>
          <a:lstStyle>
            <a:lvl1pPr algn="l">
              <a:defRPr sz="3600" b="1">
                <a:solidFill>
                  <a:schemeClr val="tx2">
                    <a:lumMod val="75000"/>
                  </a:schemeClr>
                </a:solidFill>
                <a:latin typeface="Leelawadee" panose="020B0502040204020203" pitchFamily="34" charset="-34"/>
                <a:cs typeface="Leelawadee" panose="020B0502040204020203" pitchFamily="34" charset="-34"/>
              </a:defRPr>
            </a:lvl1pPr>
          </a:lstStyle>
          <a:p>
            <a:r>
              <a:rPr lang="en-US" dirty="0"/>
              <a:t>Click to edit Master title style</a:t>
            </a:r>
            <a:endParaRPr lang="en-GB" dirty="0"/>
          </a:p>
        </p:txBody>
      </p:sp>
      <p:sp>
        <p:nvSpPr>
          <p:cNvPr id="15" name="Subtitle 2">
            <a:extLst>
              <a:ext uri="{FF2B5EF4-FFF2-40B4-BE49-F238E27FC236}">
                <a16:creationId xmlns:a16="http://schemas.microsoft.com/office/drawing/2014/main" id="{E781E0C1-7D4E-C4D2-A99A-5CA97B5F9558}"/>
              </a:ext>
            </a:extLst>
          </p:cNvPr>
          <p:cNvSpPr txBox="1">
            <a:spLocks/>
          </p:cNvSpPr>
          <p:nvPr userDrawn="1"/>
        </p:nvSpPr>
        <p:spPr>
          <a:xfrm>
            <a:off x="1008935" y="5024818"/>
            <a:ext cx="9632302" cy="13296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Bahnschrift" panose="020B05020402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solidFill>
                <a:schemeClr val="bg2">
                  <a:lumMod val="50000"/>
                </a:schemeClr>
              </a:solidFill>
            </a:endParaRPr>
          </a:p>
        </p:txBody>
      </p:sp>
      <p:grpSp>
        <p:nvGrpSpPr>
          <p:cNvPr id="39" name="Group 38">
            <a:extLst>
              <a:ext uri="{FF2B5EF4-FFF2-40B4-BE49-F238E27FC236}">
                <a16:creationId xmlns:a16="http://schemas.microsoft.com/office/drawing/2014/main" id="{B6EF6DCE-212B-C3CB-FCFD-8E08E84C8EA8}"/>
              </a:ext>
            </a:extLst>
          </p:cNvPr>
          <p:cNvGrpSpPr>
            <a:grpSpLocks noChangeAspect="1"/>
          </p:cNvGrpSpPr>
          <p:nvPr userDrawn="1"/>
        </p:nvGrpSpPr>
        <p:grpSpPr>
          <a:xfrm>
            <a:off x="8470198" y="4148241"/>
            <a:ext cx="3476058" cy="1931391"/>
            <a:chOff x="499047" y="224753"/>
            <a:chExt cx="2038378" cy="1132578"/>
          </a:xfrm>
        </p:grpSpPr>
        <p:pic>
          <p:nvPicPr>
            <p:cNvPr id="40" name="Picture 39" descr="A picture containing text, vector graphics&#10;&#10;Description automatically generated">
              <a:extLst>
                <a:ext uri="{FF2B5EF4-FFF2-40B4-BE49-F238E27FC236}">
                  <a16:creationId xmlns:a16="http://schemas.microsoft.com/office/drawing/2014/main" id="{8A91524D-A798-6422-5E03-26FEEAEFCC49}"/>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41" name="Picture 40" descr="A picture containing vector graphics&#10;&#10;Description automatically generated">
              <a:extLst>
                <a:ext uri="{FF2B5EF4-FFF2-40B4-BE49-F238E27FC236}">
                  <a16:creationId xmlns:a16="http://schemas.microsoft.com/office/drawing/2014/main" id="{BDE84EDC-74C1-73DF-00FF-8FC17286EBA1}"/>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42" name="Picture 41" descr="A picture containing doll, toy, vector graphics&#10;&#10;Description automatically generated">
              <a:extLst>
                <a:ext uri="{FF2B5EF4-FFF2-40B4-BE49-F238E27FC236}">
                  <a16:creationId xmlns:a16="http://schemas.microsoft.com/office/drawing/2014/main" id="{3468399F-0324-B74E-C3E9-6B66AC4DDE3C}"/>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43" name="Picture 42" descr="A picture containing toy, vector graphics, doll&#10;&#10;Description automatically generated">
              <a:extLst>
                <a:ext uri="{FF2B5EF4-FFF2-40B4-BE49-F238E27FC236}">
                  <a16:creationId xmlns:a16="http://schemas.microsoft.com/office/drawing/2014/main" id="{DF0B5474-1177-B38E-BC83-287377095ABA}"/>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pic>
        <p:nvPicPr>
          <p:cNvPr id="44" name="Picture 43">
            <a:extLst>
              <a:ext uri="{FF2B5EF4-FFF2-40B4-BE49-F238E27FC236}">
                <a16:creationId xmlns:a16="http://schemas.microsoft.com/office/drawing/2014/main" id="{C2965432-E15B-03BD-627A-FF3E3BC53A3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407" y="281462"/>
            <a:ext cx="3137390" cy="688922"/>
          </a:xfrm>
          <a:prstGeom prst="rect">
            <a:avLst/>
          </a:prstGeom>
        </p:spPr>
      </p:pic>
      <p:sp>
        <p:nvSpPr>
          <p:cNvPr id="56" name="Rectangle 55">
            <a:extLst>
              <a:ext uri="{FF2B5EF4-FFF2-40B4-BE49-F238E27FC236}">
                <a16:creationId xmlns:a16="http://schemas.microsoft.com/office/drawing/2014/main" id="{4DD3CD07-5179-C45A-D5A6-FBB1B863CA80}"/>
              </a:ext>
            </a:extLst>
          </p:cNvPr>
          <p:cNvSpPr/>
          <p:nvPr userDrawn="1"/>
        </p:nvSpPr>
        <p:spPr>
          <a:xfrm>
            <a:off x="860590" y="4176235"/>
            <a:ext cx="36000" cy="1409700"/>
          </a:xfrm>
          <a:prstGeom prst="rect">
            <a:avLst/>
          </a:prstGeom>
          <a:solidFill>
            <a:schemeClr val="accent6"/>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pic>
        <p:nvPicPr>
          <p:cNvPr id="6" name="Picture 5" descr="Graphical user interface, application&#10;&#10;Description automatically generated">
            <a:extLst>
              <a:ext uri="{FF2B5EF4-FFF2-40B4-BE49-F238E27FC236}">
                <a16:creationId xmlns:a16="http://schemas.microsoft.com/office/drawing/2014/main" id="{C6F00351-9C3E-2619-EA53-E9DB89302128}"/>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347923" y="-391315"/>
            <a:ext cx="3137391" cy="3194678"/>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6C74C74B-F073-07D5-FC92-B959715B384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540993" y="6289910"/>
            <a:ext cx="2042453" cy="428497"/>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3F8649A-05F3-F3E9-7FE1-12A11D576247}"/>
              </a:ext>
            </a:extLst>
          </p:cNvPr>
          <p:cNvPicPr>
            <a:picLocks noChangeAspect="1"/>
          </p:cNvPicPr>
          <p:nvPr userDrawn="1"/>
        </p:nvPicPr>
        <p:blipFill rotWithShape="1">
          <a:blip r:embed="rId9">
            <a:extLst>
              <a:ext uri="{BEBA8EAE-BF5A-486C-A8C5-ECC9F3942E4B}">
                <a14:imgProps xmlns:a14="http://schemas.microsoft.com/office/drawing/2010/main">
                  <a14:imgLayer r:embed="rId10">
                    <a14:imgEffect>
                      <a14:backgroundRemoval t="2750" b="24800" l="71" r="99859">
                        <a14:foregroundMark x1="1132" y1="13600" x2="4031" y2="20800"/>
                        <a14:foregroundMark x1="4031" y1="20800" x2="8274" y2="15250"/>
                        <a14:foregroundMark x1="8274" y1="15250" x2="8557" y2="15100"/>
                        <a14:foregroundMark x1="3465" y1="15100" x2="3465" y2="15100"/>
                        <a14:foregroundMark x1="141" y1="15600" x2="141" y2="15600"/>
                        <a14:foregroundMark x1="91867" y1="9450" x2="91867" y2="9450"/>
                        <a14:foregroundMark x1="94979" y1="9600" x2="99859" y2="11250"/>
                        <a14:foregroundMark x1="99364" y1="20600" x2="96535" y2="13600"/>
                        <a14:foregroundMark x1="96535" y1="13600" x2="54031" y2="11850"/>
                        <a14:foregroundMark x1="54031" y1="11850" x2="52051" y2="16250"/>
                        <a14:foregroundMark x1="53748" y1="16600" x2="57426" y2="10950"/>
                        <a14:foregroundMark x1="57426" y1="10950" x2="58628" y2="14450"/>
                        <a14:foregroundMark x1="59901" y1="15250" x2="60820" y2="13600"/>
                        <a14:foregroundMark x1="61315" y1="13100" x2="61103" y2="13100"/>
                        <a14:foregroundMark x1="54738" y1="14000" x2="54950" y2="14300"/>
                        <a14:foregroundMark x1="54455" y1="14050" x2="56153" y2="13850"/>
                        <a14:foregroundMark x1="57709" y1="13350" x2="68034" y2="11300"/>
                        <a14:foregroundMark x1="68034" y1="11300" x2="69024" y2="11500"/>
                        <a14:foregroundMark x1="69378" y1="11850" x2="79066" y2="11050"/>
                        <a14:foregroundMark x1="79066" y1="11050" x2="84795" y2="12950"/>
                        <a14:foregroundMark x1="84795" y1="12950" x2="87553" y2="11200"/>
                        <a14:foregroundMark x1="89958" y1="11050" x2="90099" y2="9700"/>
                        <a14:foregroundMark x1="91796" y1="11450" x2="95332" y2="10500"/>
                        <a14:foregroundMark x1="97171" y1="13350" x2="99717" y2="12550"/>
                        <a14:foregroundMark x1="99646" y1="12250" x2="96252" y2="12950"/>
                        <a14:foregroundMark x1="96888" y1="10750" x2="78006" y2="9700"/>
                        <a14:foregroundMark x1="78006" y1="9700" x2="73409" y2="13050"/>
                        <a14:foregroundMark x1="73409" y1="13050" x2="69236" y2="12400"/>
                        <a14:foregroundMark x1="67963" y1="11700" x2="73479" y2="11200"/>
                        <a14:foregroundMark x1="75743" y1="9700" x2="78925" y2="11050"/>
                      </a14:backgroundRemoval>
                    </a14:imgEffect>
                  </a14:imgLayer>
                </a14:imgProps>
              </a:ext>
              <a:ext uri="{28A0092B-C50C-407E-A947-70E740481C1C}">
                <a14:useLocalDpi xmlns:a14="http://schemas.microsoft.com/office/drawing/2010/main" val="0"/>
              </a:ext>
            </a:extLst>
          </a:blip>
          <a:srcRect b="72422"/>
          <a:stretch/>
        </p:blipFill>
        <p:spPr>
          <a:xfrm>
            <a:off x="0" y="5530364"/>
            <a:ext cx="12192000" cy="1546532"/>
          </a:xfrm>
          <a:prstGeom prst="rect">
            <a:avLst/>
          </a:prstGeom>
        </p:spPr>
      </p:pic>
      <p:sp>
        <p:nvSpPr>
          <p:cNvPr id="21" name="TextBox 20">
            <a:extLst>
              <a:ext uri="{FF2B5EF4-FFF2-40B4-BE49-F238E27FC236}">
                <a16:creationId xmlns:a16="http://schemas.microsoft.com/office/drawing/2014/main" id="{667F8071-B867-8832-E213-FF55FE0287A0}"/>
              </a:ext>
            </a:extLst>
          </p:cNvPr>
          <p:cNvSpPr txBox="1"/>
          <p:nvPr userDrawn="1"/>
        </p:nvSpPr>
        <p:spPr>
          <a:xfrm>
            <a:off x="0" y="5888586"/>
            <a:ext cx="2146041" cy="338554"/>
          </a:xfrm>
          <a:prstGeom prst="rect">
            <a:avLst/>
          </a:prstGeom>
          <a:noFill/>
        </p:spPr>
        <p:txBody>
          <a:bodyPr wrap="square" rtlCol="0">
            <a:spAutoFit/>
          </a:bodyPr>
          <a:lstStyle/>
          <a:p>
            <a:r>
              <a:rPr lang="en-GB" sz="1600" b="1" dirty="0">
                <a:solidFill>
                  <a:schemeClr val="accent5"/>
                </a:solidFill>
                <a:latin typeface="Leelawadee" panose="020B0502040204020203" pitchFamily="34" charset="-34"/>
                <a:cs typeface="Leelawadee" panose="020B0502040204020203" pitchFamily="34" charset="-34"/>
              </a:rPr>
              <a:t>#RuralPact</a:t>
            </a:r>
          </a:p>
        </p:txBody>
      </p:sp>
    </p:spTree>
    <p:extLst>
      <p:ext uri="{BB962C8B-B14F-4D97-AF65-F5344CB8AC3E}">
        <p14:creationId xmlns:p14="http://schemas.microsoft.com/office/powerpoint/2010/main" val="303253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7237-69E5-2A3A-AD8C-32CD0D93B1B4}"/>
              </a:ext>
            </a:extLst>
          </p:cNvPr>
          <p:cNvSpPr>
            <a:spLocks noGrp="1"/>
          </p:cNvSpPr>
          <p:nvPr>
            <p:ph type="title"/>
          </p:nvPr>
        </p:nvSpPr>
        <p:spPr>
          <a:xfrm>
            <a:off x="838201" y="136525"/>
            <a:ext cx="9927538" cy="1201259"/>
          </a:xfrm>
        </p:spPr>
        <p:txBody>
          <a:bodyPr>
            <a:normAutofit/>
          </a:bodyPr>
          <a:lstStyle>
            <a:lvl1pPr>
              <a:defRPr sz="3600" b="1">
                <a:solidFill>
                  <a:schemeClr val="tx2">
                    <a:lumMod val="50000"/>
                  </a:schemeClr>
                </a:solidFill>
                <a:latin typeface="Leelawadee" panose="020B0502040204020203" pitchFamily="34" charset="-34"/>
                <a:cs typeface="Leelawadee" panose="020B0502040204020203" pitchFamily="34" charset="-34"/>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26E4DA-6A8E-2697-C151-5A3987B47A90}"/>
              </a:ext>
            </a:extLst>
          </p:cNvPr>
          <p:cNvSpPr>
            <a:spLocks noGrp="1"/>
          </p:cNvSpPr>
          <p:nvPr>
            <p:ph idx="1"/>
          </p:nvPr>
        </p:nvSpPr>
        <p:spPr>
          <a:xfrm>
            <a:off x="838200" y="1576874"/>
            <a:ext cx="10515600" cy="4600090"/>
          </a:xfrm>
        </p:spPr>
        <p:txBody>
          <a:bodyPr/>
          <a:lstStyle>
            <a:lvl1pPr marL="447675" indent="-447675">
              <a:lnSpc>
                <a:spcPct val="114000"/>
              </a:lnSpc>
              <a:spcBef>
                <a:spcPts val="600"/>
              </a:spcBef>
              <a:spcAft>
                <a:spcPts val="600"/>
              </a:spcAft>
              <a:buClr>
                <a:srgbClr val="F2CA20"/>
              </a:buClr>
              <a:buSzPct val="75000"/>
              <a:buFont typeface="Arial" panose="020B0604020202020204" pitchFamily="34" charset="0"/>
              <a:buChar char="►"/>
              <a:defRPr sz="2400">
                <a:latin typeface="Leelawadee" panose="020B0502040204020203" pitchFamily="34" charset="-34"/>
                <a:cs typeface="Leelawadee" panose="020B0502040204020203" pitchFamily="34" charset="-34"/>
              </a:defRPr>
            </a:lvl1pPr>
            <a:lvl2pPr marL="801688" indent="-344488">
              <a:lnSpc>
                <a:spcPct val="114000"/>
              </a:lnSpc>
              <a:spcBef>
                <a:spcPts val="600"/>
              </a:spcBef>
              <a:spcAft>
                <a:spcPts val="600"/>
              </a:spcAft>
              <a:buClr>
                <a:srgbClr val="7DC387"/>
              </a:buClr>
              <a:buSzPct val="100000"/>
              <a:buFont typeface="Wingdings" panose="05000000000000000000" pitchFamily="2" charset="2"/>
              <a:buChar char="§"/>
              <a:defRPr sz="2200">
                <a:latin typeface="Leelawadee" panose="020B0502040204020203" pitchFamily="34" charset="-34"/>
                <a:cs typeface="Leelawadee" panose="020B0502040204020203" pitchFamily="34" charset="-34"/>
              </a:defRPr>
            </a:lvl2pPr>
            <a:lvl3pPr marL="1258888" indent="-344488">
              <a:lnSpc>
                <a:spcPct val="114000"/>
              </a:lnSpc>
              <a:spcBef>
                <a:spcPts val="600"/>
              </a:spcBef>
              <a:spcAft>
                <a:spcPts val="600"/>
              </a:spcAft>
              <a:buClr>
                <a:srgbClr val="FF0000"/>
              </a:buClr>
              <a:buFont typeface="Bahnschrift" panose="020B0502040204020203" pitchFamily="34" charset="0"/>
              <a:buChar char="–"/>
              <a:defRPr>
                <a:latin typeface="Leelawadee" panose="020B0502040204020203" pitchFamily="34" charset="-34"/>
                <a:cs typeface="Leelawadee" panose="020B0502040204020203" pitchFamily="34" charset="-34"/>
              </a:defRPr>
            </a:lvl3pPr>
            <a:lvl4pPr marL="1708150" indent="-336550">
              <a:lnSpc>
                <a:spcPct val="114000"/>
              </a:lnSpc>
              <a:spcBef>
                <a:spcPts val="600"/>
              </a:spcBef>
              <a:spcAft>
                <a:spcPts val="600"/>
              </a:spcAft>
              <a:buClr>
                <a:srgbClr val="7ECDF2"/>
              </a:buClr>
              <a:defRPr>
                <a:latin typeface="Leelawadee" panose="020B0502040204020203" pitchFamily="34" charset="-34"/>
                <a:cs typeface="Leelawadee" panose="020B0502040204020203" pitchFamily="34" charset="-34"/>
              </a:defRPr>
            </a:lvl4pPr>
            <a:lvl5pPr marL="2155825" indent="-327025">
              <a:lnSpc>
                <a:spcPct val="114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3FBCBB3-E4C7-C987-BAA0-03B7E1B43DA5}"/>
              </a:ext>
            </a:extLst>
          </p:cNvPr>
          <p:cNvSpPr>
            <a:spLocks noGrp="1"/>
          </p:cNvSpPr>
          <p:nvPr>
            <p:ph type="sldNum" sz="quarter" idx="12"/>
          </p:nvPr>
        </p:nvSpPr>
        <p:spPr>
          <a:xfrm>
            <a:off x="4724400" y="6356350"/>
            <a:ext cx="2743200" cy="365125"/>
          </a:xfrm>
        </p:spPr>
        <p:txBody>
          <a:bodyPr/>
          <a:lstStyle>
            <a:lvl1pPr algn="ctr">
              <a:defRPr/>
            </a:lvl1pPr>
          </a:lstStyle>
          <a:p>
            <a:fld id="{416C90DD-8CF0-4AD8-8C87-4D113EF0A4FE}" type="slidenum">
              <a:rPr lang="fr-BE" smtClean="0"/>
              <a:pPr/>
              <a:t>‹#›</a:t>
            </a:fld>
            <a:endParaRPr lang="fr-BE"/>
          </a:p>
        </p:txBody>
      </p:sp>
      <p:pic>
        <p:nvPicPr>
          <p:cNvPr id="8" name="Picture 7" descr="Graphical user interface&#10;&#10;Description automatically generated with medium confidence">
            <a:extLst>
              <a:ext uri="{FF2B5EF4-FFF2-40B4-BE49-F238E27FC236}">
                <a16:creationId xmlns:a16="http://schemas.microsoft.com/office/drawing/2014/main" id="{28D099FE-195D-DF85-081C-8DAD3C7F7F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2952"/>
          <a:stretch/>
        </p:blipFill>
        <p:spPr bwMode="auto">
          <a:xfrm>
            <a:off x="10765739" y="6491969"/>
            <a:ext cx="1174336" cy="321642"/>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ABAEE3D7-903D-8974-0EE9-2E7243B1BF0C}"/>
              </a:ext>
            </a:extLst>
          </p:cNvPr>
          <p:cNvSpPr/>
          <p:nvPr userDrawn="1"/>
        </p:nvSpPr>
        <p:spPr>
          <a:xfrm flipH="1">
            <a:off x="571839" y="-5006"/>
            <a:ext cx="45719" cy="1260000"/>
          </a:xfrm>
          <a:prstGeom prst="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83440D4-E64D-B62F-2B9C-98FB05D22C08}"/>
              </a:ext>
            </a:extLst>
          </p:cNvPr>
          <p:cNvSpPr txBox="1"/>
          <p:nvPr userDrawn="1"/>
        </p:nvSpPr>
        <p:spPr>
          <a:xfrm>
            <a:off x="354753" y="6441106"/>
            <a:ext cx="2146041" cy="338554"/>
          </a:xfrm>
          <a:prstGeom prst="rect">
            <a:avLst/>
          </a:prstGeom>
          <a:noFill/>
        </p:spPr>
        <p:txBody>
          <a:bodyPr wrap="square" rtlCol="0">
            <a:spAutoFit/>
          </a:bodyPr>
          <a:lstStyle/>
          <a:p>
            <a:r>
              <a:rPr lang="en-GB" sz="1600" b="1" dirty="0">
                <a:solidFill>
                  <a:schemeClr val="accent5"/>
                </a:solidFill>
                <a:latin typeface="Leelawadee" panose="020B0502040204020203" pitchFamily="34" charset="-34"/>
                <a:cs typeface="Leelawadee" panose="020B0502040204020203" pitchFamily="34" charset="-34"/>
              </a:rPr>
              <a:t>#RuralPact</a:t>
            </a:r>
          </a:p>
        </p:txBody>
      </p:sp>
      <p:pic>
        <p:nvPicPr>
          <p:cNvPr id="9" name="Picture 8" descr="Graphical user interface, application&#10;&#10;Description automatically generated">
            <a:extLst>
              <a:ext uri="{FF2B5EF4-FFF2-40B4-BE49-F238E27FC236}">
                <a16:creationId xmlns:a16="http://schemas.microsoft.com/office/drawing/2014/main" id="{32038E7E-3D5E-F7BC-F0CD-D940384E743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986382" y="0"/>
            <a:ext cx="1159900" cy="1489626"/>
          </a:xfrm>
          <a:prstGeom prst="rect">
            <a:avLst/>
          </a:prstGeom>
        </p:spPr>
      </p:pic>
    </p:spTree>
    <p:extLst>
      <p:ext uri="{BB962C8B-B14F-4D97-AF65-F5344CB8AC3E}">
        <p14:creationId xmlns:p14="http://schemas.microsoft.com/office/powerpoint/2010/main" val="28390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h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E200-C142-292F-46A1-669D242CEBDA}"/>
              </a:ext>
            </a:extLst>
          </p:cNvPr>
          <p:cNvSpPr>
            <a:spLocks noGrp="1"/>
          </p:cNvSpPr>
          <p:nvPr>
            <p:ph type="title" hasCustomPrompt="1"/>
          </p:nvPr>
        </p:nvSpPr>
        <p:spPr>
          <a:xfrm>
            <a:off x="4011909" y="1382535"/>
            <a:ext cx="4294560" cy="973000"/>
          </a:xfrm>
        </p:spPr>
        <p:txBody>
          <a:bodyPr/>
          <a:lstStyle>
            <a:lvl1pPr algn="ctr">
              <a:defRPr b="1">
                <a:solidFill>
                  <a:schemeClr val="tx2">
                    <a:lumMod val="50000"/>
                  </a:schemeClr>
                </a:solidFill>
                <a:latin typeface="Leelawadee" panose="020B0502040204020203" pitchFamily="34" charset="-34"/>
                <a:cs typeface="Leelawadee" panose="020B0502040204020203" pitchFamily="34" charset="-34"/>
              </a:defRPr>
            </a:lvl1pPr>
          </a:lstStyle>
          <a:p>
            <a:r>
              <a:rPr lang="en-US"/>
              <a:t>Thank you!</a:t>
            </a:r>
            <a:endParaRPr lang="en-GB"/>
          </a:p>
        </p:txBody>
      </p:sp>
      <p:sp>
        <p:nvSpPr>
          <p:cNvPr id="48" name="Title 1">
            <a:extLst>
              <a:ext uri="{FF2B5EF4-FFF2-40B4-BE49-F238E27FC236}">
                <a16:creationId xmlns:a16="http://schemas.microsoft.com/office/drawing/2014/main" id="{0BDDFDF9-3DF2-E541-C088-E6D9758E011C}"/>
              </a:ext>
            </a:extLst>
          </p:cNvPr>
          <p:cNvSpPr txBox="1">
            <a:spLocks/>
          </p:cNvSpPr>
          <p:nvPr userDrawn="1"/>
        </p:nvSpPr>
        <p:spPr>
          <a:xfrm>
            <a:off x="3747365" y="2554043"/>
            <a:ext cx="4823648" cy="715826"/>
          </a:xfrm>
          <a:prstGeom prst="roundRect">
            <a:avLst>
              <a:gd name="adj" fmla="val 50000"/>
            </a:avLst>
          </a:prstGeom>
          <a:solidFill>
            <a:schemeClr val="accent5"/>
          </a:solid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spcAft>
                <a:spcPts val="600"/>
              </a:spcAft>
            </a:pPr>
            <a:r>
              <a:rPr lang="en-US" sz="1400" b="1">
                <a:solidFill>
                  <a:schemeClr val="bg1"/>
                </a:solidFill>
                <a:latin typeface="Leelawadee" panose="020B0502040204020203" pitchFamily="34" charset="-34"/>
                <a:cs typeface="Leelawadee" panose="020B0502040204020203" pitchFamily="34" charset="-34"/>
              </a:rPr>
              <a:t>Rural Pact Community – Join us</a:t>
            </a:r>
          </a:p>
          <a:p>
            <a:pPr algn="ctr"/>
            <a:r>
              <a:rPr lang="en-GB" sz="1300" b="0">
                <a:solidFill>
                  <a:schemeClr val="bg1"/>
                </a:solidFill>
                <a:latin typeface="Leelawadee" panose="020B0502040204020203" pitchFamily="34" charset="-34"/>
                <a:cs typeface="Leelawadee" panose="020B0502040204020203" pitchFamily="34" charset="-34"/>
                <a:hlinkClick r:id="rId2">
                  <a:extLst>
                    <a:ext uri="{A12FA001-AC4F-418D-AE19-62706E023703}">
                      <ahyp:hlinkClr xmlns:ahyp="http://schemas.microsoft.com/office/drawing/2018/hyperlinkcolor" val="tx"/>
                    </a:ext>
                  </a:extLst>
                </a:hlinkClick>
              </a:rPr>
              <a:t>https://ec.europa.eu/eusurvey/runner/RuralPact</a:t>
            </a:r>
            <a:r>
              <a:rPr lang="en-GB" sz="1300" b="0">
                <a:solidFill>
                  <a:schemeClr val="bg1"/>
                </a:solidFill>
                <a:latin typeface="Leelawadee" panose="020B0502040204020203" pitchFamily="34" charset="-34"/>
                <a:cs typeface="Leelawadee" panose="020B0502040204020203" pitchFamily="34" charset="-34"/>
              </a:rPr>
              <a:t> </a:t>
            </a:r>
          </a:p>
        </p:txBody>
      </p:sp>
      <p:grpSp>
        <p:nvGrpSpPr>
          <p:cNvPr id="18" name="Group 17">
            <a:extLst>
              <a:ext uri="{FF2B5EF4-FFF2-40B4-BE49-F238E27FC236}">
                <a16:creationId xmlns:a16="http://schemas.microsoft.com/office/drawing/2014/main" id="{5F70376A-4019-817C-7EF6-F430965E3381}"/>
              </a:ext>
            </a:extLst>
          </p:cNvPr>
          <p:cNvGrpSpPr>
            <a:grpSpLocks noChangeAspect="1"/>
          </p:cNvGrpSpPr>
          <p:nvPr userDrawn="1"/>
        </p:nvGrpSpPr>
        <p:grpSpPr>
          <a:xfrm>
            <a:off x="8241154" y="4800599"/>
            <a:ext cx="3708994" cy="2060817"/>
            <a:chOff x="499047" y="224753"/>
            <a:chExt cx="2038378" cy="1132578"/>
          </a:xfrm>
        </p:grpSpPr>
        <p:pic>
          <p:nvPicPr>
            <p:cNvPr id="19" name="Picture 18" descr="A picture containing text, vector graphics&#10;&#10;Description automatically generated">
              <a:extLst>
                <a:ext uri="{FF2B5EF4-FFF2-40B4-BE49-F238E27FC236}">
                  <a16:creationId xmlns:a16="http://schemas.microsoft.com/office/drawing/2014/main" id="{28FA7593-7CA0-FF14-11A8-52D65823563F}"/>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E28888E1-A128-7C54-E0F1-979B335E4018}"/>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25" name="Picture 24" descr="A picture containing doll, toy, vector graphics&#10;&#10;Description automatically generated">
              <a:extLst>
                <a:ext uri="{FF2B5EF4-FFF2-40B4-BE49-F238E27FC236}">
                  <a16:creationId xmlns:a16="http://schemas.microsoft.com/office/drawing/2014/main" id="{D0079AEF-30F8-5664-A726-7E09864530E2}"/>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27" name="Picture 26" descr="A picture containing toy, vector graphics, doll&#10;&#10;Description automatically generated">
              <a:extLst>
                <a:ext uri="{FF2B5EF4-FFF2-40B4-BE49-F238E27FC236}">
                  <a16:creationId xmlns:a16="http://schemas.microsoft.com/office/drawing/2014/main" id="{25A61D1D-1843-A1EE-3306-7C439BE882B8}"/>
                </a:ext>
              </a:extLst>
            </p:cNvPr>
            <p:cNvPicPr>
              <a:picLocks noChangeAspect="1"/>
            </p:cNvPicPr>
            <p:nvPr userDrawn="1"/>
          </p:nvPicPr>
          <p:blipFill>
            <a:blip r:embed="rId6">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pic>
        <p:nvPicPr>
          <p:cNvPr id="34" name="Picture 33">
            <a:extLst>
              <a:ext uri="{FF2B5EF4-FFF2-40B4-BE49-F238E27FC236}">
                <a16:creationId xmlns:a16="http://schemas.microsoft.com/office/drawing/2014/main" id="{520919D6-1EBF-DAA8-C4D3-95F7B7F3072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58407" y="281462"/>
            <a:ext cx="3137390" cy="688922"/>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id="{F84EDCD2-C0DA-E6D0-C478-1BB6EA861C1E}"/>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347923" y="-391315"/>
            <a:ext cx="3137391" cy="3194678"/>
          </a:xfrm>
          <a:prstGeom prst="rect">
            <a:avLst/>
          </a:prstGeom>
        </p:spPr>
      </p:pic>
      <p:pic>
        <p:nvPicPr>
          <p:cNvPr id="10" name="Picture 9" descr="Shape&#10;&#10;Description automatically generated">
            <a:extLst>
              <a:ext uri="{FF2B5EF4-FFF2-40B4-BE49-F238E27FC236}">
                <a16:creationId xmlns:a16="http://schemas.microsoft.com/office/drawing/2014/main" id="{CDAC2028-C160-8287-3B2B-B3B865948894}"/>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75136"/>
          <a:stretch/>
        </p:blipFill>
        <p:spPr>
          <a:xfrm>
            <a:off x="0" y="5147267"/>
            <a:ext cx="12182902" cy="1705146"/>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A3AFF9BA-0E17-EB72-528D-D82DFF293C7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35646" y="5238478"/>
            <a:ext cx="1845357" cy="387147"/>
          </a:xfrm>
          <a:prstGeom prst="rect">
            <a:avLst/>
          </a:prstGeom>
        </p:spPr>
      </p:pic>
      <p:grpSp>
        <p:nvGrpSpPr>
          <p:cNvPr id="4" name="Group 3">
            <a:extLst>
              <a:ext uri="{FF2B5EF4-FFF2-40B4-BE49-F238E27FC236}">
                <a16:creationId xmlns:a16="http://schemas.microsoft.com/office/drawing/2014/main" id="{3A247F5E-94B5-1720-26D3-D9CBA6C6883F}"/>
              </a:ext>
            </a:extLst>
          </p:cNvPr>
          <p:cNvGrpSpPr/>
          <p:nvPr userDrawn="1"/>
        </p:nvGrpSpPr>
        <p:grpSpPr>
          <a:xfrm>
            <a:off x="5008435" y="3493981"/>
            <a:ext cx="2301509" cy="571500"/>
            <a:chOff x="5018563" y="3493981"/>
            <a:chExt cx="2301509" cy="571500"/>
          </a:xfrm>
        </p:grpSpPr>
        <p:pic>
          <p:nvPicPr>
            <p:cNvPr id="38" name="Picture 37" descr="Icon&#10;&#10;Description automatically generated">
              <a:hlinkClick r:id="rId11"/>
              <a:extLst>
                <a:ext uri="{FF2B5EF4-FFF2-40B4-BE49-F238E27FC236}">
                  <a16:creationId xmlns:a16="http://schemas.microsoft.com/office/drawing/2014/main" id="{001B38AD-39F0-002D-8D57-20672F9080FE}"/>
                </a:ext>
              </a:extLst>
            </p:cNvPr>
            <p:cNvPicPr>
              <a:picLocks noChangeAspect="1"/>
            </p:cNvPicPr>
            <p:nvPr userDrawn="1"/>
          </p:nvPicPr>
          <p:blipFill>
            <a:blip r:embed="rId12" cstate="print">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6164631" y="3562577"/>
              <a:ext cx="393441" cy="393441"/>
            </a:xfrm>
            <a:prstGeom prst="rect">
              <a:avLst/>
            </a:prstGeom>
          </p:spPr>
        </p:pic>
        <p:pic>
          <p:nvPicPr>
            <p:cNvPr id="39" name="Picture 38" descr="Logo, icon&#10;&#10;Description automatically generated">
              <a:hlinkClick r:id="rId14"/>
              <a:extLst>
                <a:ext uri="{FF2B5EF4-FFF2-40B4-BE49-F238E27FC236}">
                  <a16:creationId xmlns:a16="http://schemas.microsoft.com/office/drawing/2014/main" id="{7269037E-65D4-AB12-12BA-CA606C86ACE2}"/>
                </a:ext>
              </a:extLst>
            </p:cNvPr>
            <p:cNvPicPr>
              <a:picLocks noChangeAspect="1"/>
            </p:cNvPicPr>
            <p:nvPr userDrawn="1"/>
          </p:nvPicPr>
          <p:blipFill>
            <a:blip r:embed="rId15" cstate="print">
              <a:extLst>
                <a:ext uri="{28A0092B-C50C-407E-A947-70E740481C1C}">
                  <a14:useLocalDpi xmlns:a14="http://schemas.microsoft.com/office/drawing/2010/main"/>
                </a:ext>
                <a:ext uri="{837473B0-CC2E-450A-ABE3-18F120FF3D39}">
                  <a1611:picAttrSrcUrl xmlns:a1611="http://schemas.microsoft.com/office/drawing/2016/11/main" r:id="rId16"/>
                </a:ext>
              </a:extLst>
            </a:blip>
            <a:stretch>
              <a:fillRect/>
            </a:stretch>
          </p:blipFill>
          <p:spPr>
            <a:xfrm>
              <a:off x="5018563" y="3497186"/>
              <a:ext cx="470507" cy="470507"/>
            </a:xfrm>
            <a:prstGeom prst="rect">
              <a:avLst/>
            </a:prstGeom>
          </p:spPr>
        </p:pic>
        <p:pic>
          <p:nvPicPr>
            <p:cNvPr id="40" name="Picture 39" descr="A picture containing text, clipart, vector graphics&#10;&#10;Description automatically generated">
              <a:hlinkClick r:id="rId17"/>
              <a:extLst>
                <a:ext uri="{FF2B5EF4-FFF2-40B4-BE49-F238E27FC236}">
                  <a16:creationId xmlns:a16="http://schemas.microsoft.com/office/drawing/2014/main" id="{6BA6349E-5480-6833-127A-87BDD51A9D3D}"/>
                </a:ext>
              </a:extLst>
            </p:cNvPr>
            <p:cNvPicPr>
              <a:picLocks noChangeAspect="1"/>
            </p:cNvPicPr>
            <p:nvPr userDrawn="1"/>
          </p:nvPicPr>
          <p:blipFill>
            <a:blip r:embed="rId18" cstate="print">
              <a:extLst>
                <a:ext uri="{28A0092B-C50C-407E-A947-70E740481C1C}">
                  <a14:useLocalDpi xmlns:a14="http://schemas.microsoft.com/office/drawing/2010/main"/>
                </a:ext>
                <a:ext uri="{837473B0-CC2E-450A-ABE3-18F120FF3D39}">
                  <a1611:picAttrSrcUrl xmlns:a1611="http://schemas.microsoft.com/office/drawing/2016/11/main" r:id="rId19"/>
                </a:ext>
              </a:extLst>
            </a:blip>
            <a:stretch>
              <a:fillRect/>
            </a:stretch>
          </p:blipFill>
          <p:spPr>
            <a:xfrm>
              <a:off x="5667571" y="3588132"/>
              <a:ext cx="318559" cy="318205"/>
            </a:xfrm>
            <a:prstGeom prst="rect">
              <a:avLst/>
            </a:prstGeom>
          </p:spPr>
        </p:pic>
        <p:pic>
          <p:nvPicPr>
            <p:cNvPr id="41" name="Picture 40" descr="Icon&#10;&#10;Description automatically generated">
              <a:extLst>
                <a:ext uri="{FF2B5EF4-FFF2-40B4-BE49-F238E27FC236}">
                  <a16:creationId xmlns:a16="http://schemas.microsoft.com/office/drawing/2014/main" id="{2727FDE5-22EB-2EDC-7A12-A7EA4B74A743}"/>
                </a:ext>
              </a:extLst>
            </p:cNvPr>
            <p:cNvPicPr>
              <a:picLocks noChangeAspect="1"/>
            </p:cNvPicPr>
            <p:nvPr userDrawn="1"/>
          </p:nvPicPr>
          <p:blipFill>
            <a:blip r:embed="rId20" cstate="print">
              <a:extLst>
                <a:ext uri="{28A0092B-C50C-407E-A947-70E740481C1C}">
                  <a14:useLocalDpi xmlns:a14="http://schemas.microsoft.com/office/drawing/2010/main"/>
                </a:ext>
                <a:ext uri="{837473B0-CC2E-450A-ABE3-18F120FF3D39}">
                  <a1611:picAttrSrcUrl xmlns:a1611="http://schemas.microsoft.com/office/drawing/2016/11/main" r:id="rId21"/>
                </a:ext>
              </a:extLst>
            </a:blip>
            <a:stretch>
              <a:fillRect/>
            </a:stretch>
          </p:blipFill>
          <p:spPr>
            <a:xfrm>
              <a:off x="6558072" y="3493981"/>
              <a:ext cx="762000" cy="571500"/>
            </a:xfrm>
            <a:prstGeom prst="rect">
              <a:avLst/>
            </a:prstGeom>
          </p:spPr>
        </p:pic>
      </p:grpSp>
      <p:sp>
        <p:nvSpPr>
          <p:cNvPr id="3" name="TextBox 2">
            <a:extLst>
              <a:ext uri="{FF2B5EF4-FFF2-40B4-BE49-F238E27FC236}">
                <a16:creationId xmlns:a16="http://schemas.microsoft.com/office/drawing/2014/main" id="{201F730B-D3BB-106F-1BCA-18ED8A3A0907}"/>
              </a:ext>
            </a:extLst>
          </p:cNvPr>
          <p:cNvSpPr txBox="1"/>
          <p:nvPr userDrawn="1"/>
        </p:nvSpPr>
        <p:spPr>
          <a:xfrm>
            <a:off x="4360876" y="4414970"/>
            <a:ext cx="3596626" cy="369332"/>
          </a:xfrm>
          <a:prstGeom prst="rect">
            <a:avLst/>
          </a:prstGeom>
          <a:noFill/>
        </p:spPr>
        <p:txBody>
          <a:bodyPr wrap="none" rtlCol="0">
            <a:spAutoFit/>
          </a:bodyPr>
          <a:lstStyle/>
          <a:p>
            <a:r>
              <a:rPr lang="en-GB" b="1" dirty="0">
                <a:solidFill>
                  <a:srgbClr val="356D64"/>
                </a:solidFill>
                <a:hlinkClick r:id="rId22">
                  <a:extLst>
                    <a:ext uri="{A12FA001-AC4F-418D-AE19-62706E023703}">
                      <ahyp:hlinkClr xmlns:ahyp="http://schemas.microsoft.com/office/drawing/2018/hyperlinkcolor" val="tx"/>
                    </a:ext>
                  </a:extLst>
                </a:hlinkClick>
              </a:rPr>
              <a:t>https://rural-vision.europa.eu/</a:t>
            </a:r>
            <a:r>
              <a:rPr lang="en-GB" b="1" dirty="0">
                <a:solidFill>
                  <a:srgbClr val="356D64"/>
                </a:solidFill>
              </a:rPr>
              <a:t> </a:t>
            </a:r>
          </a:p>
        </p:txBody>
      </p:sp>
    </p:spTree>
    <p:extLst>
      <p:ext uri="{BB962C8B-B14F-4D97-AF65-F5344CB8AC3E}">
        <p14:creationId xmlns:p14="http://schemas.microsoft.com/office/powerpoint/2010/main" val="377101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3569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0A478-CEF5-267B-3BC7-B7CC81A12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90DCE06-BF7E-8011-D90A-3479629CE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46D592B-CC5C-4C4B-3781-6A27E1E61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14F18-5F8D-498B-B124-FADE0289FDE3}" type="datetimeFigureOut">
              <a:rPr lang="fr-BE" smtClean="0"/>
              <a:t>15-05-23</a:t>
            </a:fld>
            <a:endParaRPr lang="fr-BE"/>
          </a:p>
        </p:txBody>
      </p:sp>
      <p:sp>
        <p:nvSpPr>
          <p:cNvPr id="5" name="Footer Placeholder 4">
            <a:extLst>
              <a:ext uri="{FF2B5EF4-FFF2-40B4-BE49-F238E27FC236}">
                <a16:creationId xmlns:a16="http://schemas.microsoft.com/office/drawing/2014/main" id="{EB3C9CAE-A5F2-EB23-3D66-137D4B70A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AF5EB7A3-481E-8675-73AE-F4DB92199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C90DD-8CF0-4AD8-8C87-4D113EF0A4FE}" type="slidenum">
              <a:rPr lang="fr-BE" smtClean="0"/>
              <a:t>‹#›</a:t>
            </a:fld>
            <a:endParaRPr lang="fr-BE"/>
          </a:p>
        </p:txBody>
      </p:sp>
    </p:spTree>
    <p:extLst>
      <p:ext uri="{BB962C8B-B14F-4D97-AF65-F5344CB8AC3E}">
        <p14:creationId xmlns:p14="http://schemas.microsoft.com/office/powerpoint/2010/main" val="663741387"/>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9" r:id="rId3"/>
    <p:sldLayoutId id="214748369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svg"/><Relationship Id="rId3" Type="http://schemas.openxmlformats.org/officeDocument/2006/relationships/image" Target="../media/image33.png"/><Relationship Id="rId7" Type="http://schemas.openxmlformats.org/officeDocument/2006/relationships/image" Target="../media/image36.svg"/><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s://ec.europa.eu/eusurvey/runner/RuralPact" TargetMode="External"/><Relationship Id="rId5" Type="http://schemas.openxmlformats.org/officeDocument/2006/relationships/hyperlink" Target="https://agriculture.ec.europa.eu/system/files/2022-07/rural-pact-proposal_en.pdf" TargetMode="External"/><Relationship Id="rId10" Type="http://schemas.openxmlformats.org/officeDocument/2006/relationships/image" Target="../media/image39.png"/><Relationship Id="rId4" Type="http://schemas.openxmlformats.org/officeDocument/2006/relationships/image" Target="../media/image34.svg"/><Relationship Id="rId9" Type="http://schemas.openxmlformats.org/officeDocument/2006/relationships/image" Target="../media/image38.sv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hyperlink" Target="https://ec.europa.eu/eusurvey/runner/RuralPact" TargetMode="External"/><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11.xml"/><Relationship Id="rId16" Type="http://schemas.openxmlformats.org/officeDocument/2006/relationships/image" Target="../media/image53.sv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1.sv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0.png"/><Relationship Id="rId9" Type="http://schemas.openxmlformats.org/officeDocument/2006/relationships/image" Target="../media/image46.png"/><Relationship Id="rId14" Type="http://schemas.openxmlformats.org/officeDocument/2006/relationships/image" Target="../media/image51.svg"/></Relationships>
</file>

<file path=ppt/slides/_rels/slide12.xml.rels><?xml version="1.0" encoding="UTF-8" standalone="yes"?>
<Relationships xmlns="http://schemas.openxmlformats.org/package/2006/relationships"><Relationship Id="rId3" Type="http://schemas.openxmlformats.org/officeDocument/2006/relationships/hyperlink" Target="https://rural-vision.europa.eu/rural-pact/rural-pact-coordination-group_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17" Type="http://schemas.openxmlformats.org/officeDocument/2006/relationships/image" Target="../media/image68.png"/><Relationship Id="rId2" Type="http://schemas.openxmlformats.org/officeDocument/2006/relationships/notesSlide" Target="../notesSlides/notesSlide13.xml"/><Relationship Id="rId16" Type="http://schemas.openxmlformats.org/officeDocument/2006/relationships/image" Target="../media/image67.svg"/><Relationship Id="rId20" Type="http://schemas.openxmlformats.org/officeDocument/2006/relationships/image" Target="../media/image71.svg"/><Relationship Id="rId1" Type="http://schemas.openxmlformats.org/officeDocument/2006/relationships/slideLayout" Target="../slideLayouts/slideLayout2.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svg"/><Relationship Id="rId19" Type="http://schemas.openxmlformats.org/officeDocument/2006/relationships/image" Target="../media/image70.pn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slides/_rels/slide14.xml.rels><?xml version="1.0" encoding="UTF-8" standalone="yes"?>
<Relationships xmlns="http://schemas.openxmlformats.org/package/2006/relationships"><Relationship Id="rId8" Type="http://schemas.openxmlformats.org/officeDocument/2006/relationships/hyperlink" Target="https://rural-vision.europa.eu/events_en" TargetMode="External"/><Relationship Id="rId3" Type="http://schemas.openxmlformats.org/officeDocument/2006/relationships/image" Target="../media/image72.png"/><Relationship Id="rId7" Type="http://schemas.openxmlformats.org/officeDocument/2006/relationships/image" Target="../media/image38.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75.jpeg"/><Relationship Id="rId5" Type="http://schemas.openxmlformats.org/officeDocument/2006/relationships/image" Target="../media/image36.svg"/><Relationship Id="rId10" Type="http://schemas.openxmlformats.org/officeDocument/2006/relationships/image" Target="../media/image74.svg"/><Relationship Id="rId4" Type="http://schemas.openxmlformats.org/officeDocument/2006/relationships/image" Target="../media/image35.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5.jpeg"/><Relationship Id="rId7"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6.png"/><Relationship Id="rId4" Type="http://schemas.openxmlformats.org/officeDocument/2006/relationships/hyperlink" Target="https://rural-vision.europa.eu/events/shaping-future-rural-areas-2023-09-27_en" TargetMode="External"/><Relationship Id="rId9" Type="http://schemas.openxmlformats.org/officeDocument/2006/relationships/image" Target="../media/image38.svg"/></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eusurvey/runner/RuralPac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hyperlink" Target="https://ec.europa.eu/eusurvey/runner/TheRuralPactCommitmentCanva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eur-lex.europa.eu/legal-content/EN/TXT/?uri=CELEX%3A52021DC0345" TargetMode="External"/><Relationship Id="rId4" Type="http://schemas.openxmlformats.org/officeDocument/2006/relationships/image" Target="../media/image18.pn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B49D6FB-CA5E-D79F-586B-EC15B63395CD}"/>
              </a:ext>
            </a:extLst>
          </p:cNvPr>
          <p:cNvSpPr>
            <a:spLocks noGrp="1"/>
          </p:cNvSpPr>
          <p:nvPr>
            <p:ph type="ctrTitle"/>
          </p:nvPr>
        </p:nvSpPr>
        <p:spPr>
          <a:xfrm>
            <a:off x="1135429" y="2028949"/>
            <a:ext cx="9439573" cy="962846"/>
          </a:xfrm>
        </p:spPr>
        <p:txBody>
          <a:bodyPr>
            <a:noAutofit/>
          </a:bodyPr>
          <a:lstStyle/>
          <a:p>
            <a:pPr>
              <a:lnSpc>
                <a:spcPct val="114000"/>
              </a:lnSpc>
            </a:pPr>
            <a:r>
              <a:rPr lang="en-GB" sz="4000" dirty="0">
                <a:latin typeface="Leelawadee"/>
                <a:cs typeface="Leelawadee"/>
              </a:rPr>
              <a:t>The long-term vision for rural areas &amp; the Rural Pact</a:t>
            </a:r>
            <a:endParaRPr lang="en-GB" sz="4000" dirty="0"/>
          </a:p>
        </p:txBody>
      </p:sp>
      <p:sp>
        <p:nvSpPr>
          <p:cNvPr id="19" name="Subtitle 2">
            <a:extLst>
              <a:ext uri="{FF2B5EF4-FFF2-40B4-BE49-F238E27FC236}">
                <a16:creationId xmlns:a16="http://schemas.microsoft.com/office/drawing/2014/main" id="{9F922FBF-52C0-A2A8-5649-216100137A48}"/>
              </a:ext>
            </a:extLst>
          </p:cNvPr>
          <p:cNvSpPr txBox="1">
            <a:spLocks/>
          </p:cNvSpPr>
          <p:nvPr/>
        </p:nvSpPr>
        <p:spPr>
          <a:xfrm>
            <a:off x="982740" y="4233328"/>
            <a:ext cx="6945108" cy="1409700"/>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2">
                    <a:lumMod val="50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latin typeface="Leelawadee"/>
                <a:cs typeface="Leelawadee"/>
              </a:rPr>
              <a:t>Insert name</a:t>
            </a:r>
          </a:p>
          <a:p>
            <a:r>
              <a:rPr lang="en-US" sz="1600" b="1" dirty="0">
                <a:latin typeface="Leelawadee"/>
                <a:cs typeface="Leelawadee"/>
              </a:rPr>
              <a:t>Name of the organization</a:t>
            </a:r>
          </a:p>
          <a:p>
            <a:r>
              <a:rPr lang="en-US" sz="1600" dirty="0">
                <a:latin typeface="Leelawadee"/>
                <a:cs typeface="Leelawadee"/>
              </a:rPr>
              <a:t>Date &amp; Event</a:t>
            </a:r>
          </a:p>
          <a:p>
            <a:endParaRPr lang="en-US" dirty="0"/>
          </a:p>
          <a:p>
            <a:endParaRPr lang="en-US" dirty="0"/>
          </a:p>
        </p:txBody>
      </p:sp>
    </p:spTree>
    <p:extLst>
      <p:ext uri="{BB962C8B-B14F-4D97-AF65-F5344CB8AC3E}">
        <p14:creationId xmlns:p14="http://schemas.microsoft.com/office/powerpoint/2010/main" val="17089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lstStyle/>
          <a:p>
            <a:r>
              <a:rPr lang="en-US" dirty="0"/>
              <a:t>The Rural Pact - Objectives</a:t>
            </a:r>
            <a:endParaRPr lang="en-BE" dirty="0"/>
          </a:p>
        </p:txBody>
      </p:sp>
      <p:sp>
        <p:nvSpPr>
          <p:cNvPr id="3" name="Rectangle: Rounded Corners 2">
            <a:extLst>
              <a:ext uri="{FF2B5EF4-FFF2-40B4-BE49-F238E27FC236}">
                <a16:creationId xmlns:a16="http://schemas.microsoft.com/office/drawing/2014/main" id="{36578B11-2713-2425-F2B4-8894FE6B8DBB}"/>
              </a:ext>
            </a:extLst>
          </p:cNvPr>
          <p:cNvSpPr/>
          <p:nvPr/>
        </p:nvSpPr>
        <p:spPr>
          <a:xfrm>
            <a:off x="796113" y="3571385"/>
            <a:ext cx="3563502" cy="1384299"/>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rgbClr val="F7B44B"/>
                </a:solidFill>
              </a:rPr>
              <a:t>Amplify the </a:t>
            </a:r>
            <a:r>
              <a:rPr lang="en-GB" b="1" dirty="0">
                <a:solidFill>
                  <a:schemeClr val="accent5"/>
                </a:solidFill>
              </a:rPr>
              <a:t>voice of rural areas</a:t>
            </a:r>
            <a:r>
              <a:rPr lang="en-GB" b="1" dirty="0">
                <a:solidFill>
                  <a:srgbClr val="F7B44B"/>
                </a:solidFill>
              </a:rPr>
              <a:t> and bring them up in </a:t>
            </a:r>
            <a:r>
              <a:rPr lang="en-GB" b="1" dirty="0">
                <a:solidFill>
                  <a:schemeClr val="accent5"/>
                </a:solidFill>
              </a:rPr>
              <a:t>policy agendas</a:t>
            </a:r>
          </a:p>
        </p:txBody>
      </p:sp>
      <p:grpSp>
        <p:nvGrpSpPr>
          <p:cNvPr id="10" name="Group 9">
            <a:extLst>
              <a:ext uri="{FF2B5EF4-FFF2-40B4-BE49-F238E27FC236}">
                <a16:creationId xmlns:a16="http://schemas.microsoft.com/office/drawing/2014/main" id="{B66834BE-8605-7CFD-1298-3B17515704C7}"/>
              </a:ext>
            </a:extLst>
          </p:cNvPr>
          <p:cNvGrpSpPr>
            <a:grpSpLocks noChangeAspect="1"/>
          </p:cNvGrpSpPr>
          <p:nvPr/>
        </p:nvGrpSpPr>
        <p:grpSpPr>
          <a:xfrm>
            <a:off x="2231300" y="6244664"/>
            <a:ext cx="388765" cy="388765"/>
            <a:chOff x="2535751" y="6086471"/>
            <a:chExt cx="515920" cy="515920"/>
          </a:xfrm>
        </p:grpSpPr>
        <p:sp>
          <p:nvSpPr>
            <p:cNvPr id="12" name="Oval 11">
              <a:extLst>
                <a:ext uri="{FF2B5EF4-FFF2-40B4-BE49-F238E27FC236}">
                  <a16:creationId xmlns:a16="http://schemas.microsoft.com/office/drawing/2014/main" id="{744467EF-AA46-690C-8E7D-C4E58222191A}"/>
                </a:ext>
              </a:extLst>
            </p:cNvPr>
            <p:cNvSpPr>
              <a:spLocks noChangeAspect="1"/>
            </p:cNvSpPr>
            <p:nvPr/>
          </p:nvSpPr>
          <p:spPr>
            <a:xfrm>
              <a:off x="2535751" y="6086471"/>
              <a:ext cx="515920" cy="515920"/>
            </a:xfrm>
            <a:prstGeom prst="ellipse">
              <a:avLst/>
            </a:prstGeom>
            <a:solidFill>
              <a:srgbClr val="7CC28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Document with solid fill">
              <a:extLst>
                <a:ext uri="{FF2B5EF4-FFF2-40B4-BE49-F238E27FC236}">
                  <a16:creationId xmlns:a16="http://schemas.microsoft.com/office/drawing/2014/main" id="{CF21BC05-990D-AA95-2B65-0E669672A11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12870" y="6153489"/>
              <a:ext cx="382797" cy="382797"/>
            </a:xfrm>
            <a:prstGeom prst="rect">
              <a:avLst/>
            </a:prstGeom>
          </p:spPr>
        </p:pic>
      </p:grpSp>
      <p:sp>
        <p:nvSpPr>
          <p:cNvPr id="14" name="TextBox 13">
            <a:extLst>
              <a:ext uri="{FF2B5EF4-FFF2-40B4-BE49-F238E27FC236}">
                <a16:creationId xmlns:a16="http://schemas.microsoft.com/office/drawing/2014/main" id="{BF5C1950-70F2-BC41-0F49-C4E130AB8910}"/>
              </a:ext>
            </a:extLst>
          </p:cNvPr>
          <p:cNvSpPr txBox="1"/>
          <p:nvPr/>
        </p:nvSpPr>
        <p:spPr>
          <a:xfrm>
            <a:off x="2678177" y="6308241"/>
            <a:ext cx="6513258" cy="276999"/>
          </a:xfrm>
          <a:prstGeom prst="rect">
            <a:avLst/>
          </a:prstGeom>
          <a:noFill/>
        </p:spPr>
        <p:txBody>
          <a:bodyPr wrap="square">
            <a:spAutoFit/>
          </a:bodyPr>
          <a:lstStyle/>
          <a:p>
            <a:r>
              <a:rPr lang="en-GB" sz="1200" dirty="0">
                <a:solidFill>
                  <a:schemeClr val="tx2"/>
                </a:solidFill>
              </a:rPr>
              <a:t>Rural Pact Proposal</a:t>
            </a:r>
            <a:r>
              <a:rPr lang="en-GB" sz="1050" dirty="0"/>
              <a:t>: </a:t>
            </a:r>
            <a:r>
              <a:rPr lang="en-GB" sz="1050" dirty="0">
                <a:hlinkClick r:id="rId5"/>
              </a:rPr>
              <a:t>https://agriculture.ec.europa.eu/system/files/2022-07/rural-pact-proposal_en.pdf</a:t>
            </a:r>
            <a:r>
              <a:rPr lang="en-GB" sz="1050" dirty="0"/>
              <a:t> </a:t>
            </a:r>
          </a:p>
        </p:txBody>
      </p:sp>
      <p:grpSp>
        <p:nvGrpSpPr>
          <p:cNvPr id="8" name="Group 7">
            <a:extLst>
              <a:ext uri="{FF2B5EF4-FFF2-40B4-BE49-F238E27FC236}">
                <a16:creationId xmlns:a16="http://schemas.microsoft.com/office/drawing/2014/main" id="{6545372B-F377-2429-5221-A2D01FBB5F3A}"/>
              </a:ext>
            </a:extLst>
          </p:cNvPr>
          <p:cNvGrpSpPr/>
          <p:nvPr/>
        </p:nvGrpSpPr>
        <p:grpSpPr>
          <a:xfrm>
            <a:off x="1748083" y="1939360"/>
            <a:ext cx="1659563" cy="1570945"/>
            <a:chOff x="1861147" y="1939360"/>
            <a:chExt cx="1659563" cy="1570945"/>
          </a:xfrm>
        </p:grpSpPr>
        <p:sp>
          <p:nvSpPr>
            <p:cNvPr id="50" name="Flowchart: Connector 49">
              <a:extLst>
                <a:ext uri="{FF2B5EF4-FFF2-40B4-BE49-F238E27FC236}">
                  <a16:creationId xmlns:a16="http://schemas.microsoft.com/office/drawing/2014/main" id="{126C012C-16D8-6AE7-3401-874B086374F2}"/>
                </a:ext>
              </a:extLst>
            </p:cNvPr>
            <p:cNvSpPr>
              <a:spLocks noChangeAspect="1"/>
            </p:cNvSpPr>
            <p:nvPr/>
          </p:nvSpPr>
          <p:spPr>
            <a:xfrm>
              <a:off x="1861147" y="1939360"/>
              <a:ext cx="1570945" cy="1570945"/>
            </a:xfrm>
            <a:prstGeom prst="flowChartConnector">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36064DC0-9E12-7FE5-7E31-B781AFB62B7B}"/>
                </a:ext>
              </a:extLst>
            </p:cNvPr>
            <p:cNvGrpSpPr>
              <a:grpSpLocks noChangeAspect="1"/>
            </p:cNvGrpSpPr>
            <p:nvPr/>
          </p:nvGrpSpPr>
          <p:grpSpPr>
            <a:xfrm>
              <a:off x="1949765" y="1954622"/>
              <a:ext cx="1570945" cy="1362424"/>
              <a:chOff x="8208521" y="1836472"/>
              <a:chExt cx="1166883" cy="1052528"/>
            </a:xfrm>
            <a:solidFill>
              <a:schemeClr val="bg1"/>
            </a:solidFill>
          </p:grpSpPr>
          <p:pic>
            <p:nvPicPr>
              <p:cNvPr id="18" name="Graphic 17" descr="Wireless outline">
                <a:extLst>
                  <a:ext uri="{FF2B5EF4-FFF2-40B4-BE49-F238E27FC236}">
                    <a16:creationId xmlns:a16="http://schemas.microsoft.com/office/drawing/2014/main" id="{621A9995-868B-C530-23E0-131249256E5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857700">
                <a:off x="8208521" y="2235823"/>
                <a:ext cx="510819" cy="510819"/>
              </a:xfrm>
              <a:prstGeom prst="rect">
                <a:avLst/>
              </a:prstGeom>
            </p:spPr>
          </p:pic>
          <p:pic>
            <p:nvPicPr>
              <p:cNvPr id="21" name="Graphic 20" descr="Ear outline">
                <a:extLst>
                  <a:ext uri="{FF2B5EF4-FFF2-40B4-BE49-F238E27FC236}">
                    <a16:creationId xmlns:a16="http://schemas.microsoft.com/office/drawing/2014/main" id="{4690C191-D5FB-C31B-F764-FA210776969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22876" y="1836472"/>
                <a:ext cx="1052528" cy="1052528"/>
              </a:xfrm>
              <a:prstGeom prst="rect">
                <a:avLst/>
              </a:prstGeom>
            </p:spPr>
          </p:pic>
        </p:grpSp>
      </p:grpSp>
      <p:sp>
        <p:nvSpPr>
          <p:cNvPr id="57" name="Rectangle: Rounded Corners 56">
            <a:extLst>
              <a:ext uri="{FF2B5EF4-FFF2-40B4-BE49-F238E27FC236}">
                <a16:creationId xmlns:a16="http://schemas.microsoft.com/office/drawing/2014/main" id="{6C1E75B1-64F4-E656-90E7-CF5108B40E38}"/>
              </a:ext>
            </a:extLst>
          </p:cNvPr>
          <p:cNvSpPr/>
          <p:nvPr/>
        </p:nvSpPr>
        <p:spPr>
          <a:xfrm>
            <a:off x="4590296" y="3571385"/>
            <a:ext cx="3168376" cy="1254725"/>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chemeClr val="accent5"/>
                </a:solidFill>
              </a:rPr>
              <a:t>Networking</a:t>
            </a:r>
            <a:r>
              <a:rPr lang="en-GB" dirty="0">
                <a:solidFill>
                  <a:schemeClr val="accent5"/>
                </a:solidFill>
              </a:rPr>
              <a:t>, </a:t>
            </a:r>
            <a:r>
              <a:rPr lang="en-GB" b="1" dirty="0">
                <a:solidFill>
                  <a:schemeClr val="accent5"/>
                </a:solidFill>
              </a:rPr>
              <a:t>collaboration</a:t>
            </a:r>
            <a:r>
              <a:rPr lang="en-GB" dirty="0">
                <a:solidFill>
                  <a:schemeClr val="accent5"/>
                </a:solidFill>
              </a:rPr>
              <a:t> </a:t>
            </a:r>
            <a:r>
              <a:rPr lang="en-GB" b="1" dirty="0">
                <a:solidFill>
                  <a:schemeClr val="accent6"/>
                </a:solidFill>
              </a:rPr>
              <a:t>&amp; mutual </a:t>
            </a:r>
            <a:r>
              <a:rPr lang="en-GB" b="1" dirty="0">
                <a:solidFill>
                  <a:schemeClr val="accent5"/>
                </a:solidFill>
              </a:rPr>
              <a:t>learning</a:t>
            </a:r>
          </a:p>
        </p:txBody>
      </p:sp>
      <p:sp>
        <p:nvSpPr>
          <p:cNvPr id="62" name="Rectangle: Rounded Corners 61">
            <a:extLst>
              <a:ext uri="{FF2B5EF4-FFF2-40B4-BE49-F238E27FC236}">
                <a16:creationId xmlns:a16="http://schemas.microsoft.com/office/drawing/2014/main" id="{FD35DEB7-7955-ACD5-0E86-681DE6B9F4F3}"/>
              </a:ext>
            </a:extLst>
          </p:cNvPr>
          <p:cNvSpPr/>
          <p:nvPr/>
        </p:nvSpPr>
        <p:spPr>
          <a:xfrm>
            <a:off x="7954507" y="3571385"/>
            <a:ext cx="3563502" cy="1035395"/>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chemeClr val="accent5"/>
                </a:solidFill>
              </a:rPr>
              <a:t>Commitments</a:t>
            </a:r>
            <a:r>
              <a:rPr lang="en-GB" dirty="0">
                <a:solidFill>
                  <a:schemeClr val="accent6"/>
                </a:solidFill>
              </a:rPr>
              <a:t> </a:t>
            </a:r>
            <a:r>
              <a:rPr lang="en-GB" b="1" dirty="0">
                <a:solidFill>
                  <a:schemeClr val="accent6"/>
                </a:solidFill>
              </a:rPr>
              <a:t>to act</a:t>
            </a:r>
          </a:p>
        </p:txBody>
      </p:sp>
      <p:grpSp>
        <p:nvGrpSpPr>
          <p:cNvPr id="9" name="Group 8">
            <a:extLst>
              <a:ext uri="{FF2B5EF4-FFF2-40B4-BE49-F238E27FC236}">
                <a16:creationId xmlns:a16="http://schemas.microsoft.com/office/drawing/2014/main" id="{2284A30F-4050-78BC-C7F9-B1E4B3CE91B0}"/>
              </a:ext>
            </a:extLst>
          </p:cNvPr>
          <p:cNvGrpSpPr/>
          <p:nvPr/>
        </p:nvGrpSpPr>
        <p:grpSpPr>
          <a:xfrm>
            <a:off x="5371290" y="1939360"/>
            <a:ext cx="1585970" cy="1570945"/>
            <a:chOff x="5433887" y="1969388"/>
            <a:chExt cx="1585970" cy="1570945"/>
          </a:xfrm>
        </p:grpSpPr>
        <p:pic>
          <p:nvPicPr>
            <p:cNvPr id="6" name="Picture 5">
              <a:extLst>
                <a:ext uri="{FF2B5EF4-FFF2-40B4-BE49-F238E27FC236}">
                  <a16:creationId xmlns:a16="http://schemas.microsoft.com/office/drawing/2014/main" id="{1BC1E1F0-7E92-9759-6F83-AA179EB0012D}"/>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454306" y="1974782"/>
              <a:ext cx="1565551" cy="1565551"/>
            </a:xfrm>
            <a:prstGeom prst="rect">
              <a:avLst/>
            </a:prstGeom>
          </p:spPr>
        </p:pic>
        <p:sp>
          <p:nvSpPr>
            <p:cNvPr id="63" name="Flowchart: Connector 62">
              <a:extLst>
                <a:ext uri="{FF2B5EF4-FFF2-40B4-BE49-F238E27FC236}">
                  <a16:creationId xmlns:a16="http://schemas.microsoft.com/office/drawing/2014/main" id="{8081FB88-8664-3F72-FA6C-4C3A7469A8FE}"/>
                </a:ext>
              </a:extLst>
            </p:cNvPr>
            <p:cNvSpPr>
              <a:spLocks noChangeAspect="1"/>
            </p:cNvSpPr>
            <p:nvPr/>
          </p:nvSpPr>
          <p:spPr>
            <a:xfrm>
              <a:off x="5433887" y="1969388"/>
              <a:ext cx="1570945" cy="1570945"/>
            </a:xfrm>
            <a:prstGeom prst="flowChartConnector">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54392225-D4C5-C59E-3761-8B76B8B2FD7B}"/>
              </a:ext>
            </a:extLst>
          </p:cNvPr>
          <p:cNvSpPr txBox="1"/>
          <p:nvPr/>
        </p:nvSpPr>
        <p:spPr>
          <a:xfrm>
            <a:off x="2678177" y="5826173"/>
            <a:ext cx="6917774" cy="282000"/>
          </a:xfrm>
          <a:prstGeom prst="rect">
            <a:avLst/>
          </a:prstGeom>
          <a:solidFill>
            <a:schemeClr val="bg1"/>
          </a:solidFill>
          <a:ln>
            <a:noFill/>
          </a:ln>
        </p:spPr>
        <p:txBody>
          <a:bodyPr wrap="square" rtlCol="0">
            <a:spAutoFit/>
          </a:bodyPr>
          <a:lstStyle/>
          <a:p>
            <a:pPr>
              <a:lnSpc>
                <a:spcPct val="114000"/>
              </a:lnSpc>
              <a:spcBef>
                <a:spcPts val="600"/>
              </a:spcBef>
              <a:spcAft>
                <a:spcPts val="600"/>
              </a:spcAft>
              <a:buClr>
                <a:schemeClr val="accent4"/>
              </a:buClr>
            </a:pPr>
            <a:r>
              <a:rPr lang="es-ES" sz="1200" dirty="0" err="1">
                <a:solidFill>
                  <a:schemeClr val="tx2"/>
                </a:solidFill>
              </a:rPr>
              <a:t>Join</a:t>
            </a:r>
            <a:r>
              <a:rPr lang="es-ES" sz="1200" dirty="0">
                <a:solidFill>
                  <a:schemeClr val="tx2"/>
                </a:solidFill>
              </a:rPr>
              <a:t> </a:t>
            </a:r>
            <a:r>
              <a:rPr lang="es-ES" sz="1200" dirty="0" err="1">
                <a:solidFill>
                  <a:schemeClr val="tx2"/>
                </a:solidFill>
              </a:rPr>
              <a:t>the</a:t>
            </a:r>
            <a:r>
              <a:rPr lang="es-ES" sz="1200" dirty="0">
                <a:solidFill>
                  <a:schemeClr val="tx2"/>
                </a:solidFill>
              </a:rPr>
              <a:t> Rural Pact </a:t>
            </a:r>
            <a:r>
              <a:rPr lang="es-ES" sz="1200" dirty="0" err="1">
                <a:solidFill>
                  <a:schemeClr val="tx2"/>
                </a:solidFill>
              </a:rPr>
              <a:t>Community</a:t>
            </a:r>
            <a:r>
              <a:rPr lang="es-ES" sz="1200" dirty="0">
                <a:solidFill>
                  <a:schemeClr val="tx2"/>
                </a:solidFill>
              </a:rPr>
              <a:t>! </a:t>
            </a:r>
            <a:r>
              <a:rPr lang="en-GB" sz="1200" dirty="0">
                <a:hlinkClick r:id="rId11"/>
              </a:rPr>
              <a:t>https://ec.europa.eu/eusurvey/runner/RuralPact</a:t>
            </a:r>
            <a:endParaRPr lang="en-BE" sz="1200" dirty="0">
              <a:solidFill>
                <a:schemeClr val="tx2"/>
              </a:solidFill>
            </a:endParaRPr>
          </a:p>
        </p:txBody>
      </p:sp>
      <p:grpSp>
        <p:nvGrpSpPr>
          <p:cNvPr id="7" name="Group 6">
            <a:extLst>
              <a:ext uri="{FF2B5EF4-FFF2-40B4-BE49-F238E27FC236}">
                <a16:creationId xmlns:a16="http://schemas.microsoft.com/office/drawing/2014/main" id="{43ECCE3B-BFD7-241F-70B4-668B60458D9F}"/>
              </a:ext>
            </a:extLst>
          </p:cNvPr>
          <p:cNvGrpSpPr>
            <a:grpSpLocks noChangeAspect="1"/>
          </p:cNvGrpSpPr>
          <p:nvPr/>
        </p:nvGrpSpPr>
        <p:grpSpPr>
          <a:xfrm>
            <a:off x="2211303" y="5772791"/>
            <a:ext cx="388765" cy="388765"/>
            <a:chOff x="2231300" y="6244664"/>
            <a:chExt cx="388765" cy="388765"/>
          </a:xfrm>
          <a:solidFill>
            <a:srgbClr val="366C62"/>
          </a:solidFill>
        </p:grpSpPr>
        <p:sp>
          <p:nvSpPr>
            <p:cNvPr id="11" name="Oval 10">
              <a:extLst>
                <a:ext uri="{FF2B5EF4-FFF2-40B4-BE49-F238E27FC236}">
                  <a16:creationId xmlns:a16="http://schemas.microsoft.com/office/drawing/2014/main" id="{2927BB08-524F-F878-DECF-30E9EAF1020B}"/>
                </a:ext>
              </a:extLst>
            </p:cNvPr>
            <p:cNvSpPr>
              <a:spLocks noChangeAspect="1"/>
            </p:cNvSpPr>
            <p:nvPr/>
          </p:nvSpPr>
          <p:spPr>
            <a:xfrm>
              <a:off x="2231300" y="6244664"/>
              <a:ext cx="388765" cy="38876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Pencil outline">
              <a:extLst>
                <a:ext uri="{FF2B5EF4-FFF2-40B4-BE49-F238E27FC236}">
                  <a16:creationId xmlns:a16="http://schemas.microsoft.com/office/drawing/2014/main" id="{4272484E-67FF-6941-90EE-7EF242AF96C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309409" y="6322773"/>
              <a:ext cx="232546" cy="232546"/>
            </a:xfrm>
            <a:prstGeom prst="rect">
              <a:avLst/>
            </a:prstGeom>
          </p:spPr>
        </p:pic>
      </p:grpSp>
      <p:grpSp>
        <p:nvGrpSpPr>
          <p:cNvPr id="16" name="Group 15"/>
          <p:cNvGrpSpPr/>
          <p:nvPr/>
        </p:nvGrpSpPr>
        <p:grpSpPr>
          <a:xfrm>
            <a:off x="8920904" y="1939360"/>
            <a:ext cx="1630708" cy="1743736"/>
            <a:chOff x="8920904" y="1939360"/>
            <a:chExt cx="1630708" cy="1743736"/>
          </a:xfrm>
        </p:grpSpPr>
        <p:sp>
          <p:nvSpPr>
            <p:cNvPr id="77" name="Flowchart: Connector 76">
              <a:extLst>
                <a:ext uri="{FF2B5EF4-FFF2-40B4-BE49-F238E27FC236}">
                  <a16:creationId xmlns:a16="http://schemas.microsoft.com/office/drawing/2014/main" id="{3007C5D0-FAFD-8171-54FE-D0A5E3AF7D84}"/>
                </a:ext>
              </a:extLst>
            </p:cNvPr>
            <p:cNvSpPr>
              <a:spLocks noChangeAspect="1"/>
            </p:cNvSpPr>
            <p:nvPr/>
          </p:nvSpPr>
          <p:spPr>
            <a:xfrm>
              <a:off x="8950786" y="1939360"/>
              <a:ext cx="1570945" cy="1570945"/>
            </a:xfrm>
            <a:prstGeom prst="flowChartConnector">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45BFB17-752D-2A65-5054-A922DD37A188}"/>
                </a:ext>
              </a:extLst>
            </p:cNvPr>
            <p:cNvPicPr>
              <a:picLocks noChangeAspect="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20904" y="2052388"/>
              <a:ext cx="1630708" cy="1630708"/>
            </a:xfrm>
            <a:prstGeom prst="rect">
              <a:avLst/>
            </a:prstGeom>
          </p:spPr>
        </p:pic>
      </p:grpSp>
    </p:spTree>
    <p:extLst>
      <p:ext uri="{BB962C8B-B14F-4D97-AF65-F5344CB8AC3E}">
        <p14:creationId xmlns:p14="http://schemas.microsoft.com/office/powerpoint/2010/main" val="58730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lstStyle/>
          <a:p>
            <a:r>
              <a:rPr lang="en-US" dirty="0"/>
              <a:t>The Rural Pact Community Members</a:t>
            </a:r>
            <a:endParaRPr lang="en-BE" dirty="0"/>
          </a:p>
        </p:txBody>
      </p:sp>
      <p:sp>
        <p:nvSpPr>
          <p:cNvPr id="5" name="TextBox 4">
            <a:extLst>
              <a:ext uri="{FF2B5EF4-FFF2-40B4-BE49-F238E27FC236}">
                <a16:creationId xmlns:a16="http://schemas.microsoft.com/office/drawing/2014/main" id="{08A9724E-19EF-5E3C-A31D-6B3DB43EF16E}"/>
              </a:ext>
            </a:extLst>
          </p:cNvPr>
          <p:cNvSpPr txBox="1"/>
          <p:nvPr/>
        </p:nvSpPr>
        <p:spPr>
          <a:xfrm>
            <a:off x="2959299" y="6206302"/>
            <a:ext cx="6917774" cy="282000"/>
          </a:xfrm>
          <a:prstGeom prst="rect">
            <a:avLst/>
          </a:prstGeom>
          <a:solidFill>
            <a:schemeClr val="bg1"/>
          </a:solidFill>
          <a:ln>
            <a:noFill/>
          </a:ln>
        </p:spPr>
        <p:txBody>
          <a:bodyPr wrap="square" rtlCol="0">
            <a:spAutoFit/>
          </a:bodyPr>
          <a:lstStyle/>
          <a:p>
            <a:pPr>
              <a:lnSpc>
                <a:spcPct val="114000"/>
              </a:lnSpc>
              <a:spcBef>
                <a:spcPts val="600"/>
              </a:spcBef>
              <a:spcAft>
                <a:spcPts val="600"/>
              </a:spcAft>
              <a:buClr>
                <a:schemeClr val="accent4"/>
              </a:buClr>
            </a:pPr>
            <a:r>
              <a:rPr lang="es-ES" sz="1200" err="1">
                <a:solidFill>
                  <a:schemeClr val="tx2"/>
                </a:solidFill>
              </a:rPr>
              <a:t>Join</a:t>
            </a:r>
            <a:r>
              <a:rPr lang="es-ES" sz="1200">
                <a:solidFill>
                  <a:schemeClr val="tx2"/>
                </a:solidFill>
              </a:rPr>
              <a:t> </a:t>
            </a:r>
            <a:r>
              <a:rPr lang="es-ES" sz="1200" err="1">
                <a:solidFill>
                  <a:schemeClr val="tx2"/>
                </a:solidFill>
              </a:rPr>
              <a:t>the</a:t>
            </a:r>
            <a:r>
              <a:rPr lang="es-ES" sz="1200">
                <a:solidFill>
                  <a:schemeClr val="tx2"/>
                </a:solidFill>
              </a:rPr>
              <a:t> Rural Pact </a:t>
            </a:r>
            <a:r>
              <a:rPr lang="es-ES" sz="1200" err="1">
                <a:solidFill>
                  <a:schemeClr val="tx2"/>
                </a:solidFill>
              </a:rPr>
              <a:t>Community</a:t>
            </a:r>
            <a:r>
              <a:rPr lang="es-ES" sz="1200">
                <a:solidFill>
                  <a:schemeClr val="tx2"/>
                </a:solidFill>
              </a:rPr>
              <a:t>! </a:t>
            </a:r>
            <a:r>
              <a:rPr lang="en-GB" sz="1200">
                <a:hlinkClick r:id="rId3"/>
              </a:rPr>
              <a:t>https://ec.europa.eu/eusurvey/runner/RuralPact</a:t>
            </a:r>
            <a:endParaRPr lang="en-BE" sz="1200">
              <a:solidFill>
                <a:schemeClr val="tx2"/>
              </a:solidFill>
            </a:endParaRPr>
          </a:p>
        </p:txBody>
      </p:sp>
      <p:grpSp>
        <p:nvGrpSpPr>
          <p:cNvPr id="6" name="Group 5">
            <a:extLst>
              <a:ext uri="{FF2B5EF4-FFF2-40B4-BE49-F238E27FC236}">
                <a16:creationId xmlns:a16="http://schemas.microsoft.com/office/drawing/2014/main" id="{F3EE8944-53B4-ECA1-7097-2C54C99255D4}"/>
              </a:ext>
            </a:extLst>
          </p:cNvPr>
          <p:cNvGrpSpPr>
            <a:grpSpLocks noChangeAspect="1"/>
          </p:cNvGrpSpPr>
          <p:nvPr/>
        </p:nvGrpSpPr>
        <p:grpSpPr>
          <a:xfrm>
            <a:off x="2492425" y="6152920"/>
            <a:ext cx="388765" cy="388765"/>
            <a:chOff x="2231300" y="6244664"/>
            <a:chExt cx="388765" cy="388765"/>
          </a:xfrm>
          <a:solidFill>
            <a:srgbClr val="366C62"/>
          </a:solidFill>
        </p:grpSpPr>
        <p:sp>
          <p:nvSpPr>
            <p:cNvPr id="8" name="Oval 7">
              <a:extLst>
                <a:ext uri="{FF2B5EF4-FFF2-40B4-BE49-F238E27FC236}">
                  <a16:creationId xmlns:a16="http://schemas.microsoft.com/office/drawing/2014/main" id="{7F8036CA-E98D-E7DA-56EC-063E0913ED29}"/>
                </a:ext>
              </a:extLst>
            </p:cNvPr>
            <p:cNvSpPr>
              <a:spLocks noChangeAspect="1"/>
            </p:cNvSpPr>
            <p:nvPr/>
          </p:nvSpPr>
          <p:spPr>
            <a:xfrm>
              <a:off x="2231300" y="6244664"/>
              <a:ext cx="388765" cy="38876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Pencil outline">
              <a:extLst>
                <a:ext uri="{FF2B5EF4-FFF2-40B4-BE49-F238E27FC236}">
                  <a16:creationId xmlns:a16="http://schemas.microsoft.com/office/drawing/2014/main" id="{B8479487-FF29-415D-EA8B-B133B1646A7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09409" y="6322773"/>
              <a:ext cx="232546" cy="232546"/>
            </a:xfrm>
            <a:prstGeom prst="rect">
              <a:avLst/>
            </a:prstGeom>
          </p:spPr>
        </p:pic>
      </p:grpSp>
      <p:pic>
        <p:nvPicPr>
          <p:cNvPr id="376" name="Picture 375">
            <a:extLst>
              <a:ext uri="{FF2B5EF4-FFF2-40B4-BE49-F238E27FC236}">
                <a16:creationId xmlns:a16="http://schemas.microsoft.com/office/drawing/2014/main" id="{029007F8-4CE4-68F7-468B-F9E4C7EFCF5B}"/>
              </a:ext>
            </a:extLst>
          </p:cNvPr>
          <p:cNvPicPr>
            <a:picLocks noChangeAspect="1"/>
          </p:cNvPicPr>
          <p:nvPr/>
        </p:nvPicPr>
        <p:blipFill>
          <a:blip r:embed="rId6">
            <a:alphaModFix amt="50000"/>
          </a:blip>
          <a:stretch>
            <a:fillRect/>
          </a:stretch>
        </p:blipFill>
        <p:spPr>
          <a:xfrm>
            <a:off x="849937" y="1225105"/>
            <a:ext cx="10492125" cy="4407790"/>
          </a:xfrm>
          <a:prstGeom prst="rect">
            <a:avLst/>
          </a:prstGeom>
        </p:spPr>
      </p:pic>
      <p:sp>
        <p:nvSpPr>
          <p:cNvPr id="377" name="Flowchart: Connector 376">
            <a:extLst>
              <a:ext uri="{FF2B5EF4-FFF2-40B4-BE49-F238E27FC236}">
                <a16:creationId xmlns:a16="http://schemas.microsoft.com/office/drawing/2014/main" id="{7EA1065E-A9D3-7048-2B17-A3BD61E35C78}"/>
              </a:ext>
            </a:extLst>
          </p:cNvPr>
          <p:cNvSpPr>
            <a:spLocks noChangeAspect="1"/>
          </p:cNvSpPr>
          <p:nvPr/>
        </p:nvSpPr>
        <p:spPr>
          <a:xfrm>
            <a:off x="4412070" y="1694399"/>
            <a:ext cx="1365731" cy="1365731"/>
          </a:xfrm>
          <a:prstGeom prst="flowChartConnector">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8" name="Graphic 377" descr="Lecturer outline">
            <a:extLst>
              <a:ext uri="{FF2B5EF4-FFF2-40B4-BE49-F238E27FC236}">
                <a16:creationId xmlns:a16="http://schemas.microsoft.com/office/drawing/2014/main" id="{2F6CDF54-BCF8-683F-5A27-9F601AF51C0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37735" y="2059629"/>
            <a:ext cx="914400" cy="914400"/>
          </a:xfrm>
          <a:prstGeom prst="rect">
            <a:avLst/>
          </a:prstGeom>
        </p:spPr>
      </p:pic>
      <p:sp>
        <p:nvSpPr>
          <p:cNvPr id="379" name="TextBox 378">
            <a:extLst>
              <a:ext uri="{FF2B5EF4-FFF2-40B4-BE49-F238E27FC236}">
                <a16:creationId xmlns:a16="http://schemas.microsoft.com/office/drawing/2014/main" id="{424960DE-2BC9-1BD6-B55F-FF41FC2EE24D}"/>
              </a:ext>
            </a:extLst>
          </p:cNvPr>
          <p:cNvSpPr txBox="1"/>
          <p:nvPr/>
        </p:nvSpPr>
        <p:spPr>
          <a:xfrm>
            <a:off x="3982544" y="1600977"/>
            <a:ext cx="2248513" cy="384529"/>
          </a:xfrm>
          <a:prstGeom prst="rect">
            <a:avLst/>
          </a:prstGeom>
          <a:solidFill>
            <a:schemeClr val="accent3"/>
          </a:solidFill>
          <a:ln>
            <a:noFill/>
          </a:ln>
        </p:spPr>
        <p:txBody>
          <a:bodyPr wrap="square" rtlCol="0">
            <a:spAutoFit/>
          </a:bodyPr>
          <a:lstStyle/>
          <a:p>
            <a:pPr algn="ctr">
              <a:lnSpc>
                <a:spcPct val="114000"/>
              </a:lnSpc>
              <a:spcBef>
                <a:spcPts val="600"/>
              </a:spcBef>
              <a:spcAft>
                <a:spcPts val="600"/>
              </a:spcAft>
              <a:buClr>
                <a:schemeClr val="accent4"/>
              </a:buClr>
            </a:pPr>
            <a:r>
              <a:rPr lang="en-GB" b="1" dirty="0">
                <a:solidFill>
                  <a:schemeClr val="bg1"/>
                </a:solidFill>
              </a:rPr>
              <a:t>Public authorities</a:t>
            </a:r>
          </a:p>
        </p:txBody>
      </p:sp>
      <p:sp>
        <p:nvSpPr>
          <p:cNvPr id="380" name="Flowchart: Connector 379">
            <a:extLst>
              <a:ext uri="{FF2B5EF4-FFF2-40B4-BE49-F238E27FC236}">
                <a16:creationId xmlns:a16="http://schemas.microsoft.com/office/drawing/2014/main" id="{9EED1FA5-BCF7-85FB-7DAC-0A4A2A24B728}"/>
              </a:ext>
            </a:extLst>
          </p:cNvPr>
          <p:cNvSpPr>
            <a:spLocks noChangeAspect="1"/>
          </p:cNvSpPr>
          <p:nvPr/>
        </p:nvSpPr>
        <p:spPr>
          <a:xfrm>
            <a:off x="6648719" y="2310993"/>
            <a:ext cx="1365731" cy="1365731"/>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TextBox 381">
            <a:extLst>
              <a:ext uri="{FF2B5EF4-FFF2-40B4-BE49-F238E27FC236}">
                <a16:creationId xmlns:a16="http://schemas.microsoft.com/office/drawing/2014/main" id="{B22339E1-50DD-51F2-A149-0F7C36AAE040}"/>
              </a:ext>
            </a:extLst>
          </p:cNvPr>
          <p:cNvSpPr txBox="1"/>
          <p:nvPr/>
        </p:nvSpPr>
        <p:spPr>
          <a:xfrm>
            <a:off x="6207327" y="2268715"/>
            <a:ext cx="2248513" cy="384529"/>
          </a:xfrm>
          <a:prstGeom prst="rect">
            <a:avLst/>
          </a:prstGeom>
          <a:solidFill>
            <a:schemeClr val="accent2">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en-GB" b="1" dirty="0">
                <a:solidFill>
                  <a:schemeClr val="bg1"/>
                </a:solidFill>
              </a:rPr>
              <a:t>Academic and R&amp;I</a:t>
            </a:r>
          </a:p>
        </p:txBody>
      </p:sp>
      <p:pic>
        <p:nvPicPr>
          <p:cNvPr id="384" name="Graphic 383" descr="Microscope outline">
            <a:extLst>
              <a:ext uri="{FF2B5EF4-FFF2-40B4-BE49-F238E27FC236}">
                <a16:creationId xmlns:a16="http://schemas.microsoft.com/office/drawing/2014/main" id="{748DC229-09FB-4EF4-655F-94523E417E6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2745" y="2695522"/>
            <a:ext cx="783166" cy="783166"/>
          </a:xfrm>
          <a:prstGeom prst="rect">
            <a:avLst/>
          </a:prstGeom>
        </p:spPr>
      </p:pic>
      <p:sp>
        <p:nvSpPr>
          <p:cNvPr id="388" name="Flowchart: Connector 387">
            <a:extLst>
              <a:ext uri="{FF2B5EF4-FFF2-40B4-BE49-F238E27FC236}">
                <a16:creationId xmlns:a16="http://schemas.microsoft.com/office/drawing/2014/main" id="{9751E163-9C5A-14A5-D322-0808FBB9DD0D}"/>
              </a:ext>
            </a:extLst>
          </p:cNvPr>
          <p:cNvSpPr>
            <a:spLocks noChangeAspect="1"/>
          </p:cNvSpPr>
          <p:nvPr/>
        </p:nvSpPr>
        <p:spPr>
          <a:xfrm>
            <a:off x="4824799" y="4054094"/>
            <a:ext cx="1365731" cy="1365731"/>
          </a:xfrm>
          <a:prstGeom prst="flowChartConnecto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TextBox 388">
            <a:extLst>
              <a:ext uri="{FF2B5EF4-FFF2-40B4-BE49-F238E27FC236}">
                <a16:creationId xmlns:a16="http://schemas.microsoft.com/office/drawing/2014/main" id="{F99173F3-C920-5986-4339-477F9A14DBAA}"/>
              </a:ext>
            </a:extLst>
          </p:cNvPr>
          <p:cNvSpPr txBox="1"/>
          <p:nvPr/>
        </p:nvSpPr>
        <p:spPr>
          <a:xfrm>
            <a:off x="4383407" y="4011816"/>
            <a:ext cx="2248513" cy="384529"/>
          </a:xfrm>
          <a:prstGeom prst="rect">
            <a:avLst/>
          </a:prstGeom>
          <a:solidFill>
            <a:schemeClr val="accent1">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en-GB" b="1" dirty="0">
                <a:solidFill>
                  <a:schemeClr val="bg1"/>
                </a:solidFill>
              </a:rPr>
              <a:t>Civil Society</a:t>
            </a:r>
          </a:p>
        </p:txBody>
      </p:sp>
      <p:pic>
        <p:nvPicPr>
          <p:cNvPr id="392" name="Graphic 391" descr="Users outline">
            <a:extLst>
              <a:ext uri="{FF2B5EF4-FFF2-40B4-BE49-F238E27FC236}">
                <a16:creationId xmlns:a16="http://schemas.microsoft.com/office/drawing/2014/main" id="{1FAE1C13-1DF3-9D59-EDA4-8F9872BE4EB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86372" y="4450885"/>
            <a:ext cx="859860" cy="859860"/>
          </a:xfrm>
          <a:prstGeom prst="rect">
            <a:avLst/>
          </a:prstGeom>
        </p:spPr>
      </p:pic>
      <p:sp>
        <p:nvSpPr>
          <p:cNvPr id="393" name="Flowchart: Connector 392">
            <a:extLst>
              <a:ext uri="{FF2B5EF4-FFF2-40B4-BE49-F238E27FC236}">
                <a16:creationId xmlns:a16="http://schemas.microsoft.com/office/drawing/2014/main" id="{B3A8727D-3ED5-C3EB-9D40-5C140B88E66A}"/>
              </a:ext>
            </a:extLst>
          </p:cNvPr>
          <p:cNvSpPr>
            <a:spLocks noChangeAspect="1"/>
          </p:cNvSpPr>
          <p:nvPr/>
        </p:nvSpPr>
        <p:spPr>
          <a:xfrm>
            <a:off x="9036910" y="1597632"/>
            <a:ext cx="1365731" cy="1365731"/>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TextBox 393">
            <a:extLst>
              <a:ext uri="{FF2B5EF4-FFF2-40B4-BE49-F238E27FC236}">
                <a16:creationId xmlns:a16="http://schemas.microsoft.com/office/drawing/2014/main" id="{1347FA24-58DC-2B74-A1C4-318C9FC5F85C}"/>
              </a:ext>
            </a:extLst>
          </p:cNvPr>
          <p:cNvSpPr txBox="1"/>
          <p:nvPr/>
        </p:nvSpPr>
        <p:spPr>
          <a:xfrm>
            <a:off x="8595518" y="1555354"/>
            <a:ext cx="2248513" cy="384529"/>
          </a:xfrm>
          <a:prstGeom prst="rect">
            <a:avLst/>
          </a:prstGeom>
          <a:solidFill>
            <a:schemeClr val="tx2">
              <a:lumMod val="60000"/>
              <a:lumOff val="40000"/>
            </a:schemeClr>
          </a:solidFill>
          <a:ln>
            <a:noFill/>
          </a:ln>
        </p:spPr>
        <p:txBody>
          <a:bodyPr wrap="square" rtlCol="0">
            <a:spAutoFit/>
          </a:bodyPr>
          <a:lstStyle/>
          <a:p>
            <a:pPr algn="ctr">
              <a:lnSpc>
                <a:spcPct val="114000"/>
              </a:lnSpc>
              <a:spcBef>
                <a:spcPts val="600"/>
              </a:spcBef>
              <a:spcAft>
                <a:spcPts val="600"/>
              </a:spcAft>
              <a:buClr>
                <a:schemeClr val="accent4"/>
              </a:buClr>
            </a:pPr>
            <a:r>
              <a:rPr lang="en-GB" b="1" dirty="0">
                <a:solidFill>
                  <a:schemeClr val="bg1"/>
                </a:solidFill>
              </a:rPr>
              <a:t>Businesses</a:t>
            </a:r>
          </a:p>
        </p:txBody>
      </p:sp>
      <p:pic>
        <p:nvPicPr>
          <p:cNvPr id="397" name="Graphic 396" descr="Boardroom outline">
            <a:extLst>
              <a:ext uri="{FF2B5EF4-FFF2-40B4-BE49-F238E27FC236}">
                <a16:creationId xmlns:a16="http://schemas.microsoft.com/office/drawing/2014/main" id="{FC77400F-1034-2773-288D-D55196343FF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62574" y="1940979"/>
            <a:ext cx="914400" cy="914400"/>
          </a:xfrm>
          <a:prstGeom prst="rect">
            <a:avLst/>
          </a:prstGeom>
        </p:spPr>
      </p:pic>
      <p:sp>
        <p:nvSpPr>
          <p:cNvPr id="401" name="Flowchart: Connector 400">
            <a:extLst>
              <a:ext uri="{FF2B5EF4-FFF2-40B4-BE49-F238E27FC236}">
                <a16:creationId xmlns:a16="http://schemas.microsoft.com/office/drawing/2014/main" id="{699B9F62-27DB-F40B-17E6-D88A1D1B7429}"/>
              </a:ext>
            </a:extLst>
          </p:cNvPr>
          <p:cNvSpPr>
            <a:spLocks noChangeAspect="1"/>
          </p:cNvSpPr>
          <p:nvPr/>
        </p:nvSpPr>
        <p:spPr>
          <a:xfrm>
            <a:off x="8211525" y="4192019"/>
            <a:ext cx="1365731" cy="1365731"/>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TextBox 401">
            <a:extLst>
              <a:ext uri="{FF2B5EF4-FFF2-40B4-BE49-F238E27FC236}">
                <a16:creationId xmlns:a16="http://schemas.microsoft.com/office/drawing/2014/main" id="{77E2D0BD-1861-A47E-2175-52CDB225DAA2}"/>
              </a:ext>
            </a:extLst>
          </p:cNvPr>
          <p:cNvSpPr txBox="1"/>
          <p:nvPr/>
        </p:nvSpPr>
        <p:spPr>
          <a:xfrm>
            <a:off x="7770133" y="4149741"/>
            <a:ext cx="2248513" cy="384529"/>
          </a:xfrm>
          <a:prstGeom prst="rect">
            <a:avLst/>
          </a:prstGeom>
          <a:solidFill>
            <a:schemeClr val="accent5">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en-GB" b="1" dirty="0">
                <a:solidFill>
                  <a:schemeClr val="bg1"/>
                </a:solidFill>
              </a:rPr>
              <a:t>Individuals</a:t>
            </a:r>
          </a:p>
        </p:txBody>
      </p:sp>
      <p:pic>
        <p:nvPicPr>
          <p:cNvPr id="405" name="Graphic 404" descr="Male profile outline">
            <a:extLst>
              <a:ext uri="{FF2B5EF4-FFF2-40B4-BE49-F238E27FC236}">
                <a16:creationId xmlns:a16="http://schemas.microsoft.com/office/drawing/2014/main" id="{F24E931D-5594-ED51-7A17-D3E0DDCEFE7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39036" y="4520466"/>
            <a:ext cx="914400" cy="914400"/>
          </a:xfrm>
          <a:prstGeom prst="rect">
            <a:avLst/>
          </a:prstGeom>
        </p:spPr>
      </p:pic>
      <p:sp>
        <p:nvSpPr>
          <p:cNvPr id="18" name="Freeform: Shape 17">
            <a:extLst>
              <a:ext uri="{FF2B5EF4-FFF2-40B4-BE49-F238E27FC236}">
                <a16:creationId xmlns:a16="http://schemas.microsoft.com/office/drawing/2014/main" id="{620C446E-7CEE-B320-B82D-204D36228B75}"/>
              </a:ext>
            </a:extLst>
          </p:cNvPr>
          <p:cNvSpPr>
            <a:spLocks noChangeAspect="1"/>
          </p:cNvSpPr>
          <p:nvPr/>
        </p:nvSpPr>
        <p:spPr>
          <a:xfrm>
            <a:off x="0" y="1226768"/>
            <a:ext cx="2492425" cy="2788630"/>
          </a:xfrm>
          <a:custGeom>
            <a:avLst/>
            <a:gdLst>
              <a:gd name="connsiteX0" fmla="*/ 1098110 w 2492425"/>
              <a:gd name="connsiteY0" fmla="*/ 0 h 2788630"/>
              <a:gd name="connsiteX1" fmla="*/ 2492425 w 2492425"/>
              <a:gd name="connsiteY1" fmla="*/ 1394315 h 2788630"/>
              <a:gd name="connsiteX2" fmla="*/ 1098110 w 2492425"/>
              <a:gd name="connsiteY2" fmla="*/ 2788630 h 2788630"/>
              <a:gd name="connsiteX3" fmla="*/ 22189 w 2492425"/>
              <a:gd name="connsiteY3" fmla="*/ 2281229 h 2788630"/>
              <a:gd name="connsiteX4" fmla="*/ 0 w 2492425"/>
              <a:gd name="connsiteY4" fmla="*/ 2251556 h 2788630"/>
              <a:gd name="connsiteX5" fmla="*/ 0 w 2492425"/>
              <a:gd name="connsiteY5" fmla="*/ 537074 h 2788630"/>
              <a:gd name="connsiteX6" fmla="*/ 22189 w 2492425"/>
              <a:gd name="connsiteY6" fmla="*/ 507401 h 2788630"/>
              <a:gd name="connsiteX7" fmla="*/ 1098110 w 2492425"/>
              <a:gd name="connsiteY7" fmla="*/ 0 h 278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2425" h="2788630">
                <a:moveTo>
                  <a:pt x="1098110" y="0"/>
                </a:moveTo>
                <a:cubicBezTo>
                  <a:pt x="1868169" y="0"/>
                  <a:pt x="2492425" y="624256"/>
                  <a:pt x="2492425" y="1394315"/>
                </a:cubicBezTo>
                <a:cubicBezTo>
                  <a:pt x="2492425" y="2164374"/>
                  <a:pt x="1868169" y="2788630"/>
                  <a:pt x="1098110" y="2788630"/>
                </a:cubicBezTo>
                <a:cubicBezTo>
                  <a:pt x="664952" y="2788630"/>
                  <a:pt x="277927" y="2591112"/>
                  <a:pt x="22189" y="2281229"/>
                </a:cubicBezTo>
                <a:lnTo>
                  <a:pt x="0" y="2251556"/>
                </a:lnTo>
                <a:lnTo>
                  <a:pt x="0" y="537074"/>
                </a:lnTo>
                <a:lnTo>
                  <a:pt x="22189" y="507401"/>
                </a:lnTo>
                <a:cubicBezTo>
                  <a:pt x="277927" y="197519"/>
                  <a:pt x="664952" y="0"/>
                  <a:pt x="109811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444500"/>
            <a:r>
              <a:rPr lang="en-GB" sz="4400" b="1" dirty="0">
                <a:solidFill>
                  <a:schemeClr val="bg1"/>
                </a:solidFill>
              </a:rPr>
              <a:t>+1750</a:t>
            </a:r>
          </a:p>
          <a:p>
            <a:pPr marL="715963"/>
            <a:r>
              <a:rPr lang="en-GB" sz="1600" b="1" dirty="0">
                <a:solidFill>
                  <a:schemeClr val="bg1"/>
                </a:solidFill>
              </a:rPr>
              <a:t>Rural Pact Community Members by May 2023</a:t>
            </a:r>
          </a:p>
        </p:txBody>
      </p:sp>
      <p:sp>
        <p:nvSpPr>
          <p:cNvPr id="4" name="Freeform: Shape 17">
            <a:extLst>
              <a:ext uri="{FF2B5EF4-FFF2-40B4-BE49-F238E27FC236}">
                <a16:creationId xmlns:a16="http://schemas.microsoft.com/office/drawing/2014/main" id="{472B8D74-16E6-70D6-4DB4-8631E068CF9D}"/>
              </a:ext>
            </a:extLst>
          </p:cNvPr>
          <p:cNvSpPr>
            <a:spLocks noChangeAspect="1"/>
          </p:cNvSpPr>
          <p:nvPr/>
        </p:nvSpPr>
        <p:spPr>
          <a:xfrm>
            <a:off x="0" y="3586431"/>
            <a:ext cx="1997125" cy="2204430"/>
          </a:xfrm>
          <a:custGeom>
            <a:avLst/>
            <a:gdLst>
              <a:gd name="connsiteX0" fmla="*/ 1098110 w 2492425"/>
              <a:gd name="connsiteY0" fmla="*/ 0 h 2788630"/>
              <a:gd name="connsiteX1" fmla="*/ 2492425 w 2492425"/>
              <a:gd name="connsiteY1" fmla="*/ 1394315 h 2788630"/>
              <a:gd name="connsiteX2" fmla="*/ 1098110 w 2492425"/>
              <a:gd name="connsiteY2" fmla="*/ 2788630 h 2788630"/>
              <a:gd name="connsiteX3" fmla="*/ 22189 w 2492425"/>
              <a:gd name="connsiteY3" fmla="*/ 2281229 h 2788630"/>
              <a:gd name="connsiteX4" fmla="*/ 0 w 2492425"/>
              <a:gd name="connsiteY4" fmla="*/ 2251556 h 2788630"/>
              <a:gd name="connsiteX5" fmla="*/ 0 w 2492425"/>
              <a:gd name="connsiteY5" fmla="*/ 537074 h 2788630"/>
              <a:gd name="connsiteX6" fmla="*/ 22189 w 2492425"/>
              <a:gd name="connsiteY6" fmla="*/ 507401 h 2788630"/>
              <a:gd name="connsiteX7" fmla="*/ 1098110 w 2492425"/>
              <a:gd name="connsiteY7" fmla="*/ 0 h 278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2425" h="2788630">
                <a:moveTo>
                  <a:pt x="1098110" y="0"/>
                </a:moveTo>
                <a:cubicBezTo>
                  <a:pt x="1868169" y="0"/>
                  <a:pt x="2492425" y="624256"/>
                  <a:pt x="2492425" y="1394315"/>
                </a:cubicBezTo>
                <a:cubicBezTo>
                  <a:pt x="2492425" y="2164374"/>
                  <a:pt x="1868169" y="2788630"/>
                  <a:pt x="1098110" y="2788630"/>
                </a:cubicBezTo>
                <a:cubicBezTo>
                  <a:pt x="664952" y="2788630"/>
                  <a:pt x="277927" y="2591112"/>
                  <a:pt x="22189" y="2281229"/>
                </a:cubicBezTo>
                <a:lnTo>
                  <a:pt x="0" y="2251556"/>
                </a:lnTo>
                <a:lnTo>
                  <a:pt x="0" y="537074"/>
                </a:lnTo>
                <a:lnTo>
                  <a:pt x="22189" y="507401"/>
                </a:lnTo>
                <a:cubicBezTo>
                  <a:pt x="277927" y="197519"/>
                  <a:pt x="664952" y="0"/>
                  <a:pt x="1098110" y="0"/>
                </a:cubicBezTo>
                <a:close/>
              </a:path>
            </a:pathLst>
          </a:cu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r>
              <a:rPr lang="en-GB" sz="4800" b="1" dirty="0">
                <a:solidFill>
                  <a:schemeClr val="bg1"/>
                </a:solidFill>
              </a:rPr>
              <a:t> +80</a:t>
            </a:r>
            <a:endParaRPr lang="es-ES" dirty="0">
              <a:solidFill>
                <a:schemeClr val="bg1"/>
              </a:solidFill>
              <a:cs typeface="Leelawadee"/>
            </a:endParaRPr>
          </a:p>
          <a:p>
            <a:pPr marL="171450"/>
            <a:r>
              <a:rPr lang="en-GB" sz="1600" b="1" dirty="0">
                <a:solidFill>
                  <a:schemeClr val="bg1"/>
                </a:solidFill>
              </a:rPr>
              <a:t>Commitments to act</a:t>
            </a:r>
            <a:endParaRPr lang="en-GB" dirty="0">
              <a:solidFill>
                <a:schemeClr val="bg1"/>
              </a:solidFill>
              <a:cs typeface="Leelawadee"/>
            </a:endParaRPr>
          </a:p>
        </p:txBody>
      </p:sp>
      <p:sp>
        <p:nvSpPr>
          <p:cNvPr id="3" name="TextBox 2">
            <a:extLst>
              <a:ext uri="{FF2B5EF4-FFF2-40B4-BE49-F238E27FC236}">
                <a16:creationId xmlns:a16="http://schemas.microsoft.com/office/drawing/2014/main" id="{E9F1585C-2EA4-A4D1-A72B-CE67213D7962}"/>
              </a:ext>
            </a:extLst>
          </p:cNvPr>
          <p:cNvSpPr txBox="1"/>
          <p:nvPr/>
        </p:nvSpPr>
        <p:spPr>
          <a:xfrm>
            <a:off x="2881190" y="5720648"/>
            <a:ext cx="7752187" cy="400110"/>
          </a:xfrm>
          <a:prstGeom prst="rect">
            <a:avLst/>
          </a:prstGeom>
          <a:noFill/>
        </p:spPr>
        <p:txBody>
          <a:bodyPr wrap="none" rtlCol="0">
            <a:spAutoFit/>
          </a:bodyPr>
          <a:lstStyle/>
          <a:p>
            <a:r>
              <a:rPr lang="en-GB" sz="1600" b="1" dirty="0">
                <a:solidFill>
                  <a:srgbClr val="366C62"/>
                </a:solidFill>
              </a:rPr>
              <a:t>Participating in the Pact </a:t>
            </a:r>
            <a:r>
              <a:rPr lang="en-GB" sz="2000" b="1" dirty="0">
                <a:solidFill>
                  <a:schemeClr val="accent6"/>
                </a:solidFill>
              </a:rPr>
              <a:t>=</a:t>
            </a:r>
            <a:r>
              <a:rPr lang="en-GB" sz="1600" b="1" dirty="0">
                <a:solidFill>
                  <a:srgbClr val="366C62"/>
                </a:solidFill>
              </a:rPr>
              <a:t> Committing to act for one or more of its objectives</a:t>
            </a:r>
          </a:p>
        </p:txBody>
      </p:sp>
    </p:spTree>
    <p:extLst>
      <p:ext uri="{BB962C8B-B14F-4D97-AF65-F5344CB8AC3E}">
        <p14:creationId xmlns:p14="http://schemas.microsoft.com/office/powerpoint/2010/main" val="319394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944E-6823-0F79-F20B-4A2FD0C4834D}"/>
              </a:ext>
            </a:extLst>
          </p:cNvPr>
          <p:cNvSpPr>
            <a:spLocks noGrp="1"/>
          </p:cNvSpPr>
          <p:nvPr>
            <p:ph type="title"/>
          </p:nvPr>
        </p:nvSpPr>
        <p:spPr/>
        <p:txBody>
          <a:bodyPr/>
          <a:lstStyle/>
          <a:p>
            <a:r>
              <a:rPr lang="en-GB" dirty="0"/>
              <a:t>Rural Pact Support Office</a:t>
            </a:r>
          </a:p>
        </p:txBody>
      </p:sp>
      <p:sp>
        <p:nvSpPr>
          <p:cNvPr id="17" name="Rectangle: Rounded Corners 16">
            <a:extLst>
              <a:ext uri="{FF2B5EF4-FFF2-40B4-BE49-F238E27FC236}">
                <a16:creationId xmlns:a16="http://schemas.microsoft.com/office/drawing/2014/main" id="{D3905526-57AA-7A19-36AD-D6345149F99A}"/>
              </a:ext>
            </a:extLst>
          </p:cNvPr>
          <p:cNvSpPr/>
          <p:nvPr/>
        </p:nvSpPr>
        <p:spPr>
          <a:xfrm>
            <a:off x="1612668" y="1613923"/>
            <a:ext cx="9686795" cy="859891"/>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The Rural Pact</a:t>
            </a:r>
          </a:p>
        </p:txBody>
      </p:sp>
      <p:sp>
        <p:nvSpPr>
          <p:cNvPr id="19" name="Rectangle: Rounded Corners 18">
            <a:extLst>
              <a:ext uri="{FF2B5EF4-FFF2-40B4-BE49-F238E27FC236}">
                <a16:creationId xmlns:a16="http://schemas.microsoft.com/office/drawing/2014/main" id="{90BB9C89-8944-B58B-1326-C9FEAF947727}"/>
              </a:ext>
            </a:extLst>
          </p:cNvPr>
          <p:cNvSpPr/>
          <p:nvPr/>
        </p:nvSpPr>
        <p:spPr>
          <a:xfrm>
            <a:off x="1578657" y="2827410"/>
            <a:ext cx="3864630" cy="897389"/>
          </a:xfrm>
          <a:prstGeom prst="roundRect">
            <a:avLst>
              <a:gd name="adj" fmla="val 50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75000"/>
                  </a:schemeClr>
                </a:solidFill>
              </a:rPr>
              <a:t>Rural Pact Coordination Group</a:t>
            </a:r>
          </a:p>
        </p:txBody>
      </p:sp>
      <p:sp>
        <p:nvSpPr>
          <p:cNvPr id="21" name="Rectangle: Rounded Corners 20">
            <a:extLst>
              <a:ext uri="{FF2B5EF4-FFF2-40B4-BE49-F238E27FC236}">
                <a16:creationId xmlns:a16="http://schemas.microsoft.com/office/drawing/2014/main" id="{05424808-3619-5AFB-D878-8305886362E8}"/>
              </a:ext>
            </a:extLst>
          </p:cNvPr>
          <p:cNvSpPr/>
          <p:nvPr/>
        </p:nvSpPr>
        <p:spPr>
          <a:xfrm>
            <a:off x="5652655" y="2827410"/>
            <a:ext cx="5646808" cy="897389"/>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5"/>
                </a:solidFill>
              </a:rPr>
              <a:t>Rural Pact Support Office</a:t>
            </a:r>
          </a:p>
        </p:txBody>
      </p:sp>
      <p:sp>
        <p:nvSpPr>
          <p:cNvPr id="25" name="TextBox 24">
            <a:extLst>
              <a:ext uri="{FF2B5EF4-FFF2-40B4-BE49-F238E27FC236}">
                <a16:creationId xmlns:a16="http://schemas.microsoft.com/office/drawing/2014/main" id="{08D78D67-A192-83B5-1D78-943642D78AB9}"/>
              </a:ext>
            </a:extLst>
          </p:cNvPr>
          <p:cNvSpPr txBox="1"/>
          <p:nvPr/>
        </p:nvSpPr>
        <p:spPr>
          <a:xfrm>
            <a:off x="1612669" y="4022197"/>
            <a:ext cx="3830618" cy="1369093"/>
          </a:xfrm>
          <a:prstGeom prst="rect">
            <a:avLst/>
          </a:prstGeom>
          <a:noFill/>
        </p:spPr>
        <p:txBody>
          <a:bodyPr wrap="square" rtlCol="0">
            <a:spAutoFit/>
          </a:bodyPr>
          <a:lstStyle/>
          <a:p>
            <a:pPr marL="285750" indent="-285750">
              <a:lnSpc>
                <a:spcPct val="114000"/>
              </a:lnSpc>
              <a:spcBef>
                <a:spcPts val="300"/>
              </a:spcBef>
              <a:spcAft>
                <a:spcPts val="300"/>
              </a:spcAft>
              <a:buFont typeface="Arial" panose="020B0604020202020204" pitchFamily="34" charset="0"/>
              <a:buChar char="•"/>
            </a:pPr>
            <a:r>
              <a:rPr lang="en-GB" sz="1600" dirty="0"/>
              <a:t>Informal group steering the Rural Pact process</a:t>
            </a:r>
          </a:p>
          <a:p>
            <a:pPr marL="285750" indent="-285750">
              <a:lnSpc>
                <a:spcPct val="114000"/>
              </a:lnSpc>
              <a:spcBef>
                <a:spcPts val="300"/>
              </a:spcBef>
              <a:spcAft>
                <a:spcPts val="300"/>
              </a:spcAft>
              <a:buFont typeface="Arial" panose="020B0604020202020204" pitchFamily="34" charset="0"/>
              <a:buChar char="•"/>
            </a:pPr>
            <a:r>
              <a:rPr lang="en-GB" sz="1600" dirty="0"/>
              <a:t>Three-year mandate</a:t>
            </a:r>
          </a:p>
          <a:p>
            <a:pPr marL="285750" indent="-285750">
              <a:lnSpc>
                <a:spcPct val="114000"/>
              </a:lnSpc>
              <a:spcBef>
                <a:spcPts val="300"/>
              </a:spcBef>
              <a:spcAft>
                <a:spcPts val="300"/>
              </a:spcAft>
              <a:buFont typeface="Arial" panose="020B0604020202020204" pitchFamily="34" charset="0"/>
              <a:buChar char="•"/>
            </a:pPr>
            <a:r>
              <a:rPr lang="fr-BE" sz="1600" dirty="0" err="1"/>
              <a:t>Learn</a:t>
            </a:r>
            <a:r>
              <a:rPr lang="fr-BE" sz="1600" dirty="0"/>
              <a:t> more </a:t>
            </a:r>
            <a:r>
              <a:rPr lang="fr-BE" sz="1600" dirty="0" err="1">
                <a:hlinkClick r:id="rId3"/>
              </a:rPr>
              <a:t>here</a:t>
            </a:r>
            <a:endParaRPr lang="en-GB" sz="1600" dirty="0"/>
          </a:p>
        </p:txBody>
      </p:sp>
      <p:sp>
        <p:nvSpPr>
          <p:cNvPr id="27" name="Arrow: Up-Down 26">
            <a:extLst>
              <a:ext uri="{FF2B5EF4-FFF2-40B4-BE49-F238E27FC236}">
                <a16:creationId xmlns:a16="http://schemas.microsoft.com/office/drawing/2014/main" id="{546C45D5-CDE2-06AD-64ED-628610EC1D99}"/>
              </a:ext>
            </a:extLst>
          </p:cNvPr>
          <p:cNvSpPr/>
          <p:nvPr/>
        </p:nvSpPr>
        <p:spPr>
          <a:xfrm rot="5400000">
            <a:off x="5390655" y="3006797"/>
            <a:ext cx="314633" cy="538613"/>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Down 27">
            <a:extLst>
              <a:ext uri="{FF2B5EF4-FFF2-40B4-BE49-F238E27FC236}">
                <a16:creationId xmlns:a16="http://schemas.microsoft.com/office/drawing/2014/main" id="{2B156795-BD5A-8DCA-1330-8833D9E95E4E}"/>
              </a:ext>
            </a:extLst>
          </p:cNvPr>
          <p:cNvSpPr/>
          <p:nvPr/>
        </p:nvSpPr>
        <p:spPr>
          <a:xfrm>
            <a:off x="3253429" y="2381306"/>
            <a:ext cx="314633" cy="538613"/>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Down 28">
            <a:extLst>
              <a:ext uri="{FF2B5EF4-FFF2-40B4-BE49-F238E27FC236}">
                <a16:creationId xmlns:a16="http://schemas.microsoft.com/office/drawing/2014/main" id="{62A97235-E719-3FD8-4BC8-6461DD4A6FA3}"/>
              </a:ext>
            </a:extLst>
          </p:cNvPr>
          <p:cNvSpPr/>
          <p:nvPr/>
        </p:nvSpPr>
        <p:spPr>
          <a:xfrm>
            <a:off x="8209197" y="2381306"/>
            <a:ext cx="314633" cy="538613"/>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20509C7D-3979-6BC5-A487-7542BC8457EF}"/>
              </a:ext>
            </a:extLst>
          </p:cNvPr>
          <p:cNvSpPr txBox="1"/>
          <p:nvPr/>
        </p:nvSpPr>
        <p:spPr>
          <a:xfrm>
            <a:off x="5800907" y="3992754"/>
            <a:ext cx="5646808" cy="1782732"/>
          </a:xfrm>
          <a:prstGeom prst="rect">
            <a:avLst/>
          </a:prstGeom>
          <a:noFill/>
        </p:spPr>
        <p:txBody>
          <a:bodyPr wrap="square" rtlCol="0">
            <a:spAutoFit/>
          </a:bodyPr>
          <a:lstStyle/>
          <a:p>
            <a:pPr marL="285750" indent="-285750">
              <a:lnSpc>
                <a:spcPct val="114000"/>
              </a:lnSpc>
              <a:spcBef>
                <a:spcPts val="300"/>
              </a:spcBef>
              <a:spcAft>
                <a:spcPts val="300"/>
              </a:spcAft>
              <a:buFont typeface="Arial" panose="020B0604020202020204" pitchFamily="34" charset="0"/>
              <a:buChar char="•"/>
            </a:pPr>
            <a:r>
              <a:rPr lang="en-GB" sz="1600" dirty="0"/>
              <a:t>Provide facilitation services to the Rural Pact community</a:t>
            </a:r>
          </a:p>
          <a:p>
            <a:pPr marL="285750" indent="-285750">
              <a:lnSpc>
                <a:spcPct val="114000"/>
              </a:lnSpc>
              <a:spcBef>
                <a:spcPts val="300"/>
              </a:spcBef>
              <a:spcAft>
                <a:spcPts val="300"/>
              </a:spcAft>
              <a:buFont typeface="Arial" panose="020B0604020202020204" pitchFamily="34" charset="0"/>
              <a:buChar char="•"/>
            </a:pPr>
            <a:r>
              <a:rPr lang="en-GB" sz="1600" dirty="0"/>
              <a:t>Networking and information</a:t>
            </a:r>
          </a:p>
          <a:p>
            <a:pPr marL="285750" indent="-285750">
              <a:lnSpc>
                <a:spcPct val="114000"/>
              </a:lnSpc>
              <a:spcBef>
                <a:spcPts val="300"/>
              </a:spcBef>
              <a:spcAft>
                <a:spcPts val="300"/>
              </a:spcAft>
              <a:buFont typeface="Arial" panose="020B0604020202020204" pitchFamily="34" charset="0"/>
              <a:buChar char="•"/>
            </a:pPr>
            <a:r>
              <a:rPr lang="en-GB" sz="1600" dirty="0"/>
              <a:t>Build synergies with networks and governing bodies</a:t>
            </a:r>
          </a:p>
          <a:p>
            <a:pPr marL="285750" indent="-285750">
              <a:lnSpc>
                <a:spcPct val="114000"/>
              </a:lnSpc>
              <a:spcBef>
                <a:spcPts val="300"/>
              </a:spcBef>
              <a:spcAft>
                <a:spcPts val="300"/>
              </a:spcAft>
              <a:buFont typeface="Arial" panose="020B0604020202020204" pitchFamily="34" charset="0"/>
              <a:buChar char="•"/>
            </a:pPr>
            <a:r>
              <a:rPr lang="en-GB" sz="1600" dirty="0"/>
              <a:t>Evaluate needs of the RP community and support its work</a:t>
            </a:r>
          </a:p>
          <a:p>
            <a:pPr marL="285750" indent="-285750">
              <a:lnSpc>
                <a:spcPct val="114000"/>
              </a:lnSpc>
              <a:spcBef>
                <a:spcPts val="300"/>
              </a:spcBef>
              <a:spcAft>
                <a:spcPts val="300"/>
              </a:spcAft>
              <a:buFont typeface="Arial" panose="020B0604020202020204" pitchFamily="34" charset="0"/>
              <a:buChar char="•"/>
            </a:pPr>
            <a:endParaRPr lang="en-GB" sz="1600" dirty="0"/>
          </a:p>
        </p:txBody>
      </p:sp>
      <p:pic>
        <p:nvPicPr>
          <p:cNvPr id="43" name="Picture 42" descr="Graphical user interface, application&#10;&#10;Description automatically generated">
            <a:extLst>
              <a:ext uri="{FF2B5EF4-FFF2-40B4-BE49-F238E27FC236}">
                <a16:creationId xmlns:a16="http://schemas.microsoft.com/office/drawing/2014/main" id="{0C620B76-E904-3A5A-8155-E76063F8C8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6575" y="1394071"/>
            <a:ext cx="1211923" cy="1556436"/>
          </a:xfrm>
          <a:prstGeom prst="rect">
            <a:avLst/>
          </a:prstGeom>
        </p:spPr>
      </p:pic>
    </p:spTree>
    <p:extLst>
      <p:ext uri="{BB962C8B-B14F-4D97-AF65-F5344CB8AC3E}">
        <p14:creationId xmlns:p14="http://schemas.microsoft.com/office/powerpoint/2010/main" val="87776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6D0E-1F13-382A-0E61-46D034CD902F}"/>
              </a:ext>
            </a:extLst>
          </p:cNvPr>
          <p:cNvSpPr>
            <a:spLocks noGrp="1"/>
          </p:cNvSpPr>
          <p:nvPr>
            <p:ph type="title"/>
          </p:nvPr>
        </p:nvSpPr>
        <p:spPr>
          <a:xfrm>
            <a:off x="810759" y="306522"/>
            <a:ext cx="9927538" cy="659919"/>
          </a:xfrm>
        </p:spPr>
        <p:txBody>
          <a:bodyPr/>
          <a:lstStyle/>
          <a:p>
            <a:pPr algn="l"/>
            <a:r>
              <a:rPr lang="en-US" i="0" dirty="0">
                <a:effectLst/>
              </a:rPr>
              <a:t>The Rural Pact Support </a:t>
            </a:r>
            <a:r>
              <a:rPr lang="en-US" dirty="0"/>
              <a:t>O</a:t>
            </a:r>
            <a:r>
              <a:rPr lang="en-US" i="0" dirty="0">
                <a:effectLst/>
              </a:rPr>
              <a:t>ffice</a:t>
            </a:r>
          </a:p>
        </p:txBody>
      </p:sp>
      <p:sp>
        <p:nvSpPr>
          <p:cNvPr id="1060" name="Isosceles Triangle 1059">
            <a:extLst>
              <a:ext uri="{FF2B5EF4-FFF2-40B4-BE49-F238E27FC236}">
                <a16:creationId xmlns:a16="http://schemas.microsoft.com/office/drawing/2014/main" id="{314A528C-A445-0808-21CD-1A20D434E077}"/>
              </a:ext>
            </a:extLst>
          </p:cNvPr>
          <p:cNvSpPr/>
          <p:nvPr/>
        </p:nvSpPr>
        <p:spPr>
          <a:xfrm rot="14630723">
            <a:off x="7127714" y="2424173"/>
            <a:ext cx="593129" cy="594992"/>
          </a:xfrm>
          <a:prstGeom prst="triangle">
            <a:avLst/>
          </a:prstGeom>
          <a:solidFill>
            <a:srgbClr val="F7964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1" name="Isosceles Triangle 1060">
            <a:extLst>
              <a:ext uri="{FF2B5EF4-FFF2-40B4-BE49-F238E27FC236}">
                <a16:creationId xmlns:a16="http://schemas.microsoft.com/office/drawing/2014/main" id="{D9DEB900-6B86-BD63-5097-70F210FF4E43}"/>
              </a:ext>
            </a:extLst>
          </p:cNvPr>
          <p:cNvSpPr/>
          <p:nvPr/>
        </p:nvSpPr>
        <p:spPr>
          <a:xfrm rot="15970684">
            <a:off x="7654725" y="3600490"/>
            <a:ext cx="593129" cy="594992"/>
          </a:xfrm>
          <a:prstGeom prst="triangle">
            <a:avLst/>
          </a:prstGeom>
          <a:solidFill>
            <a:srgbClr val="00206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2" name="Isosceles Triangle 1061">
            <a:extLst>
              <a:ext uri="{FF2B5EF4-FFF2-40B4-BE49-F238E27FC236}">
                <a16:creationId xmlns:a16="http://schemas.microsoft.com/office/drawing/2014/main" id="{9FB57130-E31C-776C-A4D3-AD5842F22446}"/>
              </a:ext>
            </a:extLst>
          </p:cNvPr>
          <p:cNvSpPr/>
          <p:nvPr/>
        </p:nvSpPr>
        <p:spPr>
          <a:xfrm rot="2921035">
            <a:off x="4149562" y="4482133"/>
            <a:ext cx="593129" cy="594992"/>
          </a:xfrm>
          <a:prstGeom prst="triangle">
            <a:avLst/>
          </a:prstGeom>
          <a:solidFill>
            <a:schemeClr val="accent5">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3" name="Isosceles Triangle 1062">
            <a:extLst>
              <a:ext uri="{FF2B5EF4-FFF2-40B4-BE49-F238E27FC236}">
                <a16:creationId xmlns:a16="http://schemas.microsoft.com/office/drawing/2014/main" id="{B69C4FF8-250E-EDD8-2774-DB8175176E58}"/>
              </a:ext>
            </a:extLst>
          </p:cNvPr>
          <p:cNvSpPr/>
          <p:nvPr/>
        </p:nvSpPr>
        <p:spPr>
          <a:xfrm rot="5400000">
            <a:off x="3939336" y="3191522"/>
            <a:ext cx="593129" cy="594992"/>
          </a:xfrm>
          <a:prstGeom prst="triangle">
            <a:avLst/>
          </a:prstGeom>
          <a:solidFill>
            <a:schemeClr val="accent2">
              <a:lumMod val="5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4" name="Isosceles Triangle 1063">
            <a:extLst>
              <a:ext uri="{FF2B5EF4-FFF2-40B4-BE49-F238E27FC236}">
                <a16:creationId xmlns:a16="http://schemas.microsoft.com/office/drawing/2014/main" id="{02192132-76CE-3AA6-63F2-CA269CB93CF5}"/>
              </a:ext>
            </a:extLst>
          </p:cNvPr>
          <p:cNvSpPr/>
          <p:nvPr/>
        </p:nvSpPr>
        <p:spPr>
          <a:xfrm rot="7533524">
            <a:off x="4609386" y="2059722"/>
            <a:ext cx="593129" cy="594992"/>
          </a:xfrm>
          <a:prstGeom prst="triangle">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7" name="Oval 1066">
            <a:extLst>
              <a:ext uri="{FF2B5EF4-FFF2-40B4-BE49-F238E27FC236}">
                <a16:creationId xmlns:a16="http://schemas.microsoft.com/office/drawing/2014/main" id="{D5295914-7D29-118E-1848-D0CBC7C80D59}"/>
              </a:ext>
            </a:extLst>
          </p:cNvPr>
          <p:cNvSpPr>
            <a:spLocks noChangeAspect="1"/>
          </p:cNvSpPr>
          <p:nvPr/>
        </p:nvSpPr>
        <p:spPr>
          <a:xfrm>
            <a:off x="4791204" y="2549488"/>
            <a:ext cx="2520000" cy="2520000"/>
          </a:xfrm>
          <a:prstGeom prst="ellipse">
            <a:avLst/>
          </a:prstGeom>
          <a:gradFill flip="none" rotWithShape="1">
            <a:gsLst>
              <a:gs pos="8000">
                <a:srgbClr val="FFFFFF"/>
              </a:gs>
              <a:gs pos="75000">
                <a:srgbClr val="366C62"/>
              </a:gs>
            </a:gsLst>
            <a:path path="circle">
              <a:fillToRect r="100000" b="100000"/>
            </a:path>
            <a:tileRect l="-100000" t="-100000"/>
          </a:gradFill>
          <a:ln w="25400" cap="flat" cmpd="sng" algn="ctr">
            <a:noFill/>
            <a:prstDash val="solid"/>
          </a:ln>
          <a:effectLst>
            <a:outerShdw blurRad="127000" dist="38100" dir="2700000" algn="tl" rotWithShape="0">
              <a:srgbClr val="000000">
                <a:lumMod val="75000"/>
                <a:lumOff val="2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8" name="TextBox 1067">
            <a:extLst>
              <a:ext uri="{FF2B5EF4-FFF2-40B4-BE49-F238E27FC236}">
                <a16:creationId xmlns:a16="http://schemas.microsoft.com/office/drawing/2014/main" id="{2E22FE9A-64C2-D51C-5AFC-A703E8C85253}"/>
              </a:ext>
            </a:extLst>
          </p:cNvPr>
          <p:cNvSpPr txBox="1"/>
          <p:nvPr/>
        </p:nvSpPr>
        <p:spPr>
          <a:xfrm>
            <a:off x="4791203" y="3373771"/>
            <a:ext cx="2520001" cy="1031051"/>
          </a:xfrm>
          <a:prstGeom prst="rect">
            <a:avLst/>
          </a:prstGeom>
          <a:noFill/>
        </p:spPr>
        <p:txBody>
          <a:bodyPr wrap="square" rtlCol="0">
            <a:spAutoFit/>
          </a:bodyPr>
          <a:lstStyle/>
          <a:p>
            <a:pPr algn="ctr">
              <a:spcAft>
                <a:spcPts val="600"/>
              </a:spcAft>
              <a:buClr>
                <a:srgbClr val="000000"/>
              </a:buClr>
              <a:buFont typeface="Arial"/>
              <a:buNone/>
            </a:pPr>
            <a:r>
              <a:rPr lang="en-GB" sz="3200" b="1" kern="0" dirty="0">
                <a:solidFill>
                  <a:schemeClr val="bg1"/>
                </a:solidFill>
                <a:latin typeface="Bahnschrift" panose="020B0502040204020203" pitchFamily="34" charset="0"/>
                <a:cs typeface="Arial"/>
                <a:sym typeface="Arial"/>
              </a:rPr>
              <a:t>Rural Pact </a:t>
            </a:r>
          </a:p>
          <a:p>
            <a:pPr algn="ctr">
              <a:spcAft>
                <a:spcPts val="600"/>
              </a:spcAft>
              <a:buClr>
                <a:srgbClr val="000000"/>
              </a:buClr>
              <a:buFont typeface="Arial"/>
              <a:buNone/>
            </a:pPr>
            <a:r>
              <a:rPr lang="en-GB" sz="2400" b="1" kern="0" dirty="0">
                <a:solidFill>
                  <a:schemeClr val="bg1"/>
                </a:solidFill>
                <a:latin typeface="Bahnschrift" panose="020B0502040204020203" pitchFamily="34" charset="0"/>
                <a:cs typeface="Arial"/>
                <a:sym typeface="Arial"/>
              </a:rPr>
              <a:t>Support Office</a:t>
            </a:r>
            <a:endParaRPr lang="en-GB" kern="0" dirty="0">
              <a:solidFill>
                <a:schemeClr val="bg1"/>
              </a:solidFill>
              <a:latin typeface="Bahnschrift" panose="020B0502040204020203" pitchFamily="34" charset="0"/>
              <a:cs typeface="Arial"/>
              <a:sym typeface="Arial"/>
            </a:endParaRPr>
          </a:p>
        </p:txBody>
      </p:sp>
      <p:sp>
        <p:nvSpPr>
          <p:cNvPr id="1069" name="Oval 1068">
            <a:extLst>
              <a:ext uri="{FF2B5EF4-FFF2-40B4-BE49-F238E27FC236}">
                <a16:creationId xmlns:a16="http://schemas.microsoft.com/office/drawing/2014/main" id="{E8B812F9-460B-40D9-A18D-FC76093F8555}"/>
              </a:ext>
            </a:extLst>
          </p:cNvPr>
          <p:cNvSpPr>
            <a:spLocks noChangeAspect="1"/>
          </p:cNvSpPr>
          <p:nvPr/>
        </p:nvSpPr>
        <p:spPr>
          <a:xfrm>
            <a:off x="4611204" y="2369488"/>
            <a:ext cx="2880000" cy="2880000"/>
          </a:xfrm>
          <a:prstGeom prst="ellipse">
            <a:avLst/>
          </a:prstGeom>
          <a:noFill/>
          <a:ln w="6350" cap="flat" cmpd="sng" algn="ctr">
            <a:solidFill>
              <a:srgbClr val="FFFFFF">
                <a:lumMod val="50000"/>
              </a:srgb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70" name="Group 1069">
            <a:extLst>
              <a:ext uri="{FF2B5EF4-FFF2-40B4-BE49-F238E27FC236}">
                <a16:creationId xmlns:a16="http://schemas.microsoft.com/office/drawing/2014/main" id="{605387DA-F3A4-2B6E-FB45-A08304978737}"/>
              </a:ext>
            </a:extLst>
          </p:cNvPr>
          <p:cNvGrpSpPr/>
          <p:nvPr/>
        </p:nvGrpSpPr>
        <p:grpSpPr>
          <a:xfrm>
            <a:off x="2162802" y="1751394"/>
            <a:ext cx="2750455" cy="720000"/>
            <a:chOff x="2064377" y="1322742"/>
            <a:chExt cx="2750455" cy="720000"/>
          </a:xfrm>
        </p:grpSpPr>
        <p:sp>
          <p:nvSpPr>
            <p:cNvPr id="1071" name="Rectangle: Rounded Corners 1070">
              <a:extLst>
                <a:ext uri="{FF2B5EF4-FFF2-40B4-BE49-F238E27FC236}">
                  <a16:creationId xmlns:a16="http://schemas.microsoft.com/office/drawing/2014/main" id="{635B699B-0CED-9B02-76DA-18362E6F84D9}"/>
                </a:ext>
              </a:extLst>
            </p:cNvPr>
            <p:cNvSpPr/>
            <p:nvPr/>
          </p:nvSpPr>
          <p:spPr>
            <a:xfrm>
              <a:off x="2064377" y="1322742"/>
              <a:ext cx="2750455" cy="720000"/>
            </a:xfrm>
            <a:prstGeom prst="roundRect">
              <a:avLst>
                <a:gd name="adj" fmla="val 50000"/>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2" name="Oval 1071">
              <a:extLst>
                <a:ext uri="{FF2B5EF4-FFF2-40B4-BE49-F238E27FC236}">
                  <a16:creationId xmlns:a16="http://schemas.microsoft.com/office/drawing/2014/main" id="{71A119DB-E7FD-4A9F-D832-3BAC39725164}"/>
                </a:ext>
              </a:extLst>
            </p:cNvPr>
            <p:cNvSpPr>
              <a:spLocks noChangeAspect="1"/>
            </p:cNvSpPr>
            <p:nvPr/>
          </p:nvSpPr>
          <p:spPr>
            <a:xfrm>
              <a:off x="4124144" y="1367598"/>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3" name="TextBox 1072">
              <a:extLst>
                <a:ext uri="{FF2B5EF4-FFF2-40B4-BE49-F238E27FC236}">
                  <a16:creationId xmlns:a16="http://schemas.microsoft.com/office/drawing/2014/main" id="{253751F8-B4B9-E3D8-7506-AB0510A6EE77}"/>
                </a:ext>
              </a:extLst>
            </p:cNvPr>
            <p:cNvSpPr txBox="1"/>
            <p:nvPr/>
          </p:nvSpPr>
          <p:spPr>
            <a:xfrm>
              <a:off x="2215569" y="1378841"/>
              <a:ext cx="195374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Bahnschrift" panose="020B0502040204020203" pitchFamily="34" charset="0"/>
                  <a:cs typeface="Arial"/>
                  <a:sym typeface="Arial"/>
                </a:rPr>
                <a:t>Policy Action Labs Policy Forums</a:t>
              </a:r>
            </a:p>
          </p:txBody>
        </p:sp>
      </p:grpSp>
      <p:grpSp>
        <p:nvGrpSpPr>
          <p:cNvPr id="1075" name="Group 1074">
            <a:extLst>
              <a:ext uri="{FF2B5EF4-FFF2-40B4-BE49-F238E27FC236}">
                <a16:creationId xmlns:a16="http://schemas.microsoft.com/office/drawing/2014/main" id="{EBCD7F33-6181-8D4B-9C6A-BF29B54A3686}"/>
              </a:ext>
            </a:extLst>
          </p:cNvPr>
          <p:cNvGrpSpPr/>
          <p:nvPr/>
        </p:nvGrpSpPr>
        <p:grpSpPr>
          <a:xfrm>
            <a:off x="1472114" y="3129019"/>
            <a:ext cx="2750455" cy="720000"/>
            <a:chOff x="1431632" y="2889000"/>
            <a:chExt cx="2750455" cy="720000"/>
          </a:xfrm>
        </p:grpSpPr>
        <p:sp>
          <p:nvSpPr>
            <p:cNvPr id="1076" name="Rectangle 1075">
              <a:extLst>
                <a:ext uri="{FF2B5EF4-FFF2-40B4-BE49-F238E27FC236}">
                  <a16:creationId xmlns:a16="http://schemas.microsoft.com/office/drawing/2014/main" id="{DF4B310F-2ADB-1089-6252-D4438F128944}"/>
                </a:ext>
              </a:extLst>
            </p:cNvPr>
            <p:cNvSpPr/>
            <p:nvPr/>
          </p:nvSpPr>
          <p:spPr>
            <a:xfrm>
              <a:off x="1963216" y="321331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7" name="Rectangle: Rounded Corners 1076">
              <a:extLst>
                <a:ext uri="{FF2B5EF4-FFF2-40B4-BE49-F238E27FC236}">
                  <a16:creationId xmlns:a16="http://schemas.microsoft.com/office/drawing/2014/main" id="{CE44C856-E912-3E70-8C4C-ECDAA87037ED}"/>
                </a:ext>
              </a:extLst>
            </p:cNvPr>
            <p:cNvSpPr/>
            <p:nvPr/>
          </p:nvSpPr>
          <p:spPr>
            <a:xfrm>
              <a:off x="1431632" y="2889000"/>
              <a:ext cx="2750455" cy="720000"/>
            </a:xfrm>
            <a:prstGeom prst="roundRect">
              <a:avLst>
                <a:gd name="adj" fmla="val 50000"/>
              </a:avLst>
            </a:prstGeom>
            <a:solidFill>
              <a:schemeClr val="accent2">
                <a:lumMod val="5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79" name="TextBox 1078">
              <a:extLst>
                <a:ext uri="{FF2B5EF4-FFF2-40B4-BE49-F238E27FC236}">
                  <a16:creationId xmlns:a16="http://schemas.microsoft.com/office/drawing/2014/main" id="{41882078-9D17-CE72-7399-8B01041A30AD}"/>
                </a:ext>
              </a:extLst>
            </p:cNvPr>
            <p:cNvSpPr txBox="1"/>
            <p:nvPr/>
          </p:nvSpPr>
          <p:spPr>
            <a:xfrm>
              <a:off x="1682044" y="2949382"/>
              <a:ext cx="168009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Bahnschrift" panose="020B0502040204020203" pitchFamily="34" charset="0"/>
                  <a:cs typeface="Arial"/>
                  <a:sym typeface="Arial"/>
                </a:rPr>
                <a:t>Good Practice Webinars</a:t>
              </a:r>
            </a:p>
          </p:txBody>
        </p:sp>
      </p:grpSp>
      <p:grpSp>
        <p:nvGrpSpPr>
          <p:cNvPr id="1081" name="Group 1080">
            <a:extLst>
              <a:ext uri="{FF2B5EF4-FFF2-40B4-BE49-F238E27FC236}">
                <a16:creationId xmlns:a16="http://schemas.microsoft.com/office/drawing/2014/main" id="{FA7B2E03-A694-4257-8D5F-34C24FD3A4BB}"/>
              </a:ext>
            </a:extLst>
          </p:cNvPr>
          <p:cNvGrpSpPr/>
          <p:nvPr/>
        </p:nvGrpSpPr>
        <p:grpSpPr>
          <a:xfrm>
            <a:off x="1858017" y="4701238"/>
            <a:ext cx="2750455" cy="720000"/>
            <a:chOff x="2089119" y="4207027"/>
            <a:chExt cx="2750455" cy="720000"/>
          </a:xfrm>
        </p:grpSpPr>
        <p:sp>
          <p:nvSpPr>
            <p:cNvPr id="1082" name="Rectangle 1081">
              <a:extLst>
                <a:ext uri="{FF2B5EF4-FFF2-40B4-BE49-F238E27FC236}">
                  <a16:creationId xmlns:a16="http://schemas.microsoft.com/office/drawing/2014/main" id="{E4462A9A-D99B-5D01-0AA1-196631C2BD35}"/>
                </a:ext>
              </a:extLst>
            </p:cNvPr>
            <p:cNvSpPr/>
            <p:nvPr/>
          </p:nvSpPr>
          <p:spPr>
            <a:xfrm>
              <a:off x="2991916" y="471927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3" name="Rectangle 1082">
              <a:extLst>
                <a:ext uri="{FF2B5EF4-FFF2-40B4-BE49-F238E27FC236}">
                  <a16:creationId xmlns:a16="http://schemas.microsoft.com/office/drawing/2014/main" id="{62F588DB-2CBC-2092-5C89-758BFAF01760}"/>
                </a:ext>
              </a:extLst>
            </p:cNvPr>
            <p:cNvSpPr/>
            <p:nvPr/>
          </p:nvSpPr>
          <p:spPr>
            <a:xfrm>
              <a:off x="2620703" y="4531344"/>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4" name="Rectangle: Rounded Corners 1083">
              <a:extLst>
                <a:ext uri="{FF2B5EF4-FFF2-40B4-BE49-F238E27FC236}">
                  <a16:creationId xmlns:a16="http://schemas.microsoft.com/office/drawing/2014/main" id="{A20FF935-556C-D875-CA47-1F1F1F6CBB93}"/>
                </a:ext>
              </a:extLst>
            </p:cNvPr>
            <p:cNvSpPr/>
            <p:nvPr/>
          </p:nvSpPr>
          <p:spPr>
            <a:xfrm>
              <a:off x="2089119" y="4207027"/>
              <a:ext cx="2750455" cy="720000"/>
            </a:xfrm>
            <a:prstGeom prst="roundRect">
              <a:avLst>
                <a:gd name="adj" fmla="val 50000"/>
              </a:avLst>
            </a:prstGeom>
            <a:solidFill>
              <a:schemeClr val="accent5">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6" name="TextBox 1085">
              <a:extLst>
                <a:ext uri="{FF2B5EF4-FFF2-40B4-BE49-F238E27FC236}">
                  <a16:creationId xmlns:a16="http://schemas.microsoft.com/office/drawing/2014/main" id="{7A27143D-3CA7-D9E8-C0DC-CD0896A0F356}"/>
                </a:ext>
              </a:extLst>
            </p:cNvPr>
            <p:cNvSpPr txBox="1"/>
            <p:nvPr/>
          </p:nvSpPr>
          <p:spPr>
            <a:xfrm>
              <a:off x="2304092" y="4256956"/>
              <a:ext cx="170912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GB" sz="1600" b="1" kern="0" dirty="0">
                  <a:solidFill>
                    <a:srgbClr val="FFFFFF"/>
                  </a:solidFill>
                  <a:latin typeface="Bahnschrift" panose="020B0502040204020203" pitchFamily="34" charset="0"/>
                  <a:cs typeface="Arial"/>
                  <a:sym typeface="Arial"/>
                </a:rPr>
                <a:t>RP Coordination Group</a:t>
              </a:r>
              <a:endParaRPr kumimoji="0" lang="en-GB" sz="1600" b="1" i="0" u="none" strike="noStrike" kern="0" cap="none" spc="0" normalizeH="0" baseline="0" noProof="0" dirty="0">
                <a:ln>
                  <a:noFill/>
                </a:ln>
                <a:solidFill>
                  <a:srgbClr val="FFFFFF"/>
                </a:solidFill>
                <a:effectLst/>
                <a:uLnTx/>
                <a:uFillTx/>
                <a:latin typeface="Bahnschrift" panose="020B0502040204020203" pitchFamily="34" charset="0"/>
                <a:cs typeface="Arial"/>
                <a:sym typeface="Arial"/>
              </a:endParaRPr>
            </a:p>
          </p:txBody>
        </p:sp>
      </p:grpSp>
      <p:grpSp>
        <p:nvGrpSpPr>
          <p:cNvPr id="1088" name="Group 1087">
            <a:extLst>
              <a:ext uri="{FF2B5EF4-FFF2-40B4-BE49-F238E27FC236}">
                <a16:creationId xmlns:a16="http://schemas.microsoft.com/office/drawing/2014/main" id="{12E7B41F-40F7-E6F4-2B8B-161BEFEA155F}"/>
              </a:ext>
            </a:extLst>
          </p:cNvPr>
          <p:cNvGrpSpPr/>
          <p:nvPr/>
        </p:nvGrpSpPr>
        <p:grpSpPr>
          <a:xfrm>
            <a:off x="7376273" y="2147465"/>
            <a:ext cx="2750455" cy="720000"/>
            <a:chOff x="2064377" y="1297342"/>
            <a:chExt cx="2750455" cy="720000"/>
          </a:xfrm>
        </p:grpSpPr>
        <p:sp>
          <p:nvSpPr>
            <p:cNvPr id="1089" name="Rectangle: Rounded Corners 1088">
              <a:extLst>
                <a:ext uri="{FF2B5EF4-FFF2-40B4-BE49-F238E27FC236}">
                  <a16:creationId xmlns:a16="http://schemas.microsoft.com/office/drawing/2014/main" id="{60CCA1E7-C405-5EB0-01E6-93BD401538EA}"/>
                </a:ext>
              </a:extLst>
            </p:cNvPr>
            <p:cNvSpPr/>
            <p:nvPr/>
          </p:nvSpPr>
          <p:spPr>
            <a:xfrm>
              <a:off x="2064377" y="1297342"/>
              <a:ext cx="2750455" cy="720000"/>
            </a:xfrm>
            <a:prstGeom prst="roundRect">
              <a:avLst>
                <a:gd name="adj" fmla="val 50000"/>
              </a:avLst>
            </a:prstGeom>
            <a:solidFill>
              <a:srgbClr val="F796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1" name="TextBox 1090">
              <a:extLst>
                <a:ext uri="{FF2B5EF4-FFF2-40B4-BE49-F238E27FC236}">
                  <a16:creationId xmlns:a16="http://schemas.microsoft.com/office/drawing/2014/main" id="{71D48B42-2DC5-D723-D952-04839E8CB648}"/>
                </a:ext>
              </a:extLst>
            </p:cNvPr>
            <p:cNvSpPr txBox="1"/>
            <p:nvPr/>
          </p:nvSpPr>
          <p:spPr>
            <a:xfrm>
              <a:off x="2960098" y="1359915"/>
              <a:ext cx="127308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GB" sz="1600" b="1" kern="0" dirty="0">
                  <a:solidFill>
                    <a:srgbClr val="FFFFFF"/>
                  </a:solidFill>
                  <a:latin typeface="Bahnschrift" panose="020B0502040204020203" pitchFamily="34" charset="0"/>
                  <a:cs typeface="Arial"/>
                  <a:sym typeface="Arial"/>
                </a:rPr>
                <a:t>Animation Networking</a:t>
              </a:r>
              <a:endParaRPr kumimoji="0" lang="en-GB" sz="1600" b="1" i="0" u="none" strike="noStrike" kern="0" cap="none" spc="0" normalizeH="0" baseline="0" noProof="0" dirty="0">
                <a:ln>
                  <a:noFill/>
                </a:ln>
                <a:solidFill>
                  <a:srgbClr val="FFFFFF"/>
                </a:solidFill>
                <a:effectLst/>
                <a:uLnTx/>
                <a:uFillTx/>
                <a:latin typeface="Bahnschrift" panose="020B0502040204020203" pitchFamily="34" charset="0"/>
                <a:cs typeface="Arial"/>
                <a:sym typeface="Arial"/>
              </a:endParaRPr>
            </a:p>
          </p:txBody>
        </p:sp>
      </p:grpSp>
      <p:grpSp>
        <p:nvGrpSpPr>
          <p:cNvPr id="1093" name="Group 1092">
            <a:extLst>
              <a:ext uri="{FF2B5EF4-FFF2-40B4-BE49-F238E27FC236}">
                <a16:creationId xmlns:a16="http://schemas.microsoft.com/office/drawing/2014/main" id="{4E5C202B-9F3B-46D0-592F-86AB2ED6EBA5}"/>
              </a:ext>
            </a:extLst>
          </p:cNvPr>
          <p:cNvGrpSpPr/>
          <p:nvPr/>
        </p:nvGrpSpPr>
        <p:grpSpPr>
          <a:xfrm>
            <a:off x="7934785" y="3540579"/>
            <a:ext cx="2750455" cy="720000"/>
            <a:chOff x="1431632" y="2889000"/>
            <a:chExt cx="2750455" cy="720000"/>
          </a:xfrm>
        </p:grpSpPr>
        <p:sp>
          <p:nvSpPr>
            <p:cNvPr id="1094" name="Rectangle 1093">
              <a:extLst>
                <a:ext uri="{FF2B5EF4-FFF2-40B4-BE49-F238E27FC236}">
                  <a16:creationId xmlns:a16="http://schemas.microsoft.com/office/drawing/2014/main" id="{BF60C93E-0F82-B17F-3798-057092969EED}"/>
                </a:ext>
              </a:extLst>
            </p:cNvPr>
            <p:cNvSpPr/>
            <p:nvPr/>
          </p:nvSpPr>
          <p:spPr>
            <a:xfrm>
              <a:off x="1963216" y="321331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5" name="Rectangle: Rounded Corners 1094">
              <a:extLst>
                <a:ext uri="{FF2B5EF4-FFF2-40B4-BE49-F238E27FC236}">
                  <a16:creationId xmlns:a16="http://schemas.microsoft.com/office/drawing/2014/main" id="{82AE364F-31F7-5752-B870-33ACC1355E4A}"/>
                </a:ext>
              </a:extLst>
            </p:cNvPr>
            <p:cNvSpPr/>
            <p:nvPr/>
          </p:nvSpPr>
          <p:spPr>
            <a:xfrm>
              <a:off x="1431632" y="2889000"/>
              <a:ext cx="2750455" cy="720000"/>
            </a:xfrm>
            <a:prstGeom prst="roundRect">
              <a:avLst>
                <a:gd name="adj" fmla="val 50000"/>
              </a:avLst>
            </a:prstGeom>
            <a:solidFill>
              <a:srgbClr val="00206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7" name="TextBox 1096">
              <a:extLst>
                <a:ext uri="{FF2B5EF4-FFF2-40B4-BE49-F238E27FC236}">
                  <a16:creationId xmlns:a16="http://schemas.microsoft.com/office/drawing/2014/main" id="{688D7804-85BF-4BCA-AECF-CFC658D85937}"/>
                </a:ext>
              </a:extLst>
            </p:cNvPr>
            <p:cNvSpPr txBox="1"/>
            <p:nvPr/>
          </p:nvSpPr>
          <p:spPr>
            <a:xfrm>
              <a:off x="2155323" y="2985024"/>
              <a:ext cx="146825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Bahnschrift" panose="020B0502040204020203" pitchFamily="34" charset="0"/>
                  <a:cs typeface="Arial"/>
                  <a:sym typeface="Arial"/>
                </a:rPr>
                <a:t>Website &amp; </a:t>
              </a:r>
              <a:r>
                <a:rPr kumimoji="0" lang="en-GB" sz="1400" b="1" i="0" u="none" strike="noStrike" kern="0" cap="none" spc="0" normalizeH="0" baseline="0" noProof="0" dirty="0" err="1">
                  <a:ln>
                    <a:noFill/>
                  </a:ln>
                  <a:solidFill>
                    <a:srgbClr val="FFFFFF"/>
                  </a:solidFill>
                  <a:effectLst/>
                  <a:uLnTx/>
                  <a:uFillTx/>
                  <a:latin typeface="Bahnschrift" panose="020B0502040204020203" pitchFamily="34" charset="0"/>
                  <a:cs typeface="Arial"/>
                  <a:sym typeface="Arial"/>
                </a:rPr>
                <a:t>Socia</a:t>
              </a:r>
              <a:r>
                <a:rPr lang="en-GB" sz="1400" b="1" kern="0" dirty="0">
                  <a:solidFill>
                    <a:srgbClr val="FFFFFF"/>
                  </a:solidFill>
                  <a:latin typeface="Bahnschrift" panose="020B0502040204020203" pitchFamily="34" charset="0"/>
                  <a:cs typeface="Arial"/>
                  <a:sym typeface="Arial"/>
                </a:rPr>
                <a:t>l Media</a:t>
              </a:r>
              <a:endParaRPr kumimoji="0" lang="en-GB" sz="1400" b="1" i="0" u="none" strike="noStrike" kern="0" cap="none" spc="0" normalizeH="0" baseline="0" noProof="0" dirty="0">
                <a:ln>
                  <a:noFill/>
                </a:ln>
                <a:solidFill>
                  <a:srgbClr val="FFFFFF"/>
                </a:solidFill>
                <a:effectLst/>
                <a:uLnTx/>
                <a:uFillTx/>
                <a:latin typeface="Bahnschrift" panose="020B0502040204020203" pitchFamily="34" charset="0"/>
                <a:cs typeface="Arial"/>
                <a:sym typeface="Arial"/>
              </a:endParaRPr>
            </a:p>
          </p:txBody>
        </p:sp>
      </p:grpSp>
      <p:sp>
        <p:nvSpPr>
          <p:cNvPr id="1099" name="Isosceles Triangle 1098">
            <a:extLst>
              <a:ext uri="{FF2B5EF4-FFF2-40B4-BE49-F238E27FC236}">
                <a16:creationId xmlns:a16="http://schemas.microsoft.com/office/drawing/2014/main" id="{EA2F1531-2E16-3C28-E9D1-49AA4FD799E2}"/>
              </a:ext>
            </a:extLst>
          </p:cNvPr>
          <p:cNvSpPr/>
          <p:nvPr/>
        </p:nvSpPr>
        <p:spPr>
          <a:xfrm rot="18886289">
            <a:off x="7152148" y="4776653"/>
            <a:ext cx="593129" cy="594992"/>
          </a:xfrm>
          <a:prstGeom prst="triangle">
            <a:avLst/>
          </a:prstGeom>
          <a:solidFill>
            <a:schemeClr val="accent4">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00" name="Group 1099">
            <a:extLst>
              <a:ext uri="{FF2B5EF4-FFF2-40B4-BE49-F238E27FC236}">
                <a16:creationId xmlns:a16="http://schemas.microsoft.com/office/drawing/2014/main" id="{6979942F-78AC-5381-88FD-F730895B37BE}"/>
              </a:ext>
            </a:extLst>
          </p:cNvPr>
          <p:cNvGrpSpPr/>
          <p:nvPr/>
        </p:nvGrpSpPr>
        <p:grpSpPr>
          <a:xfrm>
            <a:off x="7357797" y="5003860"/>
            <a:ext cx="2750455" cy="720000"/>
            <a:chOff x="2089119" y="4207027"/>
            <a:chExt cx="2750455" cy="720000"/>
          </a:xfrm>
          <a:solidFill>
            <a:schemeClr val="accent4">
              <a:lumMod val="75000"/>
            </a:schemeClr>
          </a:solidFill>
        </p:grpSpPr>
        <p:sp>
          <p:nvSpPr>
            <p:cNvPr id="1101" name="Rectangle 1100">
              <a:extLst>
                <a:ext uri="{FF2B5EF4-FFF2-40B4-BE49-F238E27FC236}">
                  <a16:creationId xmlns:a16="http://schemas.microsoft.com/office/drawing/2014/main" id="{36FF3B01-BF4A-1991-CC9F-A7E5ADDD958B}"/>
                </a:ext>
              </a:extLst>
            </p:cNvPr>
            <p:cNvSpPr/>
            <p:nvPr/>
          </p:nvSpPr>
          <p:spPr>
            <a:xfrm>
              <a:off x="2991916" y="4719277"/>
              <a:ext cx="863600" cy="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2" name="Rectangle 1101">
              <a:extLst>
                <a:ext uri="{FF2B5EF4-FFF2-40B4-BE49-F238E27FC236}">
                  <a16:creationId xmlns:a16="http://schemas.microsoft.com/office/drawing/2014/main" id="{164F6E34-2EE8-88C4-D34A-CC452FD997D4}"/>
                </a:ext>
              </a:extLst>
            </p:cNvPr>
            <p:cNvSpPr/>
            <p:nvPr/>
          </p:nvSpPr>
          <p:spPr>
            <a:xfrm>
              <a:off x="2620703" y="4531344"/>
              <a:ext cx="863600" cy="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3" name="Rectangle: Rounded Corners 1102">
              <a:extLst>
                <a:ext uri="{FF2B5EF4-FFF2-40B4-BE49-F238E27FC236}">
                  <a16:creationId xmlns:a16="http://schemas.microsoft.com/office/drawing/2014/main" id="{7913DA58-BA7C-2027-0A39-C80593FD0C96}"/>
                </a:ext>
              </a:extLst>
            </p:cNvPr>
            <p:cNvSpPr/>
            <p:nvPr/>
          </p:nvSpPr>
          <p:spPr>
            <a:xfrm>
              <a:off x="2089119" y="4207027"/>
              <a:ext cx="2750455" cy="720000"/>
            </a:xfrm>
            <a:prstGeom prst="roundRect">
              <a:avLst>
                <a:gd name="adj" fmla="val 50000"/>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5" name="TextBox 1104">
              <a:extLst>
                <a:ext uri="{FF2B5EF4-FFF2-40B4-BE49-F238E27FC236}">
                  <a16:creationId xmlns:a16="http://schemas.microsoft.com/office/drawing/2014/main" id="{5A21B4D6-CFD5-EE86-25A8-CCC7910BCDEE}"/>
                </a:ext>
              </a:extLst>
            </p:cNvPr>
            <p:cNvSpPr txBox="1"/>
            <p:nvPr/>
          </p:nvSpPr>
          <p:spPr>
            <a:xfrm>
              <a:off x="2898256" y="4267080"/>
              <a:ext cx="1679844" cy="584775"/>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Bahnschrift" panose="020B0502040204020203" pitchFamily="34" charset="0"/>
                  <a:cs typeface="Arial"/>
                  <a:sym typeface="Arial"/>
                </a:rPr>
                <a:t>Magazine, Newsletters</a:t>
              </a:r>
            </a:p>
          </p:txBody>
        </p:sp>
      </p:grpSp>
      <p:grpSp>
        <p:nvGrpSpPr>
          <p:cNvPr id="1111" name="Group 1110">
            <a:extLst>
              <a:ext uri="{FF2B5EF4-FFF2-40B4-BE49-F238E27FC236}">
                <a16:creationId xmlns:a16="http://schemas.microsoft.com/office/drawing/2014/main" id="{8BA6047C-AB09-D9C2-194F-E29D55F2BE77}"/>
              </a:ext>
            </a:extLst>
          </p:cNvPr>
          <p:cNvGrpSpPr/>
          <p:nvPr/>
        </p:nvGrpSpPr>
        <p:grpSpPr>
          <a:xfrm>
            <a:off x="4540831" y="3433323"/>
            <a:ext cx="161277" cy="161277"/>
            <a:chOff x="4998829" y="2453588"/>
            <a:chExt cx="161277" cy="161277"/>
          </a:xfrm>
        </p:grpSpPr>
        <p:sp>
          <p:nvSpPr>
            <p:cNvPr id="1112" name="Oval 1111">
              <a:extLst>
                <a:ext uri="{FF2B5EF4-FFF2-40B4-BE49-F238E27FC236}">
                  <a16:creationId xmlns:a16="http://schemas.microsoft.com/office/drawing/2014/main" id="{8612A23F-C282-6B24-3B26-1ADFA72037C3}"/>
                </a:ext>
              </a:extLst>
            </p:cNvPr>
            <p:cNvSpPr>
              <a:spLocks noChangeAspect="1"/>
            </p:cNvSpPr>
            <p:nvPr/>
          </p:nvSpPr>
          <p:spPr>
            <a:xfrm>
              <a:off x="4998829" y="2453588"/>
              <a:ext cx="161277" cy="161277"/>
            </a:xfrm>
            <a:prstGeom prst="ellipse">
              <a:avLst/>
            </a:prstGeom>
            <a:solidFill>
              <a:schemeClr val="accent2">
                <a:lumMod val="5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3" name="Oval 1112">
              <a:extLst>
                <a:ext uri="{FF2B5EF4-FFF2-40B4-BE49-F238E27FC236}">
                  <a16:creationId xmlns:a16="http://schemas.microsoft.com/office/drawing/2014/main" id="{1F9A9391-125F-09A0-5D4A-EB0182101C93}"/>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4" name="Oval 1113">
              <a:extLst>
                <a:ext uri="{FF2B5EF4-FFF2-40B4-BE49-F238E27FC236}">
                  <a16:creationId xmlns:a16="http://schemas.microsoft.com/office/drawing/2014/main" id="{C58E9147-9CC3-0735-4988-7D66DFAB1C7B}"/>
                </a:ext>
              </a:extLst>
            </p:cNvPr>
            <p:cNvSpPr>
              <a:spLocks noChangeAspect="1"/>
            </p:cNvSpPr>
            <p:nvPr/>
          </p:nvSpPr>
          <p:spPr>
            <a:xfrm>
              <a:off x="5041492" y="2496251"/>
              <a:ext cx="75951" cy="75951"/>
            </a:xfrm>
            <a:prstGeom prst="ellipse">
              <a:avLst/>
            </a:prstGeom>
            <a:solidFill>
              <a:schemeClr val="accent2">
                <a:lumMod val="5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15" name="Group 1114">
            <a:extLst>
              <a:ext uri="{FF2B5EF4-FFF2-40B4-BE49-F238E27FC236}">
                <a16:creationId xmlns:a16="http://schemas.microsoft.com/office/drawing/2014/main" id="{2AF81722-F23C-8851-3DD4-42991711892B}"/>
              </a:ext>
            </a:extLst>
          </p:cNvPr>
          <p:cNvGrpSpPr/>
          <p:nvPr/>
        </p:nvGrpSpPr>
        <p:grpSpPr>
          <a:xfrm>
            <a:off x="4712028" y="4412790"/>
            <a:ext cx="161277" cy="161277"/>
            <a:chOff x="4998829" y="2453588"/>
            <a:chExt cx="161277" cy="161277"/>
          </a:xfrm>
        </p:grpSpPr>
        <p:sp>
          <p:nvSpPr>
            <p:cNvPr id="1116" name="Oval 1115">
              <a:extLst>
                <a:ext uri="{FF2B5EF4-FFF2-40B4-BE49-F238E27FC236}">
                  <a16:creationId xmlns:a16="http://schemas.microsoft.com/office/drawing/2014/main" id="{F1381DBB-1715-3F4A-1B3B-03291C2E12F9}"/>
                </a:ext>
              </a:extLst>
            </p:cNvPr>
            <p:cNvSpPr>
              <a:spLocks noChangeAspect="1"/>
            </p:cNvSpPr>
            <p:nvPr/>
          </p:nvSpPr>
          <p:spPr>
            <a:xfrm>
              <a:off x="4998829" y="2453588"/>
              <a:ext cx="161277" cy="161277"/>
            </a:xfrm>
            <a:prstGeom prst="ellipse">
              <a:avLst/>
            </a:prstGeom>
            <a:solidFill>
              <a:schemeClr val="accent5">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7" name="Oval 1116">
              <a:extLst>
                <a:ext uri="{FF2B5EF4-FFF2-40B4-BE49-F238E27FC236}">
                  <a16:creationId xmlns:a16="http://schemas.microsoft.com/office/drawing/2014/main" id="{97A8C96F-0A1A-9366-6DF7-A1A2E1B9E671}"/>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8" name="Oval 1117">
              <a:extLst>
                <a:ext uri="{FF2B5EF4-FFF2-40B4-BE49-F238E27FC236}">
                  <a16:creationId xmlns:a16="http://schemas.microsoft.com/office/drawing/2014/main" id="{AA4D2333-BEEF-4A37-58EB-79EAB3A049FE}"/>
                </a:ext>
              </a:extLst>
            </p:cNvPr>
            <p:cNvSpPr>
              <a:spLocks noChangeAspect="1"/>
            </p:cNvSpPr>
            <p:nvPr/>
          </p:nvSpPr>
          <p:spPr>
            <a:xfrm>
              <a:off x="5041492" y="2496251"/>
              <a:ext cx="75951" cy="75951"/>
            </a:xfrm>
            <a:prstGeom prst="ellipse">
              <a:avLst/>
            </a:prstGeom>
            <a:solidFill>
              <a:schemeClr val="accent5">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19" name="Group 1118">
            <a:extLst>
              <a:ext uri="{FF2B5EF4-FFF2-40B4-BE49-F238E27FC236}">
                <a16:creationId xmlns:a16="http://schemas.microsoft.com/office/drawing/2014/main" id="{2AEC7BF9-600A-EF14-5898-E2080267A757}"/>
              </a:ext>
            </a:extLst>
          </p:cNvPr>
          <p:cNvGrpSpPr/>
          <p:nvPr/>
        </p:nvGrpSpPr>
        <p:grpSpPr>
          <a:xfrm>
            <a:off x="7048163" y="4693240"/>
            <a:ext cx="161277" cy="161277"/>
            <a:chOff x="4998829" y="2453588"/>
            <a:chExt cx="161277" cy="161277"/>
          </a:xfrm>
        </p:grpSpPr>
        <p:sp>
          <p:nvSpPr>
            <p:cNvPr id="1120" name="Oval 1119">
              <a:extLst>
                <a:ext uri="{FF2B5EF4-FFF2-40B4-BE49-F238E27FC236}">
                  <a16:creationId xmlns:a16="http://schemas.microsoft.com/office/drawing/2014/main" id="{D90298F1-B89B-37FB-9BE4-685749B25B5E}"/>
                </a:ext>
              </a:extLst>
            </p:cNvPr>
            <p:cNvSpPr>
              <a:spLocks noChangeAspect="1"/>
            </p:cNvSpPr>
            <p:nvPr/>
          </p:nvSpPr>
          <p:spPr>
            <a:xfrm>
              <a:off x="4998829" y="2453588"/>
              <a:ext cx="161277" cy="161277"/>
            </a:xfrm>
            <a:prstGeom prst="ellipse">
              <a:avLst/>
            </a:prstGeom>
            <a:solidFill>
              <a:schemeClr val="accent4">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1" name="Oval 1120">
              <a:extLst>
                <a:ext uri="{FF2B5EF4-FFF2-40B4-BE49-F238E27FC236}">
                  <a16:creationId xmlns:a16="http://schemas.microsoft.com/office/drawing/2014/main" id="{2A0A227A-2782-0D7D-D2B9-6F9A6DDBE715}"/>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2" name="Oval 1121">
              <a:extLst>
                <a:ext uri="{FF2B5EF4-FFF2-40B4-BE49-F238E27FC236}">
                  <a16:creationId xmlns:a16="http://schemas.microsoft.com/office/drawing/2014/main" id="{1D7F1762-AD91-3154-A6EE-169B7ECEE864}"/>
                </a:ext>
              </a:extLst>
            </p:cNvPr>
            <p:cNvSpPr>
              <a:spLocks noChangeAspect="1"/>
            </p:cNvSpPr>
            <p:nvPr/>
          </p:nvSpPr>
          <p:spPr>
            <a:xfrm>
              <a:off x="5041492" y="2496251"/>
              <a:ext cx="75951" cy="75951"/>
            </a:xfrm>
            <a:prstGeom prst="ellipse">
              <a:avLst/>
            </a:prstGeom>
            <a:solidFill>
              <a:schemeClr val="accent4">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23" name="Group 1122">
            <a:extLst>
              <a:ext uri="{FF2B5EF4-FFF2-40B4-BE49-F238E27FC236}">
                <a16:creationId xmlns:a16="http://schemas.microsoft.com/office/drawing/2014/main" id="{40050CAA-30DC-9826-B1AC-BAF041D3BC0A}"/>
              </a:ext>
            </a:extLst>
          </p:cNvPr>
          <p:cNvGrpSpPr/>
          <p:nvPr/>
        </p:nvGrpSpPr>
        <p:grpSpPr>
          <a:xfrm>
            <a:off x="7415112" y="3838022"/>
            <a:ext cx="161277" cy="161277"/>
            <a:chOff x="4998829" y="2453588"/>
            <a:chExt cx="161277" cy="161277"/>
          </a:xfrm>
        </p:grpSpPr>
        <p:sp>
          <p:nvSpPr>
            <p:cNvPr id="1124" name="Oval 1123">
              <a:extLst>
                <a:ext uri="{FF2B5EF4-FFF2-40B4-BE49-F238E27FC236}">
                  <a16:creationId xmlns:a16="http://schemas.microsoft.com/office/drawing/2014/main" id="{A3FC243C-4925-4782-1553-C8DCDCFD05F8}"/>
                </a:ext>
              </a:extLst>
            </p:cNvPr>
            <p:cNvSpPr>
              <a:spLocks noChangeAspect="1"/>
            </p:cNvSpPr>
            <p:nvPr/>
          </p:nvSpPr>
          <p:spPr>
            <a:xfrm>
              <a:off x="4998829" y="2453588"/>
              <a:ext cx="161277" cy="161277"/>
            </a:xfrm>
            <a:prstGeom prst="ellipse">
              <a:avLst/>
            </a:prstGeom>
            <a:solidFill>
              <a:srgbClr val="00206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5" name="Oval 1124">
              <a:extLst>
                <a:ext uri="{FF2B5EF4-FFF2-40B4-BE49-F238E27FC236}">
                  <a16:creationId xmlns:a16="http://schemas.microsoft.com/office/drawing/2014/main" id="{26196919-E098-AC91-382A-2E23C923A3F3}"/>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6" name="Oval 1125">
              <a:extLst>
                <a:ext uri="{FF2B5EF4-FFF2-40B4-BE49-F238E27FC236}">
                  <a16:creationId xmlns:a16="http://schemas.microsoft.com/office/drawing/2014/main" id="{83FAA564-E048-8EAE-A316-3F134B43CBC7}"/>
                </a:ext>
              </a:extLst>
            </p:cNvPr>
            <p:cNvSpPr>
              <a:spLocks noChangeAspect="1"/>
            </p:cNvSpPr>
            <p:nvPr/>
          </p:nvSpPr>
          <p:spPr>
            <a:xfrm>
              <a:off x="5041492" y="2496251"/>
              <a:ext cx="75951" cy="75951"/>
            </a:xfrm>
            <a:prstGeom prst="ellipse">
              <a:avLst/>
            </a:prstGeom>
            <a:solidFill>
              <a:srgbClr val="00206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27" name="Group 1126">
            <a:extLst>
              <a:ext uri="{FF2B5EF4-FFF2-40B4-BE49-F238E27FC236}">
                <a16:creationId xmlns:a16="http://schemas.microsoft.com/office/drawing/2014/main" id="{A2DB687B-579A-0D92-2BC3-DAD2B81E6AC4}"/>
              </a:ext>
            </a:extLst>
          </p:cNvPr>
          <p:cNvGrpSpPr/>
          <p:nvPr/>
        </p:nvGrpSpPr>
        <p:grpSpPr>
          <a:xfrm>
            <a:off x="7001569" y="2794003"/>
            <a:ext cx="161277" cy="161277"/>
            <a:chOff x="4998829" y="2453588"/>
            <a:chExt cx="161277" cy="161277"/>
          </a:xfrm>
        </p:grpSpPr>
        <p:sp>
          <p:nvSpPr>
            <p:cNvPr id="1128" name="Oval 1127">
              <a:extLst>
                <a:ext uri="{FF2B5EF4-FFF2-40B4-BE49-F238E27FC236}">
                  <a16:creationId xmlns:a16="http://schemas.microsoft.com/office/drawing/2014/main" id="{475EACF5-09FD-D6D9-0232-5EFBA16BAE79}"/>
                </a:ext>
              </a:extLst>
            </p:cNvPr>
            <p:cNvSpPr>
              <a:spLocks noChangeAspect="1"/>
            </p:cNvSpPr>
            <p:nvPr/>
          </p:nvSpPr>
          <p:spPr>
            <a:xfrm>
              <a:off x="4998829" y="2453588"/>
              <a:ext cx="161277" cy="161277"/>
            </a:xfrm>
            <a:prstGeom prst="ellipse">
              <a:avLst/>
            </a:prstGeom>
            <a:solidFill>
              <a:srgbClr val="F7964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9" name="Oval 1128">
              <a:extLst>
                <a:ext uri="{FF2B5EF4-FFF2-40B4-BE49-F238E27FC236}">
                  <a16:creationId xmlns:a16="http://schemas.microsoft.com/office/drawing/2014/main" id="{A1B5FB0A-A11C-5AE4-5827-04F1AF3C05CD}"/>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30" name="Oval 1129">
              <a:extLst>
                <a:ext uri="{FF2B5EF4-FFF2-40B4-BE49-F238E27FC236}">
                  <a16:creationId xmlns:a16="http://schemas.microsoft.com/office/drawing/2014/main" id="{A82F2079-7BA8-94B0-BA70-E08A1CE0E99C}"/>
                </a:ext>
              </a:extLst>
            </p:cNvPr>
            <p:cNvSpPr>
              <a:spLocks noChangeAspect="1"/>
            </p:cNvSpPr>
            <p:nvPr/>
          </p:nvSpPr>
          <p:spPr>
            <a:xfrm>
              <a:off x="5041492" y="2496251"/>
              <a:ext cx="75951" cy="75951"/>
            </a:xfrm>
            <a:prstGeom prst="ellipse">
              <a:avLst/>
            </a:prstGeom>
            <a:solidFill>
              <a:srgbClr val="F7964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138" name="Isosceles Triangle 1137">
            <a:extLst>
              <a:ext uri="{FF2B5EF4-FFF2-40B4-BE49-F238E27FC236}">
                <a16:creationId xmlns:a16="http://schemas.microsoft.com/office/drawing/2014/main" id="{38508070-1F79-7544-7ECC-2339FFEE35C9}"/>
              </a:ext>
            </a:extLst>
          </p:cNvPr>
          <p:cNvSpPr/>
          <p:nvPr/>
        </p:nvSpPr>
        <p:spPr>
          <a:xfrm rot="20677767">
            <a:off x="5392622" y="5282054"/>
            <a:ext cx="593129" cy="594992"/>
          </a:xfrm>
          <a:prstGeom prst="triangle">
            <a:avLst/>
          </a:prstGeom>
          <a:solidFill>
            <a:srgbClr val="92D05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39" name="Group 1138">
            <a:extLst>
              <a:ext uri="{FF2B5EF4-FFF2-40B4-BE49-F238E27FC236}">
                <a16:creationId xmlns:a16="http://schemas.microsoft.com/office/drawing/2014/main" id="{9F7A327B-6224-CE48-A079-14F441895C6F}"/>
              </a:ext>
            </a:extLst>
          </p:cNvPr>
          <p:cNvGrpSpPr/>
          <p:nvPr/>
        </p:nvGrpSpPr>
        <p:grpSpPr>
          <a:xfrm>
            <a:off x="4514508" y="5715610"/>
            <a:ext cx="2750455" cy="720000"/>
            <a:chOff x="2089119" y="4207027"/>
            <a:chExt cx="2750455" cy="720000"/>
          </a:xfrm>
        </p:grpSpPr>
        <p:sp>
          <p:nvSpPr>
            <p:cNvPr id="1140" name="Rectangle 1139">
              <a:extLst>
                <a:ext uri="{FF2B5EF4-FFF2-40B4-BE49-F238E27FC236}">
                  <a16:creationId xmlns:a16="http://schemas.microsoft.com/office/drawing/2014/main" id="{FD8CA481-833B-E18F-B54E-570123FE6361}"/>
                </a:ext>
              </a:extLst>
            </p:cNvPr>
            <p:cNvSpPr/>
            <p:nvPr/>
          </p:nvSpPr>
          <p:spPr>
            <a:xfrm>
              <a:off x="2991916" y="471927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1" name="Rectangle 1140">
              <a:extLst>
                <a:ext uri="{FF2B5EF4-FFF2-40B4-BE49-F238E27FC236}">
                  <a16:creationId xmlns:a16="http://schemas.microsoft.com/office/drawing/2014/main" id="{FA1921E2-59D7-9A9D-FC41-0E614A7031EF}"/>
                </a:ext>
              </a:extLst>
            </p:cNvPr>
            <p:cNvSpPr/>
            <p:nvPr/>
          </p:nvSpPr>
          <p:spPr>
            <a:xfrm>
              <a:off x="2620703" y="4531344"/>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2" name="Rectangle: Rounded Corners 1141">
              <a:extLst>
                <a:ext uri="{FF2B5EF4-FFF2-40B4-BE49-F238E27FC236}">
                  <a16:creationId xmlns:a16="http://schemas.microsoft.com/office/drawing/2014/main" id="{6590D61C-C814-6026-75B3-E409E8F90D10}"/>
                </a:ext>
              </a:extLst>
            </p:cNvPr>
            <p:cNvSpPr/>
            <p:nvPr/>
          </p:nvSpPr>
          <p:spPr>
            <a:xfrm>
              <a:off x="2089119" y="4207027"/>
              <a:ext cx="2750455" cy="720000"/>
            </a:xfrm>
            <a:prstGeom prst="roundRect">
              <a:avLst>
                <a:gd name="adj" fmla="val 50000"/>
              </a:avLst>
            </a:prstGeom>
            <a:solidFill>
              <a:srgbClr val="92D05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4" name="TextBox 1143">
              <a:extLst>
                <a:ext uri="{FF2B5EF4-FFF2-40B4-BE49-F238E27FC236}">
                  <a16:creationId xmlns:a16="http://schemas.microsoft.com/office/drawing/2014/main" id="{5C303063-775F-C1DD-7C91-BF07BECB8329}"/>
                </a:ext>
              </a:extLst>
            </p:cNvPr>
            <p:cNvSpPr txBox="1"/>
            <p:nvPr/>
          </p:nvSpPr>
          <p:spPr>
            <a:xfrm>
              <a:off x="2962008" y="4270350"/>
              <a:ext cx="1469721"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Bahnschrift" panose="020B0502040204020203" pitchFamily="34" charset="0"/>
                  <a:cs typeface="Arial"/>
                  <a:sym typeface="Arial"/>
                </a:rPr>
                <a:t>Commitments to act</a:t>
              </a:r>
            </a:p>
          </p:txBody>
        </p:sp>
      </p:grpSp>
      <p:grpSp>
        <p:nvGrpSpPr>
          <p:cNvPr id="1146" name="Group 1145">
            <a:extLst>
              <a:ext uri="{FF2B5EF4-FFF2-40B4-BE49-F238E27FC236}">
                <a16:creationId xmlns:a16="http://schemas.microsoft.com/office/drawing/2014/main" id="{897CF9F5-311E-0E19-B47A-BB83A429D61B}"/>
              </a:ext>
            </a:extLst>
          </p:cNvPr>
          <p:cNvGrpSpPr/>
          <p:nvPr/>
        </p:nvGrpSpPr>
        <p:grpSpPr>
          <a:xfrm>
            <a:off x="5505471" y="5096663"/>
            <a:ext cx="161277" cy="161277"/>
            <a:chOff x="4998829" y="2453588"/>
            <a:chExt cx="161277" cy="161277"/>
          </a:xfrm>
        </p:grpSpPr>
        <p:sp>
          <p:nvSpPr>
            <p:cNvPr id="1147" name="Oval 1146">
              <a:extLst>
                <a:ext uri="{FF2B5EF4-FFF2-40B4-BE49-F238E27FC236}">
                  <a16:creationId xmlns:a16="http://schemas.microsoft.com/office/drawing/2014/main" id="{E8420FD8-0884-5215-28E5-81BD0EA4DE47}"/>
                </a:ext>
              </a:extLst>
            </p:cNvPr>
            <p:cNvSpPr>
              <a:spLocks noChangeAspect="1"/>
            </p:cNvSpPr>
            <p:nvPr/>
          </p:nvSpPr>
          <p:spPr>
            <a:xfrm>
              <a:off x="4998829" y="2453588"/>
              <a:ext cx="161277" cy="161277"/>
            </a:xfrm>
            <a:prstGeom prst="ellipse">
              <a:avLst/>
            </a:prstGeom>
            <a:solidFill>
              <a:srgbClr val="92D05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8" name="Oval 1147">
              <a:extLst>
                <a:ext uri="{FF2B5EF4-FFF2-40B4-BE49-F238E27FC236}">
                  <a16:creationId xmlns:a16="http://schemas.microsoft.com/office/drawing/2014/main" id="{E9A403AD-7197-992B-88A9-3EEFD469D31A}"/>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9" name="Oval 1148">
              <a:extLst>
                <a:ext uri="{FF2B5EF4-FFF2-40B4-BE49-F238E27FC236}">
                  <a16:creationId xmlns:a16="http://schemas.microsoft.com/office/drawing/2014/main" id="{1B70FD7A-7920-7B68-F23A-560881D21153}"/>
                </a:ext>
              </a:extLst>
            </p:cNvPr>
            <p:cNvSpPr>
              <a:spLocks noChangeAspect="1"/>
            </p:cNvSpPr>
            <p:nvPr/>
          </p:nvSpPr>
          <p:spPr>
            <a:xfrm>
              <a:off x="5041492" y="2496251"/>
              <a:ext cx="75951" cy="75951"/>
            </a:xfrm>
            <a:prstGeom prst="ellipse">
              <a:avLst/>
            </a:prstGeom>
            <a:solidFill>
              <a:srgbClr val="92D05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2" name="Isosceles Triangle 11">
            <a:extLst>
              <a:ext uri="{FF2B5EF4-FFF2-40B4-BE49-F238E27FC236}">
                <a16:creationId xmlns:a16="http://schemas.microsoft.com/office/drawing/2014/main" id="{57FABF96-77E9-0CA8-DDD4-1B88ADF3EC2D}"/>
              </a:ext>
            </a:extLst>
          </p:cNvPr>
          <p:cNvSpPr/>
          <p:nvPr/>
        </p:nvSpPr>
        <p:spPr>
          <a:xfrm rot="9640504">
            <a:off x="5580415" y="1698184"/>
            <a:ext cx="593129" cy="594992"/>
          </a:xfrm>
          <a:prstGeom prst="triangle">
            <a:avLst/>
          </a:prstGeom>
          <a:solidFill>
            <a:schemeClr val="tx2">
              <a:lumMod val="60000"/>
              <a:lumOff val="4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3C18CFC7-E6AB-9F5D-C217-0B54D9593C1F}"/>
              </a:ext>
            </a:extLst>
          </p:cNvPr>
          <p:cNvGrpSpPr/>
          <p:nvPr/>
        </p:nvGrpSpPr>
        <p:grpSpPr>
          <a:xfrm>
            <a:off x="5387397" y="1212985"/>
            <a:ext cx="2750455" cy="720000"/>
            <a:chOff x="2089119" y="4207027"/>
            <a:chExt cx="2750455" cy="720000"/>
          </a:xfrm>
        </p:grpSpPr>
        <p:sp>
          <p:nvSpPr>
            <p:cNvPr id="14" name="Rectangle 13">
              <a:extLst>
                <a:ext uri="{FF2B5EF4-FFF2-40B4-BE49-F238E27FC236}">
                  <a16:creationId xmlns:a16="http://schemas.microsoft.com/office/drawing/2014/main" id="{CBAF9E9F-DC12-6E1D-B1C6-A8434BDC7937}"/>
                </a:ext>
              </a:extLst>
            </p:cNvPr>
            <p:cNvSpPr/>
            <p:nvPr/>
          </p:nvSpPr>
          <p:spPr>
            <a:xfrm>
              <a:off x="2991916" y="471927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0D8A6D7F-B699-D096-7B2E-F69F27CA7DCA}"/>
                </a:ext>
              </a:extLst>
            </p:cNvPr>
            <p:cNvSpPr/>
            <p:nvPr/>
          </p:nvSpPr>
          <p:spPr>
            <a:xfrm>
              <a:off x="2620703" y="4531344"/>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870A4C00-F189-0329-46BA-C575711B8938}"/>
                </a:ext>
              </a:extLst>
            </p:cNvPr>
            <p:cNvSpPr/>
            <p:nvPr/>
          </p:nvSpPr>
          <p:spPr>
            <a:xfrm>
              <a:off x="2089119" y="4207027"/>
              <a:ext cx="2750455" cy="720000"/>
            </a:xfrm>
            <a:prstGeom prst="roundRect">
              <a:avLst>
                <a:gd name="adj" fmla="val 50000"/>
              </a:avLst>
            </a:prstGeom>
            <a:solidFill>
              <a:schemeClr val="tx2">
                <a:lumMod val="60000"/>
                <a:lumOff val="4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TextBox 17">
              <a:extLst>
                <a:ext uri="{FF2B5EF4-FFF2-40B4-BE49-F238E27FC236}">
                  <a16:creationId xmlns:a16="http://schemas.microsoft.com/office/drawing/2014/main" id="{BB6EBF78-A779-41DC-AC4C-B0805AEFBB09}"/>
                </a:ext>
              </a:extLst>
            </p:cNvPr>
            <p:cNvSpPr txBox="1"/>
            <p:nvPr/>
          </p:nvSpPr>
          <p:spPr>
            <a:xfrm>
              <a:off x="2970446" y="4398067"/>
              <a:ext cx="162593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Bahnschrift" panose="020B0502040204020203" pitchFamily="34" charset="0"/>
                  <a:cs typeface="Arial"/>
                  <a:sym typeface="Arial"/>
                </a:rPr>
                <a:t>Good Practices</a:t>
              </a:r>
            </a:p>
          </p:txBody>
        </p:sp>
      </p:grpSp>
      <p:grpSp>
        <p:nvGrpSpPr>
          <p:cNvPr id="19" name="Group 18">
            <a:extLst>
              <a:ext uri="{FF2B5EF4-FFF2-40B4-BE49-F238E27FC236}">
                <a16:creationId xmlns:a16="http://schemas.microsoft.com/office/drawing/2014/main" id="{2145CFE7-E9D9-9DCB-27CE-B197C9F02DD1}"/>
              </a:ext>
            </a:extLst>
          </p:cNvPr>
          <p:cNvGrpSpPr/>
          <p:nvPr/>
        </p:nvGrpSpPr>
        <p:grpSpPr>
          <a:xfrm>
            <a:off x="5901604" y="2292391"/>
            <a:ext cx="161277" cy="161277"/>
            <a:chOff x="4998829" y="2453588"/>
            <a:chExt cx="161277" cy="161277"/>
          </a:xfrm>
        </p:grpSpPr>
        <p:sp>
          <p:nvSpPr>
            <p:cNvPr id="20" name="Oval 19">
              <a:extLst>
                <a:ext uri="{FF2B5EF4-FFF2-40B4-BE49-F238E27FC236}">
                  <a16:creationId xmlns:a16="http://schemas.microsoft.com/office/drawing/2014/main" id="{CE9B7E25-FB41-81C3-397D-E954AEBACF0C}"/>
                </a:ext>
              </a:extLst>
            </p:cNvPr>
            <p:cNvSpPr>
              <a:spLocks noChangeAspect="1"/>
            </p:cNvSpPr>
            <p:nvPr/>
          </p:nvSpPr>
          <p:spPr>
            <a:xfrm>
              <a:off x="4998829" y="2453588"/>
              <a:ext cx="161277" cy="161277"/>
            </a:xfrm>
            <a:prstGeom prst="ellipse">
              <a:avLst/>
            </a:prstGeom>
            <a:solidFill>
              <a:schemeClr val="tx2">
                <a:lumMod val="60000"/>
                <a:lumOff val="4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Oval 20">
              <a:extLst>
                <a:ext uri="{FF2B5EF4-FFF2-40B4-BE49-F238E27FC236}">
                  <a16:creationId xmlns:a16="http://schemas.microsoft.com/office/drawing/2014/main" id="{5BD7E0CF-F7A9-69FA-69BC-985B1945048A}"/>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Oval 21">
              <a:extLst>
                <a:ext uri="{FF2B5EF4-FFF2-40B4-BE49-F238E27FC236}">
                  <a16:creationId xmlns:a16="http://schemas.microsoft.com/office/drawing/2014/main" id="{2C12EA77-24DD-A1AF-49CB-41D9D6E25EE0}"/>
                </a:ext>
              </a:extLst>
            </p:cNvPr>
            <p:cNvSpPr>
              <a:spLocks noChangeAspect="1"/>
            </p:cNvSpPr>
            <p:nvPr/>
          </p:nvSpPr>
          <p:spPr>
            <a:xfrm>
              <a:off x="5041492" y="2496251"/>
              <a:ext cx="75951" cy="75951"/>
            </a:xfrm>
            <a:prstGeom prst="ellipse">
              <a:avLst/>
            </a:prstGeom>
            <a:solidFill>
              <a:schemeClr val="tx2">
                <a:lumMod val="60000"/>
                <a:lumOff val="4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23" name="Graphic 22" descr="Open hand with plant outline">
            <a:extLst>
              <a:ext uri="{FF2B5EF4-FFF2-40B4-BE49-F238E27FC236}">
                <a16:creationId xmlns:a16="http://schemas.microsoft.com/office/drawing/2014/main" id="{84ACF015-5737-E113-624D-E6266CA1B8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4069" y="1321764"/>
            <a:ext cx="580122" cy="580122"/>
          </a:xfrm>
          <a:prstGeom prst="rect">
            <a:avLst/>
          </a:prstGeom>
        </p:spPr>
      </p:pic>
      <p:sp>
        <p:nvSpPr>
          <p:cNvPr id="3" name="Oval 2">
            <a:extLst>
              <a:ext uri="{FF2B5EF4-FFF2-40B4-BE49-F238E27FC236}">
                <a16:creationId xmlns:a16="http://schemas.microsoft.com/office/drawing/2014/main" id="{A198F50C-F09F-2709-7DC3-3F030E6EAE5D}"/>
              </a:ext>
            </a:extLst>
          </p:cNvPr>
          <p:cNvSpPr>
            <a:spLocks noChangeAspect="1"/>
          </p:cNvSpPr>
          <p:nvPr/>
        </p:nvSpPr>
        <p:spPr>
          <a:xfrm>
            <a:off x="3506751" y="3175789"/>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 name="Graphic 3" descr="Lightbulb with solid fill">
            <a:extLst>
              <a:ext uri="{FF2B5EF4-FFF2-40B4-BE49-F238E27FC236}">
                <a16:creationId xmlns:a16="http://schemas.microsoft.com/office/drawing/2014/main" id="{4C5B4B16-BCF4-A2C4-2075-26DCA13537C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64029" y="3233488"/>
            <a:ext cx="511061" cy="511061"/>
          </a:xfrm>
          <a:prstGeom prst="rect">
            <a:avLst/>
          </a:prstGeom>
        </p:spPr>
      </p:pic>
      <p:pic>
        <p:nvPicPr>
          <p:cNvPr id="5" name="Graphic 4" descr="Megaphone1 with solid fill">
            <a:extLst>
              <a:ext uri="{FF2B5EF4-FFF2-40B4-BE49-F238E27FC236}">
                <a16:creationId xmlns:a16="http://schemas.microsoft.com/office/drawing/2014/main" id="{AD929A40-826C-9671-22C0-546BD1C9C80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574593" y="2290043"/>
            <a:ext cx="564696" cy="564696"/>
          </a:xfrm>
          <a:prstGeom prst="rect">
            <a:avLst/>
          </a:prstGeom>
        </p:spPr>
      </p:pic>
      <p:sp>
        <p:nvSpPr>
          <p:cNvPr id="10" name="Oval 9">
            <a:extLst>
              <a:ext uri="{FF2B5EF4-FFF2-40B4-BE49-F238E27FC236}">
                <a16:creationId xmlns:a16="http://schemas.microsoft.com/office/drawing/2014/main" id="{5F5BDDA9-EE35-2F06-9548-26AB13AD6B7C}"/>
              </a:ext>
            </a:extLst>
          </p:cNvPr>
          <p:cNvSpPr>
            <a:spLocks noChangeAspect="1"/>
          </p:cNvSpPr>
          <p:nvPr/>
        </p:nvSpPr>
        <p:spPr>
          <a:xfrm>
            <a:off x="3949094" y="4790385"/>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 name="Graphic 10" descr="Cycle with people outline">
            <a:extLst>
              <a:ext uri="{FF2B5EF4-FFF2-40B4-BE49-F238E27FC236}">
                <a16:creationId xmlns:a16="http://schemas.microsoft.com/office/drawing/2014/main" id="{E5F5E489-E87D-9F76-E0D1-4BF5305D46C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935448" y="4772287"/>
            <a:ext cx="612000" cy="612000"/>
          </a:xfrm>
          <a:prstGeom prst="rect">
            <a:avLst/>
          </a:prstGeom>
        </p:spPr>
      </p:pic>
      <p:sp>
        <p:nvSpPr>
          <p:cNvPr id="25" name="Oval 24">
            <a:extLst>
              <a:ext uri="{FF2B5EF4-FFF2-40B4-BE49-F238E27FC236}">
                <a16:creationId xmlns:a16="http://schemas.microsoft.com/office/drawing/2014/main" id="{591749CC-4DE9-96B7-BDFC-747DE3A35D8D}"/>
              </a:ext>
            </a:extLst>
          </p:cNvPr>
          <p:cNvSpPr>
            <a:spLocks noChangeAspect="1"/>
          </p:cNvSpPr>
          <p:nvPr/>
        </p:nvSpPr>
        <p:spPr>
          <a:xfrm>
            <a:off x="4583179" y="5770269"/>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6" name="Graphic 25" descr="Open hand with plant outline">
            <a:extLst>
              <a:ext uri="{FF2B5EF4-FFF2-40B4-BE49-F238E27FC236}">
                <a16:creationId xmlns:a16="http://schemas.microsoft.com/office/drawing/2014/main" id="{1A4E4ADE-5E02-AD26-299B-972CC1F1C8A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2797" y="5812708"/>
            <a:ext cx="517226" cy="517226"/>
          </a:xfrm>
          <a:prstGeom prst="rect">
            <a:avLst/>
          </a:prstGeom>
        </p:spPr>
      </p:pic>
      <p:sp>
        <p:nvSpPr>
          <p:cNvPr id="29" name="Oval 28">
            <a:extLst>
              <a:ext uri="{FF2B5EF4-FFF2-40B4-BE49-F238E27FC236}">
                <a16:creationId xmlns:a16="http://schemas.microsoft.com/office/drawing/2014/main" id="{5F6C3FA6-6179-43F5-8C28-1023179E7283}"/>
              </a:ext>
            </a:extLst>
          </p:cNvPr>
          <p:cNvSpPr>
            <a:spLocks noChangeAspect="1"/>
          </p:cNvSpPr>
          <p:nvPr/>
        </p:nvSpPr>
        <p:spPr>
          <a:xfrm>
            <a:off x="7429868" y="5072688"/>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0" name="Graphic 29" descr="Document with solid fill">
            <a:extLst>
              <a:ext uri="{FF2B5EF4-FFF2-40B4-BE49-F238E27FC236}">
                <a16:creationId xmlns:a16="http://schemas.microsoft.com/office/drawing/2014/main" id="{91091145-13B8-2FEB-F17E-657B0CA9C00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508322" y="5142220"/>
            <a:ext cx="426463" cy="426463"/>
          </a:xfrm>
          <a:prstGeom prst="rect">
            <a:avLst/>
          </a:prstGeom>
        </p:spPr>
      </p:pic>
      <p:sp>
        <p:nvSpPr>
          <p:cNvPr id="31" name="Oval 30">
            <a:extLst>
              <a:ext uri="{FF2B5EF4-FFF2-40B4-BE49-F238E27FC236}">
                <a16:creationId xmlns:a16="http://schemas.microsoft.com/office/drawing/2014/main" id="{D70E15B2-F614-01E0-1FD7-E1E4D6D866E9}"/>
              </a:ext>
            </a:extLst>
          </p:cNvPr>
          <p:cNvSpPr>
            <a:spLocks noChangeAspect="1"/>
          </p:cNvSpPr>
          <p:nvPr/>
        </p:nvSpPr>
        <p:spPr>
          <a:xfrm>
            <a:off x="8042222" y="3618579"/>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3" name="Graphic 32" descr="Online Network with solid fill">
            <a:extLst>
              <a:ext uri="{FF2B5EF4-FFF2-40B4-BE49-F238E27FC236}">
                <a16:creationId xmlns:a16="http://schemas.microsoft.com/office/drawing/2014/main" id="{EDAB5B58-45EF-5ED2-23A9-E32D82007593}"/>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8133779" y="3653987"/>
            <a:ext cx="421818" cy="421818"/>
          </a:xfrm>
          <a:prstGeom prst="rect">
            <a:avLst/>
          </a:prstGeom>
        </p:spPr>
      </p:pic>
      <p:sp>
        <p:nvSpPr>
          <p:cNvPr id="34" name="Oval 33">
            <a:extLst>
              <a:ext uri="{FF2B5EF4-FFF2-40B4-BE49-F238E27FC236}">
                <a16:creationId xmlns:a16="http://schemas.microsoft.com/office/drawing/2014/main" id="{E5059ECF-4472-A55D-23E0-4973340F1321}"/>
              </a:ext>
            </a:extLst>
          </p:cNvPr>
          <p:cNvSpPr>
            <a:spLocks noChangeAspect="1"/>
          </p:cNvSpPr>
          <p:nvPr/>
        </p:nvSpPr>
        <p:spPr>
          <a:xfrm>
            <a:off x="7489347" y="2210038"/>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5" name="Graphic 34" descr="Megaphone1 with solid fill">
            <a:extLst>
              <a:ext uri="{FF2B5EF4-FFF2-40B4-BE49-F238E27FC236}">
                <a16:creationId xmlns:a16="http://schemas.microsoft.com/office/drawing/2014/main" id="{4F1D9714-5330-ED6B-8AC2-99721924463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489347" y="2192167"/>
            <a:ext cx="564696" cy="564696"/>
          </a:xfrm>
          <a:prstGeom prst="rect">
            <a:avLst/>
          </a:prstGeom>
        </p:spPr>
      </p:pic>
      <p:sp>
        <p:nvSpPr>
          <p:cNvPr id="36" name="Oval 35">
            <a:extLst>
              <a:ext uri="{FF2B5EF4-FFF2-40B4-BE49-F238E27FC236}">
                <a16:creationId xmlns:a16="http://schemas.microsoft.com/office/drawing/2014/main" id="{EC3EBFD2-D0EA-2EE0-6F17-3BADACB400D0}"/>
              </a:ext>
            </a:extLst>
          </p:cNvPr>
          <p:cNvSpPr>
            <a:spLocks noChangeAspect="1"/>
          </p:cNvSpPr>
          <p:nvPr/>
        </p:nvSpPr>
        <p:spPr>
          <a:xfrm>
            <a:off x="5458882" y="1261582"/>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8" name="Group 37">
            <a:extLst>
              <a:ext uri="{FF2B5EF4-FFF2-40B4-BE49-F238E27FC236}">
                <a16:creationId xmlns:a16="http://schemas.microsoft.com/office/drawing/2014/main" id="{7F81C5CB-D88A-4A22-0DF9-BD1ACB9F67EE}"/>
              </a:ext>
            </a:extLst>
          </p:cNvPr>
          <p:cNvGrpSpPr/>
          <p:nvPr/>
        </p:nvGrpSpPr>
        <p:grpSpPr>
          <a:xfrm>
            <a:off x="5153793" y="2510697"/>
            <a:ext cx="161277" cy="161277"/>
            <a:chOff x="4998829" y="2453588"/>
            <a:chExt cx="161277" cy="161277"/>
          </a:xfrm>
        </p:grpSpPr>
        <p:sp>
          <p:nvSpPr>
            <p:cNvPr id="39" name="Oval 38">
              <a:extLst>
                <a:ext uri="{FF2B5EF4-FFF2-40B4-BE49-F238E27FC236}">
                  <a16:creationId xmlns:a16="http://schemas.microsoft.com/office/drawing/2014/main" id="{982DB24D-C12D-BFFE-68E8-7EF8FC716606}"/>
                </a:ext>
              </a:extLst>
            </p:cNvPr>
            <p:cNvSpPr>
              <a:spLocks noChangeAspect="1"/>
            </p:cNvSpPr>
            <p:nvPr/>
          </p:nvSpPr>
          <p:spPr>
            <a:xfrm>
              <a:off x="4998829" y="2453588"/>
              <a:ext cx="161277" cy="161277"/>
            </a:xfrm>
            <a:prstGeom prst="ellipse">
              <a:avLst/>
            </a:prstGeom>
            <a:solidFill>
              <a:schemeClr val="accent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Oval 39">
              <a:extLst>
                <a:ext uri="{FF2B5EF4-FFF2-40B4-BE49-F238E27FC236}">
                  <a16:creationId xmlns:a16="http://schemas.microsoft.com/office/drawing/2014/main" id="{BC48EF19-7CA4-36CF-3301-CA27B5902F04}"/>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Oval 40">
              <a:extLst>
                <a:ext uri="{FF2B5EF4-FFF2-40B4-BE49-F238E27FC236}">
                  <a16:creationId xmlns:a16="http://schemas.microsoft.com/office/drawing/2014/main" id="{3872ADA1-6A77-D91C-0EC8-4EEE975F771B}"/>
                </a:ext>
              </a:extLst>
            </p:cNvPr>
            <p:cNvSpPr>
              <a:spLocks noChangeAspect="1"/>
            </p:cNvSpPr>
            <p:nvPr/>
          </p:nvSpPr>
          <p:spPr>
            <a:xfrm>
              <a:off x="5041492" y="2496251"/>
              <a:ext cx="75951" cy="75951"/>
            </a:xfrm>
            <a:prstGeom prst="ellipse">
              <a:avLst/>
            </a:prstGeom>
            <a:solidFill>
              <a:schemeClr val="accent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42" name="Graphic 41" descr="Mining tools with solid fill">
            <a:extLst>
              <a:ext uri="{FF2B5EF4-FFF2-40B4-BE49-F238E27FC236}">
                <a16:creationId xmlns:a16="http://schemas.microsoft.com/office/drawing/2014/main" id="{E4FD8106-B1A1-7E88-0DF9-AC542A7A984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38316" y="1321764"/>
            <a:ext cx="472424" cy="472424"/>
          </a:xfrm>
          <a:prstGeom prst="rect">
            <a:avLst/>
          </a:prstGeom>
        </p:spPr>
      </p:pic>
      <p:pic>
        <p:nvPicPr>
          <p:cNvPr id="44" name="Graphic 43" descr="Lecturer with solid fill">
            <a:extLst>
              <a:ext uri="{FF2B5EF4-FFF2-40B4-BE49-F238E27FC236}">
                <a16:creationId xmlns:a16="http://schemas.microsoft.com/office/drawing/2014/main" id="{FB825BA3-B2E4-65A0-C038-E75913039F1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83240" y="1843848"/>
            <a:ext cx="462535" cy="462535"/>
          </a:xfrm>
          <a:prstGeom prst="rect">
            <a:avLst/>
          </a:prstGeom>
        </p:spPr>
      </p:pic>
    </p:spTree>
    <p:extLst>
      <p:ext uri="{BB962C8B-B14F-4D97-AF65-F5344CB8AC3E}">
        <p14:creationId xmlns:p14="http://schemas.microsoft.com/office/powerpoint/2010/main" val="266023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dirty="0"/>
              <a:t>Main Events in 2023</a:t>
            </a:r>
            <a:endParaRPr lang="en-BE" dirty="0"/>
          </a:p>
        </p:txBody>
      </p:sp>
      <p:sp>
        <p:nvSpPr>
          <p:cNvPr id="24" name="Content Placeholder 2">
            <a:extLst>
              <a:ext uri="{FF2B5EF4-FFF2-40B4-BE49-F238E27FC236}">
                <a16:creationId xmlns:a16="http://schemas.microsoft.com/office/drawing/2014/main" id="{E2CF6CE2-F017-F597-5928-2A8BF1C87FA4}"/>
              </a:ext>
            </a:extLst>
          </p:cNvPr>
          <p:cNvSpPr>
            <a:spLocks noGrp="1"/>
          </p:cNvSpPr>
          <p:nvPr>
            <p:ph idx="1"/>
          </p:nvPr>
        </p:nvSpPr>
        <p:spPr>
          <a:xfrm>
            <a:off x="6274830" y="2197606"/>
            <a:ext cx="5226829" cy="2775334"/>
          </a:xfrm>
          <a:solidFill>
            <a:schemeClr val="bg1">
              <a:alpha val="85000"/>
            </a:schemeClr>
          </a:solidFill>
          <a:ln>
            <a:solidFill>
              <a:schemeClr val="bg1">
                <a:lumMod val="95000"/>
              </a:schemeClr>
            </a:solidFill>
          </a:ln>
        </p:spPr>
        <p:txBody>
          <a:bodyPr anchor="b">
            <a:normAutofit/>
          </a:bodyPr>
          <a:lstStyle/>
          <a:p>
            <a:pPr marL="449263" indent="-342900">
              <a:spcBef>
                <a:spcPts val="1200"/>
              </a:spcBef>
              <a:buClr>
                <a:schemeClr val="accent6"/>
              </a:buClr>
              <a:buSzPct val="100000"/>
            </a:pPr>
            <a:r>
              <a:rPr lang="en-GB" sz="1600" dirty="0">
                <a:solidFill>
                  <a:schemeClr val="accent5"/>
                </a:solidFill>
                <a:effectLst/>
                <a:ea typeface="Arial" panose="020B0604020202020204" pitchFamily="34" charset="0"/>
                <a:cs typeface="Arial"/>
              </a:rPr>
              <a:t>Fostering </a:t>
            </a:r>
            <a:r>
              <a:rPr lang="en-GB" sz="1600" b="1" dirty="0">
                <a:solidFill>
                  <a:schemeClr val="accent5"/>
                </a:solidFill>
                <a:effectLst/>
                <a:ea typeface="Arial" panose="020B0604020202020204" pitchFamily="34" charset="0"/>
                <a:cs typeface="Arial"/>
              </a:rPr>
              <a:t>social entrepreneurship </a:t>
            </a:r>
            <a:r>
              <a:rPr lang="en-GB" sz="1600" dirty="0">
                <a:solidFill>
                  <a:schemeClr val="accent5"/>
                </a:solidFill>
                <a:effectLst/>
                <a:ea typeface="Arial" panose="020B0604020202020204" pitchFamily="34" charset="0"/>
                <a:cs typeface="Arial"/>
              </a:rPr>
              <a:t>in rural areas through local action </a:t>
            </a:r>
            <a:r>
              <a:rPr lang="en-GB" sz="1600" b="1" dirty="0">
                <a:solidFill>
                  <a:schemeClr val="accent6"/>
                </a:solidFill>
                <a:effectLst/>
                <a:ea typeface="Arial" panose="020B0604020202020204" pitchFamily="34" charset="0"/>
                <a:cs typeface="Arial"/>
              </a:rPr>
              <a:t>(</a:t>
            </a:r>
            <a:r>
              <a:rPr lang="en-GB" sz="1600" b="1" dirty="0">
                <a:solidFill>
                  <a:schemeClr val="accent6"/>
                </a:solidFill>
                <a:ea typeface="Arial" panose="020B0604020202020204" pitchFamily="34" charset="0"/>
                <a:cs typeface="Arial"/>
              </a:rPr>
              <a:t>11 May)</a:t>
            </a:r>
          </a:p>
          <a:p>
            <a:pPr marL="449263" indent="-342900">
              <a:spcBef>
                <a:spcPts val="1200"/>
              </a:spcBef>
              <a:buClr>
                <a:schemeClr val="accent6"/>
              </a:buClr>
              <a:buSzPct val="100000"/>
            </a:pPr>
            <a:r>
              <a:rPr lang="en-GB" sz="1600" dirty="0">
                <a:solidFill>
                  <a:schemeClr val="accent5"/>
                </a:solidFill>
                <a:cs typeface="Arial"/>
              </a:rPr>
              <a:t>Strengthening </a:t>
            </a:r>
            <a:r>
              <a:rPr lang="en-GB" sz="1600" b="1" dirty="0">
                <a:solidFill>
                  <a:schemeClr val="accent5"/>
                </a:solidFill>
                <a:cs typeface="Arial"/>
              </a:rPr>
              <a:t>digital skills of rural people to benefit</a:t>
            </a:r>
            <a:r>
              <a:rPr lang="en-GB" sz="1600" dirty="0">
                <a:solidFill>
                  <a:schemeClr val="accent5"/>
                </a:solidFill>
                <a:cs typeface="Arial"/>
              </a:rPr>
              <a:t> from the digital era </a:t>
            </a:r>
            <a:r>
              <a:rPr lang="en-GB" sz="1600" b="1" dirty="0">
                <a:solidFill>
                  <a:schemeClr val="accent6"/>
                </a:solidFill>
                <a:cs typeface="Arial"/>
              </a:rPr>
              <a:t>(8 June)</a:t>
            </a:r>
          </a:p>
          <a:p>
            <a:pPr marL="449263" indent="-342900">
              <a:spcBef>
                <a:spcPts val="1200"/>
              </a:spcBef>
              <a:buClr>
                <a:schemeClr val="accent6"/>
              </a:buClr>
              <a:buSzPct val="100000"/>
            </a:pPr>
            <a:r>
              <a:rPr lang="en-GB" sz="1600" b="1" dirty="0">
                <a:solidFill>
                  <a:schemeClr val="accent5"/>
                </a:solidFill>
                <a:cs typeface="Arial"/>
              </a:rPr>
              <a:t>Energy transition </a:t>
            </a:r>
            <a:r>
              <a:rPr lang="en-GB" sz="1600" b="1" dirty="0">
                <a:solidFill>
                  <a:schemeClr val="accent6"/>
                </a:solidFill>
                <a:cs typeface="Arial"/>
              </a:rPr>
              <a:t>(October – tbc)</a:t>
            </a:r>
          </a:p>
          <a:p>
            <a:pPr marL="449263" indent="-342900">
              <a:spcBef>
                <a:spcPts val="1200"/>
              </a:spcBef>
              <a:buClr>
                <a:schemeClr val="accent6"/>
              </a:buClr>
              <a:buSzPct val="100000"/>
            </a:pPr>
            <a:r>
              <a:rPr lang="en-GB" sz="1600" dirty="0">
                <a:solidFill>
                  <a:schemeClr val="accent5"/>
                </a:solidFill>
                <a:cs typeface="Arial"/>
              </a:rPr>
              <a:t>Webinar 4: topic to be defined </a:t>
            </a:r>
            <a:r>
              <a:rPr lang="en-GB" sz="1600" b="1" dirty="0">
                <a:solidFill>
                  <a:schemeClr val="accent6"/>
                </a:solidFill>
                <a:cs typeface="Arial"/>
              </a:rPr>
              <a:t>(December – tbc)</a:t>
            </a:r>
          </a:p>
        </p:txBody>
      </p:sp>
      <p:sp>
        <p:nvSpPr>
          <p:cNvPr id="38" name="Rectangle: Rounded Corners 37">
            <a:extLst>
              <a:ext uri="{FF2B5EF4-FFF2-40B4-BE49-F238E27FC236}">
                <a16:creationId xmlns:a16="http://schemas.microsoft.com/office/drawing/2014/main" id="{E7D73770-5F65-D29D-A7D7-74525B5E4699}"/>
              </a:ext>
            </a:extLst>
          </p:cNvPr>
          <p:cNvSpPr/>
          <p:nvPr/>
        </p:nvSpPr>
        <p:spPr>
          <a:xfrm>
            <a:off x="6272899" y="1890363"/>
            <a:ext cx="5226829" cy="567580"/>
          </a:xfrm>
          <a:prstGeom prst="roundRect">
            <a:avLst>
              <a:gd name="adj" fmla="val 50000"/>
            </a:avLst>
          </a:prstGeom>
          <a:solidFill>
            <a:schemeClr val="accent5"/>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a:solidFill>
                  <a:schemeClr val="bg1"/>
                </a:solidFill>
              </a:rPr>
              <a:t>Good Practice Webinars</a:t>
            </a:r>
          </a:p>
        </p:txBody>
      </p:sp>
      <p:grpSp>
        <p:nvGrpSpPr>
          <p:cNvPr id="18" name="Group 17">
            <a:extLst>
              <a:ext uri="{FF2B5EF4-FFF2-40B4-BE49-F238E27FC236}">
                <a16:creationId xmlns:a16="http://schemas.microsoft.com/office/drawing/2014/main" id="{CD92BD19-C47E-ABEF-C74E-907EBFF5F04B}"/>
              </a:ext>
            </a:extLst>
          </p:cNvPr>
          <p:cNvGrpSpPr>
            <a:grpSpLocks noChangeAspect="1"/>
          </p:cNvGrpSpPr>
          <p:nvPr/>
        </p:nvGrpSpPr>
        <p:grpSpPr>
          <a:xfrm>
            <a:off x="6071101" y="1530275"/>
            <a:ext cx="914155" cy="900000"/>
            <a:chOff x="450015" y="1231181"/>
            <a:chExt cx="756230" cy="744521"/>
          </a:xfrm>
        </p:grpSpPr>
        <p:sp>
          <p:nvSpPr>
            <p:cNvPr id="19" name="Oval 18">
              <a:extLst>
                <a:ext uri="{FF2B5EF4-FFF2-40B4-BE49-F238E27FC236}">
                  <a16:creationId xmlns:a16="http://schemas.microsoft.com/office/drawing/2014/main" id="{D0AD3874-95DD-3326-6516-3CDB74138648}"/>
                </a:ext>
              </a:extLst>
            </p:cNvPr>
            <p:cNvSpPr/>
            <p:nvPr/>
          </p:nvSpPr>
          <p:spPr>
            <a:xfrm>
              <a:off x="470777" y="1231181"/>
              <a:ext cx="685627" cy="7431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7A129EF1-6835-A636-7092-061F8B0A8085}"/>
                </a:ext>
              </a:extLst>
            </p:cNvPr>
            <p:cNvGrpSpPr>
              <a:grpSpLocks noChangeAspect="1"/>
            </p:cNvGrpSpPr>
            <p:nvPr/>
          </p:nvGrpSpPr>
          <p:grpSpPr>
            <a:xfrm>
              <a:off x="450015" y="1232505"/>
              <a:ext cx="756230" cy="743197"/>
              <a:chOff x="5406338" y="1969388"/>
              <a:chExt cx="1598494" cy="1570945"/>
            </a:xfrm>
          </p:grpSpPr>
          <p:pic>
            <p:nvPicPr>
              <p:cNvPr id="21" name="Picture 20">
                <a:extLst>
                  <a:ext uri="{FF2B5EF4-FFF2-40B4-BE49-F238E27FC236}">
                    <a16:creationId xmlns:a16="http://schemas.microsoft.com/office/drawing/2014/main" id="{7B1F818F-14A8-ECA5-3B36-B7A333870F13}"/>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406338" y="1974782"/>
                <a:ext cx="1565552" cy="1565551"/>
              </a:xfrm>
              <a:prstGeom prst="rect">
                <a:avLst/>
              </a:prstGeom>
            </p:spPr>
          </p:pic>
          <p:sp>
            <p:nvSpPr>
              <p:cNvPr id="22" name="Flowchart: Connector 21">
                <a:extLst>
                  <a:ext uri="{FF2B5EF4-FFF2-40B4-BE49-F238E27FC236}">
                    <a16:creationId xmlns:a16="http://schemas.microsoft.com/office/drawing/2014/main" id="{B4A99361-2116-0C7C-A64D-2DEAB8B9B67F}"/>
                  </a:ext>
                </a:extLst>
              </p:cNvPr>
              <p:cNvSpPr>
                <a:spLocks noChangeAspect="1"/>
              </p:cNvSpPr>
              <p:nvPr/>
            </p:nvSpPr>
            <p:spPr>
              <a:xfrm>
                <a:off x="5433887" y="1969388"/>
                <a:ext cx="1570945" cy="1570945"/>
              </a:xfrm>
              <a:prstGeom prst="flowChartConnector">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Content Placeholder 2">
            <a:extLst>
              <a:ext uri="{FF2B5EF4-FFF2-40B4-BE49-F238E27FC236}">
                <a16:creationId xmlns:a16="http://schemas.microsoft.com/office/drawing/2014/main" id="{F8EB0EED-7A23-F83F-3349-49965E11A837}"/>
              </a:ext>
            </a:extLst>
          </p:cNvPr>
          <p:cNvSpPr txBox="1">
            <a:spLocks/>
          </p:cNvSpPr>
          <p:nvPr/>
        </p:nvSpPr>
        <p:spPr>
          <a:xfrm>
            <a:off x="574615" y="2197606"/>
            <a:ext cx="5092700" cy="2151697"/>
          </a:xfrm>
          <a:prstGeom prst="rect">
            <a:avLst/>
          </a:prstGeom>
          <a:solidFill>
            <a:schemeClr val="bg1">
              <a:alpha val="85000"/>
            </a:schemeClr>
          </a:solidFill>
          <a:ln>
            <a:solidFill>
              <a:schemeClr val="bg1">
                <a:lumMod val="95000"/>
              </a:schemeClr>
            </a:solidFill>
          </a:ln>
        </p:spPr>
        <p:txBody>
          <a:bodyPr vert="horz" lIns="91440" tIns="45720" rIns="91440" bIns="45720" rtlCol="0" anchor="ctr">
            <a:normAutofit/>
          </a:bodyPr>
          <a:lstStyle>
            <a:lvl1pPr marL="447675" indent="-447675" algn="l" defTabSz="914400" rtl="0" eaLnBrk="1" latinLnBrk="0" hangingPunct="1">
              <a:lnSpc>
                <a:spcPct val="114000"/>
              </a:lnSpc>
              <a:spcBef>
                <a:spcPts val="600"/>
              </a:spcBef>
              <a:spcAft>
                <a:spcPts val="600"/>
              </a:spcAft>
              <a:buClr>
                <a:srgbClr val="F2CA20"/>
              </a:buClr>
              <a:buSzPct val="75000"/>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1pPr>
            <a:lvl2pPr marL="801688" indent="-344488" algn="l" defTabSz="914400" rtl="0" eaLnBrk="1" latinLnBrk="0" hangingPunct="1">
              <a:lnSpc>
                <a:spcPct val="114000"/>
              </a:lnSpc>
              <a:spcBef>
                <a:spcPts val="600"/>
              </a:spcBef>
              <a:spcAft>
                <a:spcPts val="600"/>
              </a:spcAft>
              <a:buClr>
                <a:srgbClr val="7DC387"/>
              </a:buClr>
              <a:buSzPct val="100000"/>
              <a:buFont typeface="Wingdings" panose="05000000000000000000" pitchFamily="2" charset="2"/>
              <a:buChar char="§"/>
              <a:defRPr sz="2200" kern="1200">
                <a:solidFill>
                  <a:schemeClr val="tx1"/>
                </a:solidFill>
                <a:latin typeface="Leelawadee" panose="020B0502040204020203" pitchFamily="34" charset="-34"/>
                <a:ea typeface="+mn-ea"/>
                <a:cs typeface="Leelawadee" panose="020B0502040204020203" pitchFamily="34" charset="-34"/>
              </a:defRPr>
            </a:lvl2pPr>
            <a:lvl3pPr marL="1258888" indent="-344488" algn="l" defTabSz="914400" rtl="0" eaLnBrk="1" latinLnBrk="0" hangingPunct="1">
              <a:lnSpc>
                <a:spcPct val="114000"/>
              </a:lnSpc>
              <a:spcBef>
                <a:spcPts val="600"/>
              </a:spcBef>
              <a:spcAft>
                <a:spcPts val="600"/>
              </a:spcAft>
              <a:buClr>
                <a:srgbClr val="FF0000"/>
              </a:buClr>
              <a:buFont typeface="Bahnschrift" panose="020B0502040204020203"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708150" indent="-336550" algn="l" defTabSz="914400" rtl="0" eaLnBrk="1" latinLnBrk="0" hangingPunct="1">
              <a:lnSpc>
                <a:spcPct val="114000"/>
              </a:lnSpc>
              <a:spcBef>
                <a:spcPts val="600"/>
              </a:spcBef>
              <a:spcAft>
                <a:spcPts val="600"/>
              </a:spcAft>
              <a:buClr>
                <a:srgbClr val="7ECDF2"/>
              </a:buClr>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155825" indent="-327025"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342900">
              <a:spcBef>
                <a:spcPts val="1200"/>
              </a:spcBef>
              <a:buClr>
                <a:schemeClr val="accent6"/>
              </a:buClr>
              <a:buSzPct val="100000"/>
            </a:pPr>
            <a:r>
              <a:rPr lang="en-GB" sz="1600" dirty="0">
                <a:solidFill>
                  <a:schemeClr val="accent5"/>
                </a:solidFill>
                <a:cs typeface="Arial"/>
              </a:rPr>
              <a:t>Taking action to tackle </a:t>
            </a:r>
            <a:r>
              <a:rPr lang="en-GB" sz="1600" b="1" dirty="0">
                <a:solidFill>
                  <a:schemeClr val="accent5"/>
                </a:solidFill>
                <a:cs typeface="Arial"/>
              </a:rPr>
              <a:t>rural depopulation</a:t>
            </a:r>
            <a:r>
              <a:rPr lang="en-GB" sz="1600" dirty="0">
                <a:solidFill>
                  <a:schemeClr val="accent5"/>
                </a:solidFill>
                <a:cs typeface="Arial"/>
              </a:rPr>
              <a:t>, Brussels, Belgium </a:t>
            </a:r>
            <a:r>
              <a:rPr lang="en-GB" sz="1600" b="1" dirty="0">
                <a:solidFill>
                  <a:schemeClr val="accent6"/>
                </a:solidFill>
                <a:cs typeface="Arial"/>
              </a:rPr>
              <a:t>(29 June)</a:t>
            </a:r>
            <a:endParaRPr lang="en-US" sz="1600" b="1" dirty="0">
              <a:solidFill>
                <a:schemeClr val="accent6"/>
              </a:solidFill>
              <a:cs typeface="Arial"/>
            </a:endParaRPr>
          </a:p>
          <a:p>
            <a:pPr marL="628650" indent="-342900">
              <a:spcBef>
                <a:spcPts val="1200"/>
              </a:spcBef>
              <a:buClr>
                <a:schemeClr val="accent6"/>
              </a:buClr>
              <a:buSzPct val="100000"/>
            </a:pPr>
            <a:r>
              <a:rPr lang="en-GB" sz="1600" dirty="0">
                <a:solidFill>
                  <a:schemeClr val="accent5"/>
                </a:solidFill>
                <a:cs typeface="Arial"/>
              </a:rPr>
              <a:t>Online -  Designing </a:t>
            </a:r>
            <a:r>
              <a:rPr lang="en-GB" sz="1600" b="1" dirty="0">
                <a:solidFill>
                  <a:schemeClr val="accent5"/>
                </a:solidFill>
                <a:cs typeface="Arial"/>
              </a:rPr>
              <a:t>future support </a:t>
            </a:r>
            <a:r>
              <a:rPr lang="en-GB" sz="1600" dirty="0">
                <a:solidFill>
                  <a:schemeClr val="accent5"/>
                </a:solidFill>
                <a:cs typeface="Arial"/>
              </a:rPr>
              <a:t>for rural areas </a:t>
            </a:r>
            <a:r>
              <a:rPr lang="en-GB" sz="1600" b="1" dirty="0">
                <a:solidFill>
                  <a:schemeClr val="accent6"/>
                </a:solidFill>
                <a:cs typeface="Arial"/>
              </a:rPr>
              <a:t>(December – tbc)</a:t>
            </a:r>
          </a:p>
        </p:txBody>
      </p:sp>
      <p:sp>
        <p:nvSpPr>
          <p:cNvPr id="25" name="Rectangle: Rounded Corners 24">
            <a:extLst>
              <a:ext uri="{FF2B5EF4-FFF2-40B4-BE49-F238E27FC236}">
                <a16:creationId xmlns:a16="http://schemas.microsoft.com/office/drawing/2014/main" id="{E64EAD4C-5C30-0E6E-AEF2-40C151C348A6}"/>
              </a:ext>
            </a:extLst>
          </p:cNvPr>
          <p:cNvSpPr/>
          <p:nvPr/>
        </p:nvSpPr>
        <p:spPr>
          <a:xfrm>
            <a:off x="574615" y="1890363"/>
            <a:ext cx="5092702" cy="567580"/>
          </a:xfrm>
          <a:prstGeom prst="roundRect">
            <a:avLst>
              <a:gd name="adj" fmla="val 50000"/>
            </a:avLst>
          </a:prstGeom>
          <a:solidFill>
            <a:schemeClr val="accent6"/>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a:solidFill>
                  <a:schemeClr val="bg1"/>
                </a:solidFill>
              </a:rPr>
              <a:t>Policy Labs</a:t>
            </a:r>
          </a:p>
        </p:txBody>
      </p:sp>
      <p:grpSp>
        <p:nvGrpSpPr>
          <p:cNvPr id="26" name="Group 25">
            <a:extLst>
              <a:ext uri="{FF2B5EF4-FFF2-40B4-BE49-F238E27FC236}">
                <a16:creationId xmlns:a16="http://schemas.microsoft.com/office/drawing/2014/main" id="{670D1B69-1FB9-8E40-0A82-6A91EE387E0C}"/>
              </a:ext>
            </a:extLst>
          </p:cNvPr>
          <p:cNvGrpSpPr>
            <a:grpSpLocks noChangeAspect="1"/>
          </p:cNvGrpSpPr>
          <p:nvPr/>
        </p:nvGrpSpPr>
        <p:grpSpPr>
          <a:xfrm>
            <a:off x="440490" y="1530275"/>
            <a:ext cx="950770" cy="900000"/>
            <a:chOff x="1861147" y="1939360"/>
            <a:chExt cx="1659563" cy="1570945"/>
          </a:xfrm>
        </p:grpSpPr>
        <p:sp>
          <p:nvSpPr>
            <p:cNvPr id="27" name="Flowchart: Connector 26">
              <a:extLst>
                <a:ext uri="{FF2B5EF4-FFF2-40B4-BE49-F238E27FC236}">
                  <a16:creationId xmlns:a16="http://schemas.microsoft.com/office/drawing/2014/main" id="{7416F6E6-70E2-0B1D-2A7F-AFC1B39FFA6F}"/>
                </a:ext>
              </a:extLst>
            </p:cNvPr>
            <p:cNvSpPr>
              <a:spLocks noChangeAspect="1"/>
            </p:cNvSpPr>
            <p:nvPr/>
          </p:nvSpPr>
          <p:spPr>
            <a:xfrm>
              <a:off x="1861147" y="1939360"/>
              <a:ext cx="1570945" cy="1570945"/>
            </a:xfrm>
            <a:prstGeom prst="flowChartConnector">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A8969AC4-21E7-836E-4875-083A9D326BF6}"/>
                </a:ext>
              </a:extLst>
            </p:cNvPr>
            <p:cNvGrpSpPr>
              <a:grpSpLocks noChangeAspect="1"/>
            </p:cNvGrpSpPr>
            <p:nvPr/>
          </p:nvGrpSpPr>
          <p:grpSpPr>
            <a:xfrm>
              <a:off x="1949765" y="1954622"/>
              <a:ext cx="1570945" cy="1362424"/>
              <a:chOff x="8208521" y="1836472"/>
              <a:chExt cx="1166883" cy="1052528"/>
            </a:xfrm>
            <a:solidFill>
              <a:schemeClr val="bg1"/>
            </a:solidFill>
          </p:grpSpPr>
          <p:pic>
            <p:nvPicPr>
              <p:cNvPr id="29" name="Graphic 28" descr="Wireless outline">
                <a:extLst>
                  <a:ext uri="{FF2B5EF4-FFF2-40B4-BE49-F238E27FC236}">
                    <a16:creationId xmlns:a16="http://schemas.microsoft.com/office/drawing/2014/main" id="{29115509-C7D2-B609-08D2-C6868BD648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857700">
                <a:off x="8208521" y="2235823"/>
                <a:ext cx="510819" cy="510819"/>
              </a:xfrm>
              <a:prstGeom prst="rect">
                <a:avLst/>
              </a:prstGeom>
            </p:spPr>
          </p:pic>
          <p:pic>
            <p:nvPicPr>
              <p:cNvPr id="30" name="Graphic 29" descr="Ear outline">
                <a:extLst>
                  <a:ext uri="{FF2B5EF4-FFF2-40B4-BE49-F238E27FC236}">
                    <a16:creationId xmlns:a16="http://schemas.microsoft.com/office/drawing/2014/main" id="{522B9ED5-C5B1-78E3-8625-AC754E3DADE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2876" y="1836472"/>
                <a:ext cx="1052528" cy="1052528"/>
              </a:xfrm>
              <a:prstGeom prst="rect">
                <a:avLst/>
              </a:prstGeom>
            </p:spPr>
          </p:pic>
        </p:grpSp>
      </p:grpSp>
      <p:sp>
        <p:nvSpPr>
          <p:cNvPr id="4" name="TextBox 3">
            <a:extLst>
              <a:ext uri="{FF2B5EF4-FFF2-40B4-BE49-F238E27FC236}">
                <a16:creationId xmlns:a16="http://schemas.microsoft.com/office/drawing/2014/main" id="{AC29A59B-8E30-50D6-14F1-E83DBBDF682E}"/>
              </a:ext>
            </a:extLst>
          </p:cNvPr>
          <p:cNvSpPr txBox="1"/>
          <p:nvPr/>
        </p:nvSpPr>
        <p:spPr>
          <a:xfrm>
            <a:off x="1426261" y="5595049"/>
            <a:ext cx="6099462" cy="369332"/>
          </a:xfrm>
          <a:prstGeom prst="rect">
            <a:avLst/>
          </a:prstGeom>
          <a:noFill/>
        </p:spPr>
        <p:txBody>
          <a:bodyPr wrap="square">
            <a:spAutoFit/>
          </a:bodyPr>
          <a:lstStyle/>
          <a:p>
            <a:r>
              <a:rPr lang="en-GB" dirty="0">
                <a:hlinkClick r:id="rId8"/>
              </a:rPr>
              <a:t>https://rural-vision.europa.eu/events_en</a:t>
            </a:r>
            <a:r>
              <a:rPr lang="en-GB" dirty="0"/>
              <a:t> </a:t>
            </a:r>
          </a:p>
        </p:txBody>
      </p:sp>
      <p:pic>
        <p:nvPicPr>
          <p:cNvPr id="6" name="Graphic 5" descr="Information with solid fill">
            <a:extLst>
              <a:ext uri="{FF2B5EF4-FFF2-40B4-BE49-F238E27FC236}">
                <a16:creationId xmlns:a16="http://schemas.microsoft.com/office/drawing/2014/main" id="{7B1309B5-CBC4-9F5C-8141-27B06AE6F2A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4935" y="5449052"/>
            <a:ext cx="661326" cy="661326"/>
          </a:xfrm>
          <a:prstGeom prst="rect">
            <a:avLst/>
          </a:prstGeom>
        </p:spPr>
      </p:pic>
      <p:pic>
        <p:nvPicPr>
          <p:cNvPr id="7" name="Picture 2">
            <a:extLst>
              <a:ext uri="{FF2B5EF4-FFF2-40B4-BE49-F238E27FC236}">
                <a16:creationId xmlns:a16="http://schemas.microsoft.com/office/drawing/2014/main" id="{DD45316A-D2AF-5B4B-95FA-6B9A0B6B8762}"/>
              </a:ext>
            </a:extLst>
          </p:cNvPr>
          <p:cNvPicPr>
            <a:picLocks noChangeAspect="1" noChangeArrowheads="1"/>
          </p:cNvPicPr>
          <p:nvPr/>
        </p:nvPicPr>
        <p:blipFill rotWithShape="1">
          <a:blip r:embed="rId11" cstate="screen">
            <a:alphaModFix amt="85000"/>
            <a:extLst>
              <a:ext uri="{28A0092B-C50C-407E-A947-70E740481C1C}">
                <a14:useLocalDpi xmlns:a14="http://schemas.microsoft.com/office/drawing/2010/main"/>
              </a:ext>
            </a:extLst>
          </a:blip>
          <a:srcRect/>
          <a:stretch/>
        </p:blipFill>
        <p:spPr bwMode="auto">
          <a:xfrm>
            <a:off x="6741695" y="5702034"/>
            <a:ext cx="2911900" cy="109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0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F8A9441-0584-A111-888D-F7D0EDED11B6}"/>
              </a:ext>
            </a:extLst>
          </p:cNvPr>
          <p:cNvPicPr>
            <a:picLocks noChangeAspect="1" noChangeArrowheads="1"/>
          </p:cNvPicPr>
          <p:nvPr/>
        </p:nvPicPr>
        <p:blipFill rotWithShape="1">
          <a:blip r:embed="rId3" cstate="screen">
            <a:alphaModFix amt="85000"/>
            <a:extLst>
              <a:ext uri="{28A0092B-C50C-407E-A947-70E740481C1C}">
                <a14:useLocalDpi xmlns:a14="http://schemas.microsoft.com/office/drawing/2010/main"/>
              </a:ext>
            </a:extLst>
          </a:blip>
          <a:srcRect/>
          <a:stretch/>
        </p:blipFill>
        <p:spPr bwMode="auto">
          <a:xfrm>
            <a:off x="4684295" y="5764945"/>
            <a:ext cx="2911900" cy="1093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dirty="0"/>
              <a:t>Main Events in 2023</a:t>
            </a:r>
            <a:endParaRPr lang="en-BE" dirty="0"/>
          </a:p>
        </p:txBody>
      </p:sp>
      <p:sp>
        <p:nvSpPr>
          <p:cNvPr id="13" name="Content Placeholder 2">
            <a:extLst>
              <a:ext uri="{FF2B5EF4-FFF2-40B4-BE49-F238E27FC236}">
                <a16:creationId xmlns:a16="http://schemas.microsoft.com/office/drawing/2014/main" id="{12079D11-52F9-7CB8-176C-DC520FFD3A55}"/>
              </a:ext>
            </a:extLst>
          </p:cNvPr>
          <p:cNvSpPr txBox="1">
            <a:spLocks/>
          </p:cNvSpPr>
          <p:nvPr/>
        </p:nvSpPr>
        <p:spPr>
          <a:xfrm>
            <a:off x="1921522" y="2717535"/>
            <a:ext cx="8348956" cy="2674054"/>
          </a:xfrm>
          <a:prstGeom prst="rect">
            <a:avLst/>
          </a:prstGeom>
          <a:solidFill>
            <a:schemeClr val="bg1">
              <a:alpha val="85000"/>
            </a:schemeClr>
          </a:solidFill>
          <a:ln>
            <a:solidFill>
              <a:srgbClr val="E1F1E4"/>
            </a:solidFill>
          </a:ln>
        </p:spPr>
        <p:txBody>
          <a:bodyPr vert="horz" lIns="91440" tIns="45720" rIns="91440" bIns="45720" rtlCol="0" anchor="ctr">
            <a:normAutofit/>
          </a:bodyPr>
          <a:lstStyle>
            <a:lvl1pPr marL="447675" indent="-447675" algn="l" defTabSz="914400" rtl="0" eaLnBrk="1" latinLnBrk="0" hangingPunct="1">
              <a:lnSpc>
                <a:spcPct val="114000"/>
              </a:lnSpc>
              <a:spcBef>
                <a:spcPts val="600"/>
              </a:spcBef>
              <a:spcAft>
                <a:spcPts val="600"/>
              </a:spcAft>
              <a:buClr>
                <a:srgbClr val="F2CA20"/>
              </a:buClr>
              <a:buSzPct val="75000"/>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1pPr>
            <a:lvl2pPr marL="801688" indent="-344488" algn="l" defTabSz="914400" rtl="0" eaLnBrk="1" latinLnBrk="0" hangingPunct="1">
              <a:lnSpc>
                <a:spcPct val="114000"/>
              </a:lnSpc>
              <a:spcBef>
                <a:spcPts val="600"/>
              </a:spcBef>
              <a:spcAft>
                <a:spcPts val="600"/>
              </a:spcAft>
              <a:buClr>
                <a:srgbClr val="7DC387"/>
              </a:buClr>
              <a:buSzPct val="100000"/>
              <a:buFont typeface="Wingdings" panose="05000000000000000000" pitchFamily="2" charset="2"/>
              <a:buChar char="§"/>
              <a:defRPr sz="2200" kern="1200">
                <a:solidFill>
                  <a:schemeClr val="tx1"/>
                </a:solidFill>
                <a:latin typeface="Leelawadee" panose="020B0502040204020203" pitchFamily="34" charset="-34"/>
                <a:ea typeface="+mn-ea"/>
                <a:cs typeface="Leelawadee" panose="020B0502040204020203" pitchFamily="34" charset="-34"/>
              </a:defRPr>
            </a:lvl2pPr>
            <a:lvl3pPr marL="1258888" indent="-344488" algn="l" defTabSz="914400" rtl="0" eaLnBrk="1" latinLnBrk="0" hangingPunct="1">
              <a:lnSpc>
                <a:spcPct val="114000"/>
              </a:lnSpc>
              <a:spcBef>
                <a:spcPts val="600"/>
              </a:spcBef>
              <a:spcAft>
                <a:spcPts val="600"/>
              </a:spcAft>
              <a:buClr>
                <a:srgbClr val="FF0000"/>
              </a:buClr>
              <a:buFont typeface="Bahnschrift" panose="020B0502040204020203"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708150" indent="-336550" algn="l" defTabSz="914400" rtl="0" eaLnBrk="1" latinLnBrk="0" hangingPunct="1">
              <a:lnSpc>
                <a:spcPct val="114000"/>
              </a:lnSpc>
              <a:spcBef>
                <a:spcPts val="600"/>
              </a:spcBef>
              <a:spcAft>
                <a:spcPts val="600"/>
              </a:spcAft>
              <a:buClr>
                <a:srgbClr val="7ECDF2"/>
              </a:buClr>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155825" indent="-327025"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6363" indent="0" algn="ctr">
              <a:spcBef>
                <a:spcPts val="300"/>
              </a:spcBef>
              <a:spcAft>
                <a:spcPts val="300"/>
              </a:spcAft>
              <a:buClr>
                <a:srgbClr val="348741"/>
              </a:buClr>
              <a:buNone/>
            </a:pPr>
            <a:r>
              <a:rPr lang="en-GB" b="1" dirty="0">
                <a:solidFill>
                  <a:schemeClr val="accent5"/>
                </a:solidFill>
                <a:ea typeface="Arial" panose="020B0604020202020204" pitchFamily="34" charset="0"/>
                <a:cs typeface="Arial"/>
              </a:rPr>
              <a:t>Shaping the future of rural areas</a:t>
            </a:r>
          </a:p>
          <a:p>
            <a:pPr marL="106363" indent="0" algn="ctr">
              <a:spcBef>
                <a:spcPts val="300"/>
              </a:spcBef>
              <a:spcAft>
                <a:spcPts val="300"/>
              </a:spcAft>
              <a:buClr>
                <a:srgbClr val="348741"/>
              </a:buClr>
              <a:buNone/>
            </a:pPr>
            <a:r>
              <a:rPr lang="en-GB" sz="1800" dirty="0">
                <a:solidFill>
                  <a:schemeClr val="accent5"/>
                </a:solidFill>
                <a:cs typeface="Arial"/>
              </a:rPr>
              <a:t> (27-29 September), Sigüenza </a:t>
            </a:r>
            <a:r>
              <a:rPr lang="en-GB" sz="1800" dirty="0">
                <a:solidFill>
                  <a:schemeClr val="accent5"/>
                </a:solidFill>
                <a:ea typeface="Arial" panose="020B0604020202020204" pitchFamily="34" charset="0"/>
                <a:cs typeface="Arial"/>
              </a:rPr>
              <a:t>(Spain) </a:t>
            </a:r>
          </a:p>
          <a:p>
            <a:pPr marL="106363" indent="0">
              <a:spcBef>
                <a:spcPts val="300"/>
              </a:spcBef>
              <a:spcAft>
                <a:spcPts val="300"/>
              </a:spcAft>
              <a:buClr>
                <a:srgbClr val="348741"/>
              </a:buClr>
              <a:buNone/>
            </a:pPr>
            <a:endParaRPr lang="en-GB" sz="1000" b="1" dirty="0">
              <a:solidFill>
                <a:schemeClr val="accent6"/>
              </a:solidFill>
              <a:ea typeface="Arial" panose="020B0604020202020204" pitchFamily="34" charset="0"/>
              <a:cs typeface="Arial"/>
            </a:endParaRPr>
          </a:p>
          <a:p>
            <a:pPr marL="106363" indent="0" algn="ctr">
              <a:spcBef>
                <a:spcPts val="300"/>
              </a:spcBef>
              <a:spcAft>
                <a:spcPts val="300"/>
              </a:spcAft>
              <a:buClr>
                <a:srgbClr val="348741"/>
              </a:buClr>
              <a:buNone/>
            </a:pPr>
            <a:r>
              <a:rPr lang="en-GB" sz="1600" dirty="0">
                <a:solidFill>
                  <a:schemeClr val="accent5"/>
                </a:solidFill>
                <a:cs typeface="Arial"/>
              </a:rPr>
              <a:t>Organised by Spanish presidency &amp; European Commission</a:t>
            </a:r>
          </a:p>
          <a:p>
            <a:pPr marL="106363" indent="0" algn="ctr">
              <a:spcBef>
                <a:spcPts val="300"/>
              </a:spcBef>
              <a:spcAft>
                <a:spcPts val="300"/>
              </a:spcAft>
              <a:buClr>
                <a:srgbClr val="348741"/>
              </a:buClr>
              <a:buNone/>
            </a:pPr>
            <a:r>
              <a:rPr lang="en-GB" sz="1600" dirty="0">
                <a:solidFill>
                  <a:schemeClr val="accent5"/>
                </a:solidFill>
                <a:cs typeface="Arial"/>
                <a:hlinkClick r:id="rId4"/>
              </a:rPr>
              <a:t>https://rural-vision.europa.eu/events/shaping-future-rural-areas-2023-09-27_en</a:t>
            </a:r>
            <a:r>
              <a:rPr lang="en-GB" sz="1600" dirty="0">
                <a:solidFill>
                  <a:schemeClr val="accent5"/>
                </a:solidFill>
                <a:cs typeface="Arial"/>
              </a:rPr>
              <a:t> </a:t>
            </a:r>
          </a:p>
        </p:txBody>
      </p:sp>
      <p:sp>
        <p:nvSpPr>
          <p:cNvPr id="5" name="Rectangle: Rounded Corners 4">
            <a:extLst>
              <a:ext uri="{FF2B5EF4-FFF2-40B4-BE49-F238E27FC236}">
                <a16:creationId xmlns:a16="http://schemas.microsoft.com/office/drawing/2014/main" id="{E3E73971-5ED4-7F6B-4440-8C2EBC50F152}"/>
              </a:ext>
            </a:extLst>
          </p:cNvPr>
          <p:cNvSpPr/>
          <p:nvPr/>
        </p:nvSpPr>
        <p:spPr>
          <a:xfrm>
            <a:off x="1921522" y="2478082"/>
            <a:ext cx="8348956" cy="492470"/>
          </a:xfrm>
          <a:prstGeom prst="roundRect">
            <a:avLst>
              <a:gd name="adj" fmla="val 50000"/>
            </a:avLst>
          </a:prstGeom>
          <a:solidFill>
            <a:schemeClr val="accent6"/>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chemeClr val="bg1"/>
                </a:solidFill>
              </a:rPr>
              <a:t>High level Policy Forum</a:t>
            </a:r>
          </a:p>
        </p:txBody>
      </p:sp>
      <p:pic>
        <p:nvPicPr>
          <p:cNvPr id="18" name="Picture 17">
            <a:extLst>
              <a:ext uri="{FF2B5EF4-FFF2-40B4-BE49-F238E27FC236}">
                <a16:creationId xmlns:a16="http://schemas.microsoft.com/office/drawing/2014/main" id="{A73EEB95-9275-9C7E-31DF-74439AD1FC0F}"/>
              </a:ext>
            </a:extLst>
          </p:cNvPr>
          <p:cNvPicPr>
            <a:picLocks noChangeAspect="1"/>
          </p:cNvPicPr>
          <p:nvPr/>
        </p:nvPicPr>
        <p:blipFill>
          <a:blip r:embed="rId5"/>
          <a:stretch>
            <a:fillRect/>
          </a:stretch>
        </p:blipFill>
        <p:spPr>
          <a:xfrm>
            <a:off x="4105442" y="1427651"/>
            <a:ext cx="3961452" cy="866567"/>
          </a:xfrm>
          <a:prstGeom prst="rect">
            <a:avLst/>
          </a:prstGeom>
        </p:spPr>
      </p:pic>
      <p:grpSp>
        <p:nvGrpSpPr>
          <p:cNvPr id="20" name="Group 19">
            <a:extLst>
              <a:ext uri="{FF2B5EF4-FFF2-40B4-BE49-F238E27FC236}">
                <a16:creationId xmlns:a16="http://schemas.microsoft.com/office/drawing/2014/main" id="{056D4A1E-A6AA-285F-F7D7-5638F9CB6C39}"/>
              </a:ext>
            </a:extLst>
          </p:cNvPr>
          <p:cNvGrpSpPr>
            <a:grpSpLocks noChangeAspect="1"/>
          </p:cNvGrpSpPr>
          <p:nvPr/>
        </p:nvGrpSpPr>
        <p:grpSpPr>
          <a:xfrm>
            <a:off x="1689597" y="2006204"/>
            <a:ext cx="950770" cy="900000"/>
            <a:chOff x="1861147" y="1939360"/>
            <a:chExt cx="1659563" cy="1570945"/>
          </a:xfrm>
        </p:grpSpPr>
        <p:sp>
          <p:nvSpPr>
            <p:cNvPr id="21" name="Flowchart: Connector 20">
              <a:extLst>
                <a:ext uri="{FF2B5EF4-FFF2-40B4-BE49-F238E27FC236}">
                  <a16:creationId xmlns:a16="http://schemas.microsoft.com/office/drawing/2014/main" id="{A52DCB57-B8EA-11FC-A27C-5C4B621C3436}"/>
                </a:ext>
              </a:extLst>
            </p:cNvPr>
            <p:cNvSpPr>
              <a:spLocks noChangeAspect="1"/>
            </p:cNvSpPr>
            <p:nvPr/>
          </p:nvSpPr>
          <p:spPr>
            <a:xfrm>
              <a:off x="1861147" y="1939360"/>
              <a:ext cx="1570945" cy="1570945"/>
            </a:xfrm>
            <a:prstGeom prst="flowChartConnector">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2510C9C9-481F-4027-E364-DC6A35685ADA}"/>
                </a:ext>
              </a:extLst>
            </p:cNvPr>
            <p:cNvGrpSpPr>
              <a:grpSpLocks noChangeAspect="1"/>
            </p:cNvGrpSpPr>
            <p:nvPr/>
          </p:nvGrpSpPr>
          <p:grpSpPr>
            <a:xfrm>
              <a:off x="1949765" y="1954622"/>
              <a:ext cx="1570945" cy="1362424"/>
              <a:chOff x="8208521" y="1836472"/>
              <a:chExt cx="1166883" cy="1052528"/>
            </a:xfrm>
            <a:solidFill>
              <a:schemeClr val="bg1"/>
            </a:solidFill>
          </p:grpSpPr>
          <p:pic>
            <p:nvPicPr>
              <p:cNvPr id="23" name="Graphic 22" descr="Wireless outline">
                <a:extLst>
                  <a:ext uri="{FF2B5EF4-FFF2-40B4-BE49-F238E27FC236}">
                    <a16:creationId xmlns:a16="http://schemas.microsoft.com/office/drawing/2014/main" id="{83AEC5F6-7D82-B6FA-5435-4A30ED10CCF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857700">
                <a:off x="8208521" y="2235823"/>
                <a:ext cx="510819" cy="510819"/>
              </a:xfrm>
              <a:prstGeom prst="rect">
                <a:avLst/>
              </a:prstGeom>
            </p:spPr>
          </p:pic>
          <p:pic>
            <p:nvPicPr>
              <p:cNvPr id="25" name="Graphic 24" descr="Ear outline">
                <a:extLst>
                  <a:ext uri="{FF2B5EF4-FFF2-40B4-BE49-F238E27FC236}">
                    <a16:creationId xmlns:a16="http://schemas.microsoft.com/office/drawing/2014/main" id="{9430A228-45C3-18D5-F2CC-DE8AF1285E6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22876" y="1836472"/>
                <a:ext cx="1052528" cy="1052528"/>
              </a:xfrm>
              <a:prstGeom prst="rect">
                <a:avLst/>
              </a:prstGeom>
            </p:spPr>
          </p:pic>
        </p:grpSp>
      </p:grpSp>
    </p:spTree>
    <p:extLst>
      <p:ext uri="{BB962C8B-B14F-4D97-AF65-F5344CB8AC3E}">
        <p14:creationId xmlns:p14="http://schemas.microsoft.com/office/powerpoint/2010/main" val="71407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76C9-6FA2-8F1B-5E92-7D82D73D53D4}"/>
              </a:ext>
            </a:extLst>
          </p:cNvPr>
          <p:cNvSpPr>
            <a:spLocks noGrp="1"/>
          </p:cNvSpPr>
          <p:nvPr>
            <p:ph type="title"/>
          </p:nvPr>
        </p:nvSpPr>
        <p:spPr/>
        <p:txBody>
          <a:bodyPr/>
          <a:lstStyle/>
          <a:p>
            <a:r>
              <a:rPr lang="en-GB" dirty="0"/>
              <a:t>Be informed, participate and take action</a:t>
            </a:r>
          </a:p>
        </p:txBody>
      </p:sp>
      <p:sp>
        <p:nvSpPr>
          <p:cNvPr id="6" name="Rectangle: Rounded Corners 5">
            <a:extLst>
              <a:ext uri="{FF2B5EF4-FFF2-40B4-BE49-F238E27FC236}">
                <a16:creationId xmlns:a16="http://schemas.microsoft.com/office/drawing/2014/main" id="{D08CCCB5-49D8-894F-08E9-0BC43B5BC4A6}"/>
              </a:ext>
            </a:extLst>
          </p:cNvPr>
          <p:cNvSpPr/>
          <p:nvPr/>
        </p:nvSpPr>
        <p:spPr>
          <a:xfrm>
            <a:off x="1164771" y="2453293"/>
            <a:ext cx="5217059" cy="859891"/>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Join the Rural Pact Community</a:t>
            </a:r>
          </a:p>
        </p:txBody>
      </p:sp>
      <p:sp>
        <p:nvSpPr>
          <p:cNvPr id="7" name="Flowchart: Connector 6">
            <a:extLst>
              <a:ext uri="{FF2B5EF4-FFF2-40B4-BE49-F238E27FC236}">
                <a16:creationId xmlns:a16="http://schemas.microsoft.com/office/drawing/2014/main" id="{542F67FF-AB38-82BC-F557-6FBD16B7A172}"/>
              </a:ext>
            </a:extLst>
          </p:cNvPr>
          <p:cNvSpPr>
            <a:spLocks noChangeAspect="1"/>
          </p:cNvSpPr>
          <p:nvPr/>
        </p:nvSpPr>
        <p:spPr>
          <a:xfrm>
            <a:off x="838201" y="2063094"/>
            <a:ext cx="756000" cy="756000"/>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1</a:t>
            </a:r>
          </a:p>
        </p:txBody>
      </p:sp>
      <p:sp>
        <p:nvSpPr>
          <p:cNvPr id="8" name="Rectangle: Rounded Corners 7">
            <a:extLst>
              <a:ext uri="{FF2B5EF4-FFF2-40B4-BE49-F238E27FC236}">
                <a16:creationId xmlns:a16="http://schemas.microsoft.com/office/drawing/2014/main" id="{C81FF3B5-4D59-BF4A-BD81-4C4625D9473B}"/>
              </a:ext>
            </a:extLst>
          </p:cNvPr>
          <p:cNvSpPr/>
          <p:nvPr/>
        </p:nvSpPr>
        <p:spPr>
          <a:xfrm>
            <a:off x="1676664" y="4173075"/>
            <a:ext cx="6580310" cy="859891"/>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Take action contributing to the vision &amp; share it with us</a:t>
            </a:r>
          </a:p>
        </p:txBody>
      </p:sp>
      <p:sp>
        <p:nvSpPr>
          <p:cNvPr id="9" name="Flowchart: Connector 8">
            <a:extLst>
              <a:ext uri="{FF2B5EF4-FFF2-40B4-BE49-F238E27FC236}">
                <a16:creationId xmlns:a16="http://schemas.microsoft.com/office/drawing/2014/main" id="{258F20D9-F35F-3551-75D3-75151CBF6C89}"/>
              </a:ext>
            </a:extLst>
          </p:cNvPr>
          <p:cNvSpPr>
            <a:spLocks noChangeAspect="1"/>
          </p:cNvSpPr>
          <p:nvPr/>
        </p:nvSpPr>
        <p:spPr>
          <a:xfrm>
            <a:off x="1371681" y="3703383"/>
            <a:ext cx="756000" cy="756000"/>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2</a:t>
            </a:r>
          </a:p>
        </p:txBody>
      </p:sp>
      <p:sp>
        <p:nvSpPr>
          <p:cNvPr id="11" name="TextBox 10">
            <a:extLst>
              <a:ext uri="{FF2B5EF4-FFF2-40B4-BE49-F238E27FC236}">
                <a16:creationId xmlns:a16="http://schemas.microsoft.com/office/drawing/2014/main" id="{1414F28D-D288-2645-1C23-0135AFBD49D9}"/>
              </a:ext>
            </a:extLst>
          </p:cNvPr>
          <p:cNvSpPr txBox="1"/>
          <p:nvPr/>
        </p:nvSpPr>
        <p:spPr>
          <a:xfrm>
            <a:off x="2373125" y="3313184"/>
            <a:ext cx="5728769" cy="338554"/>
          </a:xfrm>
          <a:prstGeom prst="rect">
            <a:avLst/>
          </a:prstGeom>
          <a:noFill/>
        </p:spPr>
        <p:txBody>
          <a:bodyPr wrap="square">
            <a:spAutoFit/>
          </a:bodyPr>
          <a:lstStyle/>
          <a:p>
            <a:r>
              <a:rPr lang="en-GB" sz="1600" b="1" dirty="0">
                <a:solidFill>
                  <a:schemeClr val="accent6"/>
                </a:solidFill>
              </a:rPr>
              <a:t>Form: </a:t>
            </a:r>
            <a:r>
              <a:rPr lang="en-GB" sz="1600" dirty="0">
                <a:hlinkClick r:id="rId3"/>
              </a:rPr>
              <a:t>https://ec.europa.eu/eusurvey/runner/RuralPact</a:t>
            </a:r>
            <a:r>
              <a:rPr lang="en-GB" sz="1600" dirty="0"/>
              <a:t> </a:t>
            </a:r>
          </a:p>
        </p:txBody>
      </p:sp>
      <p:sp>
        <p:nvSpPr>
          <p:cNvPr id="12" name="TextBox 11">
            <a:extLst>
              <a:ext uri="{FF2B5EF4-FFF2-40B4-BE49-F238E27FC236}">
                <a16:creationId xmlns:a16="http://schemas.microsoft.com/office/drawing/2014/main" id="{CB0DBE1F-4F2E-E75B-B1E1-6CFC328D8A43}"/>
              </a:ext>
            </a:extLst>
          </p:cNvPr>
          <p:cNvSpPr txBox="1"/>
          <p:nvPr/>
        </p:nvSpPr>
        <p:spPr>
          <a:xfrm>
            <a:off x="1815172" y="5168272"/>
            <a:ext cx="6349651" cy="830997"/>
          </a:xfrm>
          <a:prstGeom prst="rect">
            <a:avLst/>
          </a:prstGeom>
          <a:noFill/>
        </p:spPr>
        <p:txBody>
          <a:bodyPr wrap="square">
            <a:spAutoFit/>
          </a:bodyPr>
          <a:lstStyle/>
          <a:p>
            <a:r>
              <a:rPr lang="en-GB" sz="1600" b="1" dirty="0">
                <a:solidFill>
                  <a:schemeClr val="accent6"/>
                </a:solidFill>
              </a:rPr>
              <a:t>Form: </a:t>
            </a:r>
            <a:r>
              <a:rPr lang="en-GB" sz="1600" dirty="0">
                <a:hlinkClick r:id="rId4"/>
              </a:rPr>
              <a:t>https://ec.europa.eu/eusurvey/runner/TheRuralPactCommitmentCanvas</a:t>
            </a:r>
            <a:r>
              <a:rPr lang="en-GB" sz="1600" dirty="0"/>
              <a:t> </a:t>
            </a:r>
          </a:p>
        </p:txBody>
      </p:sp>
      <p:sp>
        <p:nvSpPr>
          <p:cNvPr id="3" name="TextBox 2">
            <a:extLst>
              <a:ext uri="{FF2B5EF4-FFF2-40B4-BE49-F238E27FC236}">
                <a16:creationId xmlns:a16="http://schemas.microsoft.com/office/drawing/2014/main" id="{3980C913-514C-B563-3661-24F1A49FCAE0}"/>
              </a:ext>
            </a:extLst>
          </p:cNvPr>
          <p:cNvSpPr txBox="1"/>
          <p:nvPr/>
        </p:nvSpPr>
        <p:spPr>
          <a:xfrm>
            <a:off x="-5251" y="1569004"/>
            <a:ext cx="1071716" cy="369332"/>
          </a:xfrm>
          <a:prstGeom prst="rect">
            <a:avLst/>
          </a:prstGeom>
          <a:solidFill>
            <a:schemeClr val="accent1"/>
          </a:solidFill>
        </p:spPr>
        <p:txBody>
          <a:bodyPr wrap="square" rtlCol="0">
            <a:spAutoFit/>
          </a:bodyPr>
          <a:lstStyle/>
          <a:p>
            <a:pPr algn="ctr"/>
            <a:r>
              <a:rPr lang="en-GB" b="1" dirty="0">
                <a:solidFill>
                  <a:schemeClr val="bg1"/>
                </a:solidFill>
              </a:rPr>
              <a:t>Steps</a:t>
            </a:r>
          </a:p>
        </p:txBody>
      </p:sp>
      <p:pic>
        <p:nvPicPr>
          <p:cNvPr id="5" name="Picture 4">
            <a:extLst>
              <a:ext uri="{FF2B5EF4-FFF2-40B4-BE49-F238E27FC236}">
                <a16:creationId xmlns:a16="http://schemas.microsoft.com/office/drawing/2014/main" id="{04C32BFC-A5CD-BC32-AE86-809F3F2ADD40}"/>
              </a:ext>
            </a:extLst>
          </p:cNvPr>
          <p:cNvPicPr>
            <a:picLocks noChangeAspect="1"/>
          </p:cNvPicPr>
          <p:nvPr/>
        </p:nvPicPr>
        <p:blipFill>
          <a:blip r:embed="rId5"/>
          <a:stretch>
            <a:fillRect/>
          </a:stretch>
        </p:blipFill>
        <p:spPr>
          <a:xfrm>
            <a:off x="8744122" y="1753670"/>
            <a:ext cx="2843390" cy="4038906"/>
          </a:xfrm>
          <a:prstGeom prst="rect">
            <a:avLst/>
          </a:prstGeom>
          <a:ln>
            <a:solidFill>
              <a:schemeClr val="bg1">
                <a:lumMod val="85000"/>
              </a:schemeClr>
            </a:solidFill>
          </a:ln>
        </p:spPr>
      </p:pic>
    </p:spTree>
    <p:extLst>
      <p:ext uri="{BB962C8B-B14F-4D97-AF65-F5344CB8AC3E}">
        <p14:creationId xmlns:p14="http://schemas.microsoft.com/office/powerpoint/2010/main" val="215565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C207-4FC1-400E-9C33-57449AD48A1C}"/>
              </a:ext>
            </a:extLst>
          </p:cNvPr>
          <p:cNvSpPr>
            <a:spLocks noGrp="1"/>
          </p:cNvSpPr>
          <p:nvPr>
            <p:ph type="title"/>
          </p:nvPr>
        </p:nvSpPr>
        <p:spPr/>
        <p:txBody>
          <a:bodyPr>
            <a:normAutofit/>
          </a:bodyPr>
          <a:lstStyle/>
          <a:p>
            <a:r>
              <a:rPr lang="en-GB" dirty="0"/>
              <a:t>THANK YOU</a:t>
            </a:r>
          </a:p>
        </p:txBody>
      </p:sp>
    </p:spTree>
    <p:extLst>
      <p:ext uri="{BB962C8B-B14F-4D97-AF65-F5344CB8AC3E}">
        <p14:creationId xmlns:p14="http://schemas.microsoft.com/office/powerpoint/2010/main" val="276353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5F38-E5AD-1AC9-6874-2C809402837F}"/>
              </a:ext>
            </a:extLst>
          </p:cNvPr>
          <p:cNvSpPr>
            <a:spLocks noGrp="1"/>
          </p:cNvSpPr>
          <p:nvPr>
            <p:ph type="title"/>
          </p:nvPr>
        </p:nvSpPr>
        <p:spPr/>
        <p:txBody>
          <a:bodyPr/>
          <a:lstStyle/>
          <a:p>
            <a:r>
              <a:rPr lang="en-GB" dirty="0"/>
              <a:t>The long-term vision for EU’s rural areas</a:t>
            </a:r>
          </a:p>
        </p:txBody>
      </p:sp>
      <p:sp>
        <p:nvSpPr>
          <p:cNvPr id="19" name="TextBox 18">
            <a:extLst>
              <a:ext uri="{FF2B5EF4-FFF2-40B4-BE49-F238E27FC236}">
                <a16:creationId xmlns:a16="http://schemas.microsoft.com/office/drawing/2014/main" id="{5AAF60A2-4963-7CCF-3411-188BA60B91A5}"/>
              </a:ext>
            </a:extLst>
          </p:cNvPr>
          <p:cNvSpPr txBox="1"/>
          <p:nvPr/>
        </p:nvSpPr>
        <p:spPr>
          <a:xfrm>
            <a:off x="1236116" y="2061861"/>
            <a:ext cx="6109252" cy="3899529"/>
          </a:xfrm>
          <a:prstGeom prst="rect">
            <a:avLst/>
          </a:prstGeom>
          <a:noFill/>
        </p:spPr>
        <p:txBody>
          <a:bodyPr wrap="square">
            <a:spAutoFit/>
          </a:bodyPr>
          <a:lstStyle/>
          <a:p>
            <a:pPr>
              <a:lnSpc>
                <a:spcPct val="114000"/>
              </a:lnSpc>
              <a:spcBef>
                <a:spcPts val="600"/>
              </a:spcBef>
              <a:spcAft>
                <a:spcPts val="600"/>
              </a:spcAft>
            </a:pPr>
            <a:r>
              <a:rPr lang="en-GB" sz="2000" dirty="0"/>
              <a:t>Rural areas are the fabric of our society and the heartbeat of our economy. </a:t>
            </a:r>
          </a:p>
          <a:p>
            <a:pPr>
              <a:lnSpc>
                <a:spcPct val="114000"/>
              </a:lnSpc>
              <a:spcBef>
                <a:spcPts val="600"/>
              </a:spcBef>
              <a:spcAft>
                <a:spcPts val="600"/>
              </a:spcAft>
            </a:pPr>
            <a:r>
              <a:rPr lang="en-GB" sz="2000" dirty="0"/>
              <a:t>The diversity of landscape, culture and heritage is one of Europe’s most defining and remarkable features.</a:t>
            </a:r>
          </a:p>
          <a:p>
            <a:pPr>
              <a:lnSpc>
                <a:spcPct val="114000"/>
              </a:lnSpc>
              <a:spcBef>
                <a:spcPts val="600"/>
              </a:spcBef>
              <a:spcAft>
                <a:spcPts val="600"/>
              </a:spcAft>
            </a:pPr>
            <a:r>
              <a:rPr lang="en-GB" sz="2000" dirty="0"/>
              <a:t> They are a core part of our identity and our economic potential. We will cherish and preserve our rural areas and invest in their future. </a:t>
            </a:r>
          </a:p>
          <a:p>
            <a:pPr algn="r"/>
            <a:endParaRPr lang="en-GB" sz="2000" dirty="0"/>
          </a:p>
          <a:p>
            <a:pPr algn="r"/>
            <a:r>
              <a:rPr lang="en-GB" sz="2000" b="1" dirty="0"/>
              <a:t>President Von der Leyen</a:t>
            </a:r>
          </a:p>
        </p:txBody>
      </p:sp>
      <p:pic>
        <p:nvPicPr>
          <p:cNvPr id="20" name="Picture 8">
            <a:extLst>
              <a:ext uri="{FF2B5EF4-FFF2-40B4-BE49-F238E27FC236}">
                <a16:creationId xmlns:a16="http://schemas.microsoft.com/office/drawing/2014/main" id="{B4C277BD-F6AE-4FDA-E97D-0EABE0B6F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768" y="1490143"/>
            <a:ext cx="2614138" cy="14614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E51E7AA8-F4B5-4D7B-D071-979F7EC690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21" r="7724"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EF83F32-EE62-9DF7-C934-171AC2E5C111}"/>
              </a:ext>
            </a:extLst>
          </p:cNvPr>
          <p:cNvSpPr txBox="1"/>
          <p:nvPr/>
        </p:nvSpPr>
        <p:spPr>
          <a:xfrm>
            <a:off x="325116" y="1159969"/>
            <a:ext cx="830178" cy="2646878"/>
          </a:xfrm>
          <a:prstGeom prst="rect">
            <a:avLst/>
          </a:prstGeom>
          <a:noFill/>
        </p:spPr>
        <p:txBody>
          <a:bodyPr wrap="square">
            <a:spAutoFit/>
          </a:bodyPr>
          <a:lstStyle/>
          <a:p>
            <a:r>
              <a:rPr lang="en-GB" sz="16600" dirty="0">
                <a:solidFill>
                  <a:schemeClr val="accent6"/>
                </a:solidFill>
                <a:latin typeface="Arial" panose="020B0604020202020204" pitchFamily="34" charset="0"/>
                <a:cs typeface="Arial" panose="020B0604020202020204" pitchFamily="34" charset="0"/>
              </a:rPr>
              <a:t>“</a:t>
            </a:r>
            <a:endParaRPr lang="en-GB" sz="44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54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61BBCEB5-E51F-B258-2064-76D8BBD28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0" y="1497793"/>
            <a:ext cx="2502740" cy="13992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1E5F38-E5AD-1AC9-6874-2C809402837F}"/>
              </a:ext>
            </a:extLst>
          </p:cNvPr>
          <p:cNvSpPr>
            <a:spLocks noGrp="1"/>
          </p:cNvSpPr>
          <p:nvPr>
            <p:ph type="title"/>
          </p:nvPr>
        </p:nvSpPr>
        <p:spPr/>
        <p:txBody>
          <a:bodyPr/>
          <a:lstStyle/>
          <a:p>
            <a:r>
              <a:rPr lang="en-GB" dirty="0"/>
              <a:t>The long-term vision for EU’s rural areas</a:t>
            </a:r>
          </a:p>
        </p:txBody>
      </p:sp>
      <p:sp>
        <p:nvSpPr>
          <p:cNvPr id="10" name="TextBox 9">
            <a:extLst>
              <a:ext uri="{FF2B5EF4-FFF2-40B4-BE49-F238E27FC236}">
                <a16:creationId xmlns:a16="http://schemas.microsoft.com/office/drawing/2014/main" id="{517126AA-2334-6759-7C2B-E3350885A598}"/>
              </a:ext>
            </a:extLst>
          </p:cNvPr>
          <p:cNvSpPr txBox="1"/>
          <p:nvPr/>
        </p:nvSpPr>
        <p:spPr>
          <a:xfrm>
            <a:off x="4837886" y="5769783"/>
            <a:ext cx="2791149" cy="584775"/>
          </a:xfrm>
          <a:prstGeom prst="rect">
            <a:avLst/>
          </a:prstGeom>
          <a:solidFill>
            <a:schemeClr val="bg1"/>
          </a:solidFill>
        </p:spPr>
        <p:txBody>
          <a:bodyPr wrap="none" rtlCol="0">
            <a:spAutoFit/>
          </a:bodyPr>
          <a:lstStyle/>
          <a:p>
            <a:pPr algn="ctr"/>
            <a:r>
              <a:rPr lang="en-GB" sz="1600" b="1" dirty="0">
                <a:solidFill>
                  <a:schemeClr val="accent5"/>
                </a:solidFill>
              </a:rPr>
              <a:t>Commissioner (DG REGIO) </a:t>
            </a:r>
          </a:p>
          <a:p>
            <a:pPr algn="ctr"/>
            <a:r>
              <a:rPr lang="en-GB" sz="1600" b="1" dirty="0">
                <a:solidFill>
                  <a:schemeClr val="accent6"/>
                </a:solidFill>
              </a:rPr>
              <a:t>Elisa Ferreira</a:t>
            </a:r>
          </a:p>
        </p:txBody>
      </p:sp>
      <p:sp>
        <p:nvSpPr>
          <p:cNvPr id="12" name="TextBox 11">
            <a:extLst>
              <a:ext uri="{FF2B5EF4-FFF2-40B4-BE49-F238E27FC236}">
                <a16:creationId xmlns:a16="http://schemas.microsoft.com/office/drawing/2014/main" id="{76F385B7-8ACD-AA26-486C-83244811DC24}"/>
              </a:ext>
            </a:extLst>
          </p:cNvPr>
          <p:cNvSpPr txBox="1"/>
          <p:nvPr/>
        </p:nvSpPr>
        <p:spPr>
          <a:xfrm>
            <a:off x="2272285" y="1146219"/>
            <a:ext cx="3202282" cy="1077218"/>
          </a:xfrm>
          <a:prstGeom prst="rect">
            <a:avLst/>
          </a:prstGeom>
          <a:noFill/>
        </p:spPr>
        <p:txBody>
          <a:bodyPr wrap="square" rtlCol="0">
            <a:spAutoFit/>
          </a:bodyPr>
          <a:lstStyle>
            <a:defPPr>
              <a:defRPr lang="en-US"/>
            </a:defPPr>
            <a:lvl1pPr>
              <a:defRPr b="1">
                <a:solidFill>
                  <a:schemeClr val="accent4"/>
                </a:solidFill>
              </a:defRPr>
            </a:lvl1pPr>
          </a:lstStyle>
          <a:p>
            <a:pPr algn="ctr"/>
            <a:r>
              <a:rPr lang="en-GB" sz="1600" dirty="0">
                <a:solidFill>
                  <a:schemeClr val="accent5"/>
                </a:solidFill>
              </a:rPr>
              <a:t>Vice-president of EC</a:t>
            </a:r>
          </a:p>
          <a:p>
            <a:pPr algn="ctr"/>
            <a:r>
              <a:rPr lang="en-GB" sz="1600" dirty="0">
                <a:solidFill>
                  <a:schemeClr val="accent5"/>
                </a:solidFill>
              </a:rPr>
              <a:t>Demography &amp; Democracy</a:t>
            </a:r>
          </a:p>
          <a:p>
            <a:pPr algn="ctr"/>
            <a:r>
              <a:rPr lang="en-GB" sz="1600" dirty="0">
                <a:solidFill>
                  <a:schemeClr val="accent6"/>
                </a:solidFill>
              </a:rPr>
              <a:t>Dubravka </a:t>
            </a:r>
            <a:r>
              <a:rPr lang="en-GB" sz="1600" dirty="0" err="1">
                <a:solidFill>
                  <a:schemeClr val="accent6"/>
                </a:solidFill>
              </a:rPr>
              <a:t>Šuica</a:t>
            </a:r>
            <a:endParaRPr lang="en-GB" sz="1600" dirty="0">
              <a:solidFill>
                <a:schemeClr val="accent6"/>
              </a:solidFill>
            </a:endParaRPr>
          </a:p>
          <a:p>
            <a:endParaRPr lang="en-GB" sz="1600" dirty="0">
              <a:solidFill>
                <a:schemeClr val="accent6"/>
              </a:solidFill>
            </a:endParaRPr>
          </a:p>
        </p:txBody>
      </p:sp>
      <p:sp>
        <p:nvSpPr>
          <p:cNvPr id="13" name="TextBox 12">
            <a:extLst>
              <a:ext uri="{FF2B5EF4-FFF2-40B4-BE49-F238E27FC236}">
                <a16:creationId xmlns:a16="http://schemas.microsoft.com/office/drawing/2014/main" id="{02462C65-2392-5D1E-45A4-807D7DC58556}"/>
              </a:ext>
            </a:extLst>
          </p:cNvPr>
          <p:cNvSpPr txBox="1"/>
          <p:nvPr/>
        </p:nvSpPr>
        <p:spPr>
          <a:xfrm>
            <a:off x="55350" y="5764923"/>
            <a:ext cx="3156116" cy="584775"/>
          </a:xfrm>
          <a:prstGeom prst="rect">
            <a:avLst/>
          </a:prstGeom>
          <a:noFill/>
        </p:spPr>
        <p:txBody>
          <a:bodyPr wrap="square" rtlCol="0">
            <a:spAutoFit/>
          </a:bodyPr>
          <a:lstStyle/>
          <a:p>
            <a:pPr algn="ctr"/>
            <a:r>
              <a:rPr lang="en-GB" sz="1600" b="1" dirty="0">
                <a:solidFill>
                  <a:schemeClr val="accent5"/>
                </a:solidFill>
              </a:rPr>
              <a:t>Commissioner (DG AGRI) </a:t>
            </a:r>
          </a:p>
          <a:p>
            <a:pPr algn="ctr"/>
            <a:r>
              <a:rPr lang="en-GB" sz="1600" b="1" dirty="0" err="1">
                <a:solidFill>
                  <a:schemeClr val="accent6"/>
                </a:solidFill>
              </a:rPr>
              <a:t>Janusz</a:t>
            </a:r>
            <a:r>
              <a:rPr lang="en-GB" sz="1600" b="1" dirty="0">
                <a:solidFill>
                  <a:schemeClr val="accent6"/>
                </a:solidFill>
              </a:rPr>
              <a:t> Wojciechowski</a:t>
            </a:r>
          </a:p>
        </p:txBody>
      </p:sp>
      <p:pic>
        <p:nvPicPr>
          <p:cNvPr id="3" name="Picture 2">
            <a:extLst>
              <a:ext uri="{FF2B5EF4-FFF2-40B4-BE49-F238E27FC236}">
                <a16:creationId xmlns:a16="http://schemas.microsoft.com/office/drawing/2014/main" id="{D83B0D15-97E3-F930-5409-5451DFA5120E}"/>
              </a:ext>
            </a:extLst>
          </p:cNvPr>
          <p:cNvPicPr>
            <a:picLocks noChangeAspect="1"/>
          </p:cNvPicPr>
          <p:nvPr/>
        </p:nvPicPr>
        <p:blipFill>
          <a:blip r:embed="rId4"/>
          <a:stretch>
            <a:fillRect/>
          </a:stretch>
        </p:blipFill>
        <p:spPr>
          <a:xfrm>
            <a:off x="8285800" y="2927898"/>
            <a:ext cx="2211549" cy="3133692"/>
          </a:xfrm>
          <a:prstGeom prst="rect">
            <a:avLst/>
          </a:prstGeom>
          <a:ln>
            <a:solidFill>
              <a:schemeClr val="bg1">
                <a:lumMod val="85000"/>
              </a:schemeClr>
            </a:solidFill>
          </a:ln>
        </p:spPr>
      </p:pic>
      <p:sp>
        <p:nvSpPr>
          <p:cNvPr id="4" name="TextBox 3">
            <a:extLst>
              <a:ext uri="{FF2B5EF4-FFF2-40B4-BE49-F238E27FC236}">
                <a16:creationId xmlns:a16="http://schemas.microsoft.com/office/drawing/2014/main" id="{5810FDDF-DD32-0E8C-7858-8EC1973262C7}"/>
              </a:ext>
            </a:extLst>
          </p:cNvPr>
          <p:cNvSpPr txBox="1"/>
          <p:nvPr/>
        </p:nvSpPr>
        <p:spPr>
          <a:xfrm>
            <a:off x="7911256" y="1518523"/>
            <a:ext cx="2941749" cy="642099"/>
          </a:xfrm>
          <a:prstGeom prst="rect">
            <a:avLst/>
          </a:prstGeom>
          <a:solidFill>
            <a:schemeClr val="accent4"/>
          </a:solidFill>
        </p:spPr>
        <p:txBody>
          <a:bodyPr wrap="square" lIns="91440" tIns="45720" rIns="91440" bIns="45720" anchor="t">
            <a:spAutoFit/>
          </a:bodyPr>
          <a:lstStyle/>
          <a:p>
            <a:pPr algn="ctr">
              <a:lnSpc>
                <a:spcPct val="114000"/>
              </a:lnSpc>
            </a:pPr>
            <a:r>
              <a:rPr lang="en-GB" sz="1400" b="1" dirty="0">
                <a:hlinkClick r:id="rId5"/>
              </a:rPr>
              <a:t>Communication</a:t>
            </a:r>
            <a:r>
              <a:rPr lang="en-GB" sz="1400" b="1" dirty="0"/>
              <a:t> from the EC</a:t>
            </a:r>
          </a:p>
          <a:p>
            <a:pPr algn="ctr">
              <a:lnSpc>
                <a:spcPct val="114000"/>
              </a:lnSpc>
              <a:spcBef>
                <a:spcPts val="600"/>
              </a:spcBef>
              <a:spcAft>
                <a:spcPts val="600"/>
              </a:spcAft>
            </a:pPr>
            <a:r>
              <a:rPr lang="en-GB" sz="1400" b="1" dirty="0"/>
              <a:t>(June 2021)</a:t>
            </a:r>
          </a:p>
        </p:txBody>
      </p:sp>
      <p:pic>
        <p:nvPicPr>
          <p:cNvPr id="11" name="Picture 10">
            <a:extLst>
              <a:ext uri="{FF2B5EF4-FFF2-40B4-BE49-F238E27FC236}">
                <a16:creationId xmlns:a16="http://schemas.microsoft.com/office/drawing/2014/main" id="{66BD9B05-BB0F-FA5A-B7E1-FFAC3E3A92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69005" y="2188677"/>
            <a:ext cx="2783258" cy="611160"/>
          </a:xfrm>
          <a:prstGeom prst="rect">
            <a:avLst/>
          </a:prstGeom>
        </p:spPr>
      </p:pic>
      <p:pic>
        <p:nvPicPr>
          <p:cNvPr id="16" name="Picture 6">
            <a:extLst>
              <a:ext uri="{FF2B5EF4-FFF2-40B4-BE49-F238E27FC236}">
                <a16:creationId xmlns:a16="http://schemas.microsoft.com/office/drawing/2014/main" id="{7C4A8E9C-839E-61C6-3CEB-E9F05E6DA91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375" r="27125"/>
          <a:stretch/>
        </p:blipFill>
        <p:spPr bwMode="auto">
          <a:xfrm>
            <a:off x="270873" y="3350762"/>
            <a:ext cx="2385169" cy="238516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673A20D-88D5-80AF-67FE-BEE21AB123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126" r="18872" b="-3"/>
          <a:stretch/>
        </p:blipFill>
        <p:spPr bwMode="auto">
          <a:xfrm>
            <a:off x="4810573" y="3253210"/>
            <a:ext cx="2478650" cy="247865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577CB522-05CD-CEB3-0DBA-8332DE4C700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2351641" y="2000593"/>
            <a:ext cx="2856814" cy="2856814"/>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ln w="762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75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p:nvPr/>
        </p:nvPicPr>
        <p:blipFill>
          <a:blip r:embed="rId3" cstate="print">
            <a:extLst>
              <a:ext uri="{28A0092B-C50C-407E-A947-70E740481C1C}">
                <a14:useLocalDpi xmlns:a14="http://schemas.microsoft.com/office/drawing/2010/main" val="0"/>
              </a:ext>
            </a:extLst>
          </a:blip>
          <a:stretch>
            <a:fillRect/>
          </a:stretch>
        </p:blipFill>
        <p:spPr>
          <a:xfrm>
            <a:off x="9565506" y="5014876"/>
            <a:ext cx="2503357" cy="1361725"/>
          </a:xfrm>
          <a:prstGeom prst="rect">
            <a:avLst/>
          </a:prstGeom>
        </p:spPr>
      </p:pic>
      <p:sp>
        <p:nvSpPr>
          <p:cNvPr id="15" name="TextBox 14"/>
          <p:cNvSpPr txBox="1"/>
          <p:nvPr/>
        </p:nvSpPr>
        <p:spPr>
          <a:xfrm>
            <a:off x="8117733" y="1172296"/>
            <a:ext cx="3290614" cy="1168539"/>
          </a:xfrm>
          <a:prstGeom prst="roundRect">
            <a:avLst>
              <a:gd name="adj" fmla="val 50000"/>
            </a:avLst>
          </a:prstGeom>
          <a:solidFill>
            <a:schemeClr val="accent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dirty="0">
                <a:ln>
                  <a:noFill/>
                </a:ln>
                <a:solidFill>
                  <a:schemeClr val="bg1"/>
                </a:solidFill>
                <a:effectLst/>
                <a:uLnTx/>
                <a:uFillTx/>
                <a:latin typeface="+mj-lt"/>
                <a:ea typeface="+mn-ea"/>
                <a:cs typeface="+mn-cs"/>
              </a:rPr>
              <a:t>Shared goals for 2040</a:t>
            </a:r>
          </a:p>
        </p:txBody>
      </p:sp>
      <p:sp>
        <p:nvSpPr>
          <p:cNvPr id="14" name="TextBox 13"/>
          <p:cNvSpPr txBox="1"/>
          <p:nvPr/>
        </p:nvSpPr>
        <p:spPr>
          <a:xfrm>
            <a:off x="8052390" y="3378854"/>
            <a:ext cx="3421300" cy="1428214"/>
          </a:xfrm>
          <a:prstGeom prst="roundRect">
            <a:avLst>
              <a:gd name="adj" fmla="val 50000"/>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effectLst/>
                <a:uLnTx/>
                <a:uFillTx/>
                <a:latin typeface="+mj-lt"/>
                <a:cs typeface="Calibri" panose="020F0502020204030204" pitchFamily="34" charset="0"/>
              </a:rPr>
              <a:t>Rural action plan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effectLst/>
                <a:uLnTx/>
                <a:uFillTx/>
                <a:latin typeface="+mj-lt"/>
                <a:cs typeface="Calibri" panose="020F0502020204030204" pitchFamily="34"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effectLst/>
                <a:uLnTx/>
                <a:uFillTx/>
                <a:latin typeface="+mj-lt"/>
                <a:cs typeface="Calibri" panose="020F0502020204030204" pitchFamily="34" charset="0"/>
              </a:rPr>
              <a:t>Rural Pact (others)</a:t>
            </a:r>
          </a:p>
        </p:txBody>
      </p:sp>
      <p:sp>
        <p:nvSpPr>
          <p:cNvPr id="17" name="Down Arrow 16"/>
          <p:cNvSpPr/>
          <p:nvPr/>
        </p:nvSpPr>
        <p:spPr>
          <a:xfrm>
            <a:off x="9484986" y="2569760"/>
            <a:ext cx="556108" cy="692990"/>
          </a:xfrm>
          <a:prstGeom prst="downArrow">
            <a:avLst/>
          </a:prstGeom>
          <a:solidFill>
            <a:schemeClr val="accent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fr-BE" dirty="0"/>
              <a:t>The rural vision by 2040</a:t>
            </a:r>
            <a:endParaRPr lang="en-GB" dirty="0"/>
          </a:p>
        </p:txBody>
      </p:sp>
      <p:pic>
        <p:nvPicPr>
          <p:cNvPr id="5" name="Picture 4">
            <a:extLst>
              <a:ext uri="{FF2B5EF4-FFF2-40B4-BE49-F238E27FC236}">
                <a16:creationId xmlns:a16="http://schemas.microsoft.com/office/drawing/2014/main" id="{90B6B463-B340-9188-DD55-A3C43E33EEBE}"/>
              </a:ext>
            </a:extLst>
          </p:cNvPr>
          <p:cNvPicPr>
            <a:picLocks noChangeAspect="1"/>
          </p:cNvPicPr>
          <p:nvPr/>
        </p:nvPicPr>
        <p:blipFill>
          <a:blip r:embed="rId4"/>
          <a:stretch>
            <a:fillRect/>
          </a:stretch>
        </p:blipFill>
        <p:spPr>
          <a:xfrm>
            <a:off x="783653" y="1172296"/>
            <a:ext cx="6876244" cy="4843521"/>
          </a:xfrm>
          <a:prstGeom prst="rect">
            <a:avLst/>
          </a:prstGeom>
        </p:spPr>
      </p:pic>
    </p:spTree>
    <p:extLst>
      <p:ext uri="{BB962C8B-B14F-4D97-AF65-F5344CB8AC3E}">
        <p14:creationId xmlns:p14="http://schemas.microsoft.com/office/powerpoint/2010/main" val="127426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231D0-FD7B-5921-4916-C52301D801DE}"/>
              </a:ext>
            </a:extLst>
          </p:cNvPr>
          <p:cNvSpPr/>
          <p:nvPr/>
        </p:nvSpPr>
        <p:spPr>
          <a:xfrm>
            <a:off x="986385"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dirty="0"/>
              <a:t>The long-term vision for the EU’s rural areas</a:t>
            </a:r>
            <a:endParaRPr lang="en-BE" dirty="0"/>
          </a:p>
        </p:txBody>
      </p:sp>
      <p:sp>
        <p:nvSpPr>
          <p:cNvPr id="4" name="Rectangle: Rounded Corners 3">
            <a:extLst>
              <a:ext uri="{FF2B5EF4-FFF2-40B4-BE49-F238E27FC236}">
                <a16:creationId xmlns:a16="http://schemas.microsoft.com/office/drawing/2014/main" id="{8422DE97-C19C-19FE-5D09-B23EC11843DE}"/>
              </a:ext>
            </a:extLst>
          </p:cNvPr>
          <p:cNvSpPr/>
          <p:nvPr/>
        </p:nvSpPr>
        <p:spPr>
          <a:xfrm>
            <a:off x="482942" y="1821267"/>
            <a:ext cx="6920082" cy="455391"/>
          </a:xfrm>
          <a:prstGeom prst="roundRect">
            <a:avLst/>
          </a:prstGeom>
          <a:solidFill>
            <a:srgbClr val="366C62"/>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u="none" strike="noStrike" dirty="0">
                <a:solidFill>
                  <a:schemeClr val="bg1"/>
                </a:solidFill>
                <a:effectLst/>
              </a:rPr>
              <a:t>10 SHARED GOALS FOR 2040</a:t>
            </a:r>
            <a:endParaRPr lang="en-BE" dirty="0">
              <a:solidFill>
                <a:schemeClr val="bg1"/>
              </a:solidFill>
            </a:endParaRPr>
          </a:p>
        </p:txBody>
      </p:sp>
      <p:sp>
        <p:nvSpPr>
          <p:cNvPr id="7" name="TextBox 6">
            <a:extLst>
              <a:ext uri="{FF2B5EF4-FFF2-40B4-BE49-F238E27FC236}">
                <a16:creationId xmlns:a16="http://schemas.microsoft.com/office/drawing/2014/main" id="{AAB0DBF8-0460-755B-58C0-C9401BFA6ABC}"/>
              </a:ext>
            </a:extLst>
          </p:cNvPr>
          <p:cNvSpPr txBox="1"/>
          <p:nvPr/>
        </p:nvSpPr>
        <p:spPr>
          <a:xfrm>
            <a:off x="838202" y="1337784"/>
            <a:ext cx="6642862" cy="369332"/>
          </a:xfrm>
          <a:prstGeom prst="rect">
            <a:avLst/>
          </a:prstGeom>
          <a:noFill/>
        </p:spPr>
        <p:txBody>
          <a:bodyPr wrap="square" rtlCol="0">
            <a:spAutoFit/>
          </a:bodyPr>
          <a:lstStyle/>
          <a:p>
            <a:r>
              <a:rPr lang="en-GB" b="1" dirty="0">
                <a:solidFill>
                  <a:srgbClr val="1C726F"/>
                </a:solidFill>
              </a:rPr>
              <a:t>LONG-TERM VISION FOR RURAL AREAS</a:t>
            </a:r>
          </a:p>
        </p:txBody>
      </p:sp>
      <p:sp>
        <p:nvSpPr>
          <p:cNvPr id="13" name="Content Placeholder 2">
            <a:extLst>
              <a:ext uri="{FF2B5EF4-FFF2-40B4-BE49-F238E27FC236}">
                <a16:creationId xmlns:a16="http://schemas.microsoft.com/office/drawing/2014/main" id="{BB96E102-872B-C8A5-E892-FABA47B924BE}"/>
              </a:ext>
            </a:extLst>
          </p:cNvPr>
          <p:cNvSpPr>
            <a:spLocks noGrp="1"/>
          </p:cNvSpPr>
          <p:nvPr>
            <p:ph idx="1"/>
          </p:nvPr>
        </p:nvSpPr>
        <p:spPr>
          <a:xfrm>
            <a:off x="482942" y="2423939"/>
            <a:ext cx="6683978" cy="3884760"/>
          </a:xfrm>
          <a:solidFill>
            <a:schemeClr val="bg1">
              <a:alpha val="85000"/>
            </a:schemeClr>
          </a:solidFill>
        </p:spPr>
        <p:txBody>
          <a:bodyPr>
            <a:normAutofit fontScale="92500" lnSpcReduction="20000"/>
          </a:bodyPr>
          <a:lstStyle/>
          <a:p>
            <a:pPr marL="514350" indent="-514350">
              <a:buClr>
                <a:srgbClr val="D69600"/>
              </a:buClr>
              <a:buSzPct val="125000"/>
              <a:buFont typeface="+mj-lt"/>
              <a:buAutoNum type="arabicPeriod"/>
            </a:pPr>
            <a:r>
              <a:rPr lang="en-US" sz="1500" b="1" dirty="0">
                <a:solidFill>
                  <a:srgbClr val="D69600"/>
                </a:solidFill>
              </a:rPr>
              <a:t>Attractive spaces</a:t>
            </a:r>
            <a:r>
              <a:rPr lang="en-US" sz="1500" dirty="0"/>
              <a:t>, developed in harmonious </a:t>
            </a:r>
            <a:r>
              <a:rPr lang="en-US" sz="1500" b="1" dirty="0">
                <a:solidFill>
                  <a:srgbClr val="D69600"/>
                </a:solidFill>
              </a:rPr>
              <a:t>territorial development</a:t>
            </a:r>
          </a:p>
          <a:p>
            <a:pPr marL="514350" indent="-514350">
              <a:buClr>
                <a:srgbClr val="D69600"/>
              </a:buClr>
              <a:buSzPct val="125000"/>
              <a:buFont typeface="+mj-lt"/>
              <a:buAutoNum type="arabicPeriod"/>
            </a:pPr>
            <a:r>
              <a:rPr lang="en-US" sz="1500" dirty="0"/>
              <a:t>Engaged in</a:t>
            </a:r>
            <a:r>
              <a:rPr lang="en-US" sz="1500" b="1" dirty="0"/>
              <a:t> </a:t>
            </a:r>
            <a:r>
              <a:rPr lang="en-US" sz="1500" b="1" dirty="0">
                <a:solidFill>
                  <a:srgbClr val="D69600"/>
                </a:solidFill>
              </a:rPr>
              <a:t>multi-level </a:t>
            </a:r>
            <a:r>
              <a:rPr lang="en-US" sz="1500" dirty="0"/>
              <a:t>and </a:t>
            </a:r>
            <a:r>
              <a:rPr lang="en-US" sz="1500" b="1" dirty="0">
                <a:solidFill>
                  <a:srgbClr val="D69600"/>
                </a:solidFill>
              </a:rPr>
              <a:t>place-based governance</a:t>
            </a:r>
          </a:p>
          <a:p>
            <a:pPr marL="514350" indent="-514350">
              <a:buClr>
                <a:srgbClr val="D69600"/>
              </a:buClr>
              <a:buSzPct val="125000"/>
              <a:buFont typeface="+mj-lt"/>
              <a:buAutoNum type="arabicPeriod"/>
            </a:pPr>
            <a:r>
              <a:rPr lang="en-US" sz="1500" dirty="0"/>
              <a:t>Providers of </a:t>
            </a:r>
            <a:r>
              <a:rPr lang="en-US" sz="1500" b="1" dirty="0">
                <a:solidFill>
                  <a:srgbClr val="D69600"/>
                </a:solidFill>
              </a:rPr>
              <a:t>food security</a:t>
            </a:r>
            <a:r>
              <a:rPr lang="en-US" sz="1500" dirty="0"/>
              <a:t>, economic </a:t>
            </a:r>
            <a:r>
              <a:rPr lang="en-US" sz="1500" b="1" dirty="0">
                <a:solidFill>
                  <a:srgbClr val="D69600"/>
                </a:solidFill>
              </a:rPr>
              <a:t>opportunities</a:t>
            </a:r>
            <a:r>
              <a:rPr lang="en-US" sz="1500" dirty="0"/>
              <a:t>, goods and </a:t>
            </a:r>
            <a:r>
              <a:rPr lang="en-US" sz="1500" b="1" dirty="0">
                <a:solidFill>
                  <a:srgbClr val="D69600"/>
                </a:solidFill>
              </a:rPr>
              <a:t>services</a:t>
            </a:r>
            <a:r>
              <a:rPr lang="en-US" sz="1500" dirty="0"/>
              <a:t> for wider society</a:t>
            </a:r>
          </a:p>
          <a:p>
            <a:pPr marL="514350" indent="-514350">
              <a:buClr>
                <a:srgbClr val="D69600"/>
              </a:buClr>
              <a:buSzPct val="125000"/>
              <a:buFont typeface="+mj-lt"/>
              <a:buAutoNum type="arabicPeriod"/>
            </a:pPr>
            <a:r>
              <a:rPr lang="en-US" sz="1500" dirty="0"/>
              <a:t>Dynamic communities focusing on </a:t>
            </a:r>
            <a:r>
              <a:rPr lang="en-US" sz="1500" b="1" dirty="0">
                <a:solidFill>
                  <a:srgbClr val="D69600"/>
                </a:solidFill>
              </a:rPr>
              <a:t>well-being</a:t>
            </a:r>
          </a:p>
          <a:p>
            <a:pPr marL="514350" indent="-514350">
              <a:buClr>
                <a:srgbClr val="D69600"/>
              </a:buClr>
              <a:buSzPct val="125000"/>
              <a:buFont typeface="+mj-lt"/>
              <a:buAutoNum type="arabicPeriod"/>
            </a:pPr>
            <a:r>
              <a:rPr lang="en-US" sz="1500" b="1" dirty="0">
                <a:solidFill>
                  <a:srgbClr val="D69600"/>
                </a:solidFill>
              </a:rPr>
              <a:t>Inclusive communities </a:t>
            </a:r>
          </a:p>
          <a:p>
            <a:pPr marL="514350" indent="-514350">
              <a:buClr>
                <a:srgbClr val="D69600"/>
              </a:buClr>
              <a:buSzPct val="125000"/>
              <a:buFont typeface="+mj-lt"/>
              <a:buAutoNum type="arabicPeriod"/>
            </a:pPr>
            <a:r>
              <a:rPr lang="en-US" sz="1500" dirty="0"/>
              <a:t>Flourishing sources of </a:t>
            </a:r>
            <a:r>
              <a:rPr lang="en-US" sz="1500" b="1" dirty="0">
                <a:solidFill>
                  <a:srgbClr val="D69600"/>
                </a:solidFill>
              </a:rPr>
              <a:t>nature</a:t>
            </a:r>
          </a:p>
          <a:p>
            <a:pPr marL="514350" indent="-514350">
              <a:buClr>
                <a:srgbClr val="D69600"/>
              </a:buClr>
              <a:buSzPct val="125000"/>
              <a:buFont typeface="+mj-lt"/>
              <a:buAutoNum type="arabicPeriod"/>
            </a:pPr>
            <a:r>
              <a:rPr lang="en-US" sz="1500" dirty="0"/>
              <a:t>Fully benefiting from </a:t>
            </a:r>
            <a:r>
              <a:rPr lang="en-US" sz="1500" b="1" dirty="0">
                <a:solidFill>
                  <a:srgbClr val="D69600"/>
                </a:solidFill>
              </a:rPr>
              <a:t>digital innovation </a:t>
            </a:r>
          </a:p>
          <a:p>
            <a:pPr marL="514350" indent="-514350">
              <a:buClr>
                <a:srgbClr val="D69600"/>
              </a:buClr>
              <a:buSzPct val="125000"/>
              <a:buFont typeface="+mj-lt"/>
              <a:buAutoNum type="arabicPeriod"/>
            </a:pPr>
            <a:r>
              <a:rPr lang="en-US" sz="1500" b="1" dirty="0">
                <a:solidFill>
                  <a:srgbClr val="D69600"/>
                </a:solidFill>
              </a:rPr>
              <a:t>Entrepreneurial</a:t>
            </a:r>
            <a:r>
              <a:rPr lang="en-US" sz="1500" dirty="0">
                <a:solidFill>
                  <a:srgbClr val="D69600"/>
                </a:solidFill>
              </a:rPr>
              <a:t>, </a:t>
            </a:r>
            <a:r>
              <a:rPr lang="en-US" sz="1500" b="1" dirty="0">
                <a:solidFill>
                  <a:srgbClr val="D69600"/>
                </a:solidFill>
              </a:rPr>
              <a:t>innovative</a:t>
            </a:r>
            <a:r>
              <a:rPr lang="en-US" sz="1500" dirty="0">
                <a:solidFill>
                  <a:srgbClr val="D69600"/>
                </a:solidFill>
              </a:rPr>
              <a:t> </a:t>
            </a:r>
            <a:r>
              <a:rPr lang="en-US" sz="1500" dirty="0"/>
              <a:t>and </a:t>
            </a:r>
            <a:r>
              <a:rPr lang="en-US" sz="1500" b="1" dirty="0">
                <a:solidFill>
                  <a:srgbClr val="D69600"/>
                </a:solidFill>
              </a:rPr>
              <a:t>skilled</a:t>
            </a:r>
            <a:r>
              <a:rPr lang="en-US" sz="1500" dirty="0"/>
              <a:t> people</a:t>
            </a:r>
          </a:p>
          <a:p>
            <a:pPr marL="514350" indent="-514350">
              <a:buClr>
                <a:srgbClr val="D69600"/>
              </a:buClr>
              <a:buSzPct val="125000"/>
              <a:buFont typeface="+mj-lt"/>
              <a:buAutoNum type="arabicPeriod"/>
            </a:pPr>
            <a:r>
              <a:rPr lang="en-US" sz="1500" dirty="0"/>
              <a:t>Lively places equipped with efficient, accessible and affordable </a:t>
            </a:r>
            <a:r>
              <a:rPr lang="en-US" sz="1500" b="1" dirty="0">
                <a:solidFill>
                  <a:srgbClr val="D69600"/>
                </a:solidFill>
              </a:rPr>
              <a:t>public and private services</a:t>
            </a:r>
          </a:p>
          <a:p>
            <a:pPr marL="514350" indent="-514350">
              <a:buClr>
                <a:srgbClr val="D69600"/>
              </a:buClr>
              <a:buSzPct val="125000"/>
              <a:buFont typeface="+mj-lt"/>
              <a:buAutoNum type="arabicPeriod"/>
            </a:pPr>
            <a:r>
              <a:rPr lang="en-US" sz="1500" dirty="0"/>
              <a:t>Places of </a:t>
            </a:r>
            <a:r>
              <a:rPr lang="en-US" sz="1500" b="1" dirty="0">
                <a:solidFill>
                  <a:srgbClr val="D69600"/>
                </a:solidFill>
              </a:rPr>
              <a:t>diversity</a:t>
            </a:r>
          </a:p>
        </p:txBody>
      </p:sp>
      <p:pic>
        <p:nvPicPr>
          <p:cNvPr id="3" name="Picture 2" descr="Diagramme showing the four pillars of the vision">
            <a:extLst>
              <a:ext uri="{FF2B5EF4-FFF2-40B4-BE49-F238E27FC236}">
                <a16:creationId xmlns:a16="http://schemas.microsoft.com/office/drawing/2014/main" id="{D679578A-C743-30CF-7AF7-4A0ECFD8D07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77012" y="1821267"/>
            <a:ext cx="4446307" cy="28892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A5F233A-87BE-118F-54D9-512FBF9C16F9}"/>
              </a:ext>
            </a:extLst>
          </p:cNvPr>
          <p:cNvSpPr txBox="1"/>
          <p:nvPr/>
        </p:nvSpPr>
        <p:spPr>
          <a:xfrm>
            <a:off x="8864823" y="5269998"/>
            <a:ext cx="2364607" cy="1038701"/>
          </a:xfrm>
          <a:prstGeom prst="roundRect">
            <a:avLst>
              <a:gd name="adj" fmla="val 50000"/>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mj-lt"/>
                <a:cs typeface="Calibri" panose="020F0502020204030204" pitchFamily="34" charset="0"/>
              </a:rPr>
              <a:t>Rural action plan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mj-lt"/>
                <a:cs typeface="Calibri" panose="020F0502020204030204" pitchFamily="34"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mj-lt"/>
                <a:cs typeface="Calibri" panose="020F0502020204030204" pitchFamily="34" charset="0"/>
              </a:rPr>
              <a:t>Rural Pact (others)</a:t>
            </a:r>
          </a:p>
        </p:txBody>
      </p:sp>
      <p:sp>
        <p:nvSpPr>
          <p:cNvPr id="11" name="Down Arrow 16">
            <a:extLst>
              <a:ext uri="{FF2B5EF4-FFF2-40B4-BE49-F238E27FC236}">
                <a16:creationId xmlns:a16="http://schemas.microsoft.com/office/drawing/2014/main" id="{D5C77B0B-8DBA-BF18-D284-858D71D971F1}"/>
              </a:ext>
            </a:extLst>
          </p:cNvPr>
          <p:cNvSpPr/>
          <p:nvPr/>
        </p:nvSpPr>
        <p:spPr>
          <a:xfrm>
            <a:off x="9728517" y="4710533"/>
            <a:ext cx="427860" cy="483483"/>
          </a:xfrm>
          <a:prstGeom prst="downArrow">
            <a:avLst/>
          </a:prstGeom>
          <a:solidFill>
            <a:schemeClr val="accent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3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231D0-FD7B-5921-4916-C52301D801DE}"/>
              </a:ext>
            </a:extLst>
          </p:cNvPr>
          <p:cNvSpPr/>
          <p:nvPr/>
        </p:nvSpPr>
        <p:spPr>
          <a:xfrm>
            <a:off x="986385"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dirty="0"/>
              <a:t>The long-term vision for the EU’s rural areas</a:t>
            </a:r>
            <a:endParaRPr lang="en-BE" dirty="0"/>
          </a:p>
        </p:txBody>
      </p:sp>
      <p:sp>
        <p:nvSpPr>
          <p:cNvPr id="7" name="TextBox 6">
            <a:extLst>
              <a:ext uri="{FF2B5EF4-FFF2-40B4-BE49-F238E27FC236}">
                <a16:creationId xmlns:a16="http://schemas.microsoft.com/office/drawing/2014/main" id="{AAB0DBF8-0460-755B-58C0-C9401BFA6ABC}"/>
              </a:ext>
            </a:extLst>
          </p:cNvPr>
          <p:cNvSpPr txBox="1"/>
          <p:nvPr/>
        </p:nvSpPr>
        <p:spPr>
          <a:xfrm>
            <a:off x="838202" y="1337784"/>
            <a:ext cx="6642862" cy="369332"/>
          </a:xfrm>
          <a:prstGeom prst="rect">
            <a:avLst/>
          </a:prstGeom>
          <a:noFill/>
        </p:spPr>
        <p:txBody>
          <a:bodyPr wrap="square" rtlCol="0">
            <a:spAutoFit/>
          </a:bodyPr>
          <a:lstStyle/>
          <a:p>
            <a:r>
              <a:rPr lang="en-GB" b="1" dirty="0">
                <a:solidFill>
                  <a:srgbClr val="1C726F"/>
                </a:solidFill>
              </a:rPr>
              <a:t>LONG-TERM VISION FOR RURAL AREAS</a:t>
            </a:r>
          </a:p>
        </p:txBody>
      </p:sp>
      <p:sp>
        <p:nvSpPr>
          <p:cNvPr id="3" name="Content Placeholder 2">
            <a:extLst>
              <a:ext uri="{FF2B5EF4-FFF2-40B4-BE49-F238E27FC236}">
                <a16:creationId xmlns:a16="http://schemas.microsoft.com/office/drawing/2014/main" id="{0DCB25A1-AF5C-225B-D5F8-B5E05A84C9AA}"/>
              </a:ext>
            </a:extLst>
          </p:cNvPr>
          <p:cNvSpPr>
            <a:spLocks noGrp="1"/>
          </p:cNvSpPr>
          <p:nvPr>
            <p:ph idx="1"/>
          </p:nvPr>
        </p:nvSpPr>
        <p:spPr>
          <a:xfrm>
            <a:off x="2908300" y="2952761"/>
            <a:ext cx="7048500" cy="3395922"/>
          </a:xfrm>
          <a:solidFill>
            <a:schemeClr val="bg1">
              <a:alpha val="85000"/>
            </a:schemeClr>
          </a:solidFill>
        </p:spPr>
        <p:txBody>
          <a:bodyPr>
            <a:normAutofit fontScale="70000" lnSpcReduction="20000"/>
          </a:bodyPr>
          <a:lstStyle/>
          <a:p>
            <a:pPr marL="628650" indent="-342900">
              <a:lnSpc>
                <a:spcPct val="134000"/>
              </a:lnSpc>
              <a:buClr>
                <a:srgbClr val="D69600"/>
              </a:buClr>
              <a:buSzPct val="125000"/>
              <a:buFont typeface="+mj-lt"/>
              <a:buAutoNum type="arabicPeriod"/>
            </a:pPr>
            <a:r>
              <a:rPr lang="en-US" sz="1800" b="1" dirty="0"/>
              <a:t>Rural </a:t>
            </a:r>
            <a:r>
              <a:rPr lang="en-US" sz="1800" b="1" dirty="0" err="1"/>
              <a:t>revitalisation</a:t>
            </a:r>
            <a:r>
              <a:rPr lang="en-US" sz="1800" b="1" dirty="0"/>
              <a:t> platform</a:t>
            </a:r>
          </a:p>
          <a:p>
            <a:pPr marL="628650" indent="-342900">
              <a:lnSpc>
                <a:spcPct val="134000"/>
              </a:lnSpc>
              <a:buClr>
                <a:srgbClr val="D69600"/>
              </a:buClr>
              <a:buSzPct val="125000"/>
              <a:buFont typeface="+mj-lt"/>
              <a:buAutoNum type="arabicPeriod"/>
            </a:pPr>
            <a:r>
              <a:rPr lang="en-US" sz="1800" b="1" dirty="0"/>
              <a:t>Research and innovation </a:t>
            </a:r>
            <a:r>
              <a:rPr lang="en-US" sz="1800" dirty="0"/>
              <a:t>for rural communities</a:t>
            </a:r>
          </a:p>
          <a:p>
            <a:pPr marL="628650" indent="-342900">
              <a:lnSpc>
                <a:spcPct val="134000"/>
              </a:lnSpc>
              <a:buClr>
                <a:srgbClr val="D69600"/>
              </a:buClr>
              <a:buSzPct val="125000"/>
              <a:buFont typeface="+mj-lt"/>
              <a:buAutoNum type="arabicPeriod"/>
            </a:pPr>
            <a:r>
              <a:rPr lang="en-US" sz="1800" dirty="0"/>
              <a:t>Sustainable multimodal </a:t>
            </a:r>
            <a:r>
              <a:rPr lang="en-US" sz="1800" b="1" dirty="0"/>
              <a:t>mobility</a:t>
            </a:r>
            <a:r>
              <a:rPr lang="en-US" sz="1800" dirty="0"/>
              <a:t> best practices for rural areas</a:t>
            </a:r>
          </a:p>
          <a:p>
            <a:pPr marL="628650" indent="-342900">
              <a:lnSpc>
                <a:spcPct val="134000"/>
              </a:lnSpc>
              <a:buClr>
                <a:srgbClr val="D69600"/>
              </a:buClr>
              <a:buSzPct val="125000"/>
              <a:buFont typeface="+mj-lt"/>
              <a:buAutoNum type="arabicPeriod"/>
            </a:pPr>
            <a:r>
              <a:rPr lang="en-US" sz="1800" dirty="0"/>
              <a:t>Rural </a:t>
            </a:r>
            <a:r>
              <a:rPr lang="en-US" sz="1800" b="1" dirty="0"/>
              <a:t>digital futures</a:t>
            </a:r>
          </a:p>
          <a:p>
            <a:pPr marL="628650" indent="-342900">
              <a:lnSpc>
                <a:spcPct val="134000"/>
              </a:lnSpc>
              <a:buClr>
                <a:srgbClr val="D69600"/>
              </a:buClr>
              <a:buSzPct val="125000"/>
              <a:buFont typeface="+mj-lt"/>
              <a:buAutoNum type="arabicPeriod"/>
            </a:pPr>
            <a:r>
              <a:rPr lang="en-US" sz="1800" dirty="0"/>
              <a:t>Support rural municipalities in </a:t>
            </a:r>
            <a:r>
              <a:rPr lang="en-US" sz="1800" b="1" dirty="0"/>
              <a:t>energy transition </a:t>
            </a:r>
            <a:r>
              <a:rPr lang="en-US" sz="1800" dirty="0"/>
              <a:t>and fighting climate change</a:t>
            </a:r>
          </a:p>
          <a:p>
            <a:pPr marL="628650" indent="-342900">
              <a:lnSpc>
                <a:spcPct val="134000"/>
              </a:lnSpc>
              <a:buClr>
                <a:srgbClr val="D69600"/>
              </a:buClr>
              <a:buSzPct val="125000"/>
              <a:buFont typeface="+mj-lt"/>
              <a:buAutoNum type="arabicPeriod"/>
            </a:pPr>
            <a:r>
              <a:rPr lang="en-US" sz="1800" dirty="0"/>
              <a:t>Climate action in peatland through </a:t>
            </a:r>
            <a:r>
              <a:rPr lang="en-US" sz="1800" b="1" dirty="0"/>
              <a:t>carbon farming</a:t>
            </a:r>
          </a:p>
          <a:p>
            <a:pPr marL="628650" indent="-342900">
              <a:lnSpc>
                <a:spcPct val="134000"/>
              </a:lnSpc>
              <a:buClr>
                <a:srgbClr val="D69600"/>
              </a:buClr>
              <a:buSzPct val="125000"/>
              <a:buFont typeface="+mj-lt"/>
              <a:buAutoNum type="arabicPeriod"/>
            </a:pPr>
            <a:r>
              <a:rPr lang="en-US" sz="1800" b="1" dirty="0"/>
              <a:t>EU mission </a:t>
            </a:r>
            <a:r>
              <a:rPr lang="en-US" sz="1800" dirty="0"/>
              <a:t>: a soil deal for Europe</a:t>
            </a:r>
          </a:p>
          <a:p>
            <a:pPr marL="628650" indent="-342900">
              <a:lnSpc>
                <a:spcPct val="134000"/>
              </a:lnSpc>
              <a:buClr>
                <a:srgbClr val="D69600"/>
              </a:buClr>
              <a:buSzPct val="125000"/>
              <a:buFont typeface="+mj-lt"/>
              <a:buAutoNum type="arabicPeriod"/>
            </a:pPr>
            <a:r>
              <a:rPr lang="en-US" sz="1800" b="1" dirty="0"/>
              <a:t>Social resilience </a:t>
            </a:r>
            <a:r>
              <a:rPr lang="en-US" sz="1800" dirty="0"/>
              <a:t>and </a:t>
            </a:r>
            <a:r>
              <a:rPr lang="en-US" sz="1800" b="1" dirty="0"/>
              <a:t>women</a:t>
            </a:r>
            <a:r>
              <a:rPr lang="en-US" sz="1800" dirty="0"/>
              <a:t> in rural areas</a:t>
            </a:r>
          </a:p>
          <a:p>
            <a:pPr marL="628650" indent="-342900">
              <a:lnSpc>
                <a:spcPct val="134000"/>
              </a:lnSpc>
              <a:buClr>
                <a:srgbClr val="D69600"/>
              </a:buClr>
              <a:buSzPct val="125000"/>
              <a:buFont typeface="+mj-lt"/>
              <a:buAutoNum type="arabicPeriod"/>
            </a:pPr>
            <a:r>
              <a:rPr lang="en-US" sz="1800" b="1" dirty="0"/>
              <a:t>Entrepreneurship</a:t>
            </a:r>
            <a:r>
              <a:rPr lang="en-US" sz="1800" dirty="0"/>
              <a:t> and </a:t>
            </a:r>
            <a:r>
              <a:rPr lang="en-US" sz="1800" b="1" dirty="0"/>
              <a:t>social economy </a:t>
            </a:r>
            <a:r>
              <a:rPr lang="en-US" sz="1800" dirty="0"/>
              <a:t>in rural areas</a:t>
            </a:r>
          </a:p>
        </p:txBody>
      </p:sp>
      <p:sp>
        <p:nvSpPr>
          <p:cNvPr id="9" name="Rectangle: Rounded Corners 8">
            <a:extLst>
              <a:ext uri="{FF2B5EF4-FFF2-40B4-BE49-F238E27FC236}">
                <a16:creationId xmlns:a16="http://schemas.microsoft.com/office/drawing/2014/main" id="{C0F39A8D-A2ED-6362-34C8-2E713A4A4A0C}"/>
              </a:ext>
            </a:extLst>
          </p:cNvPr>
          <p:cNvSpPr/>
          <p:nvPr/>
        </p:nvSpPr>
        <p:spPr>
          <a:xfrm>
            <a:off x="838202" y="2951917"/>
            <a:ext cx="1455056" cy="3395922"/>
          </a:xfrm>
          <a:prstGeom prst="roundRect">
            <a:avLst>
              <a:gd name="adj" fmla="val 11062"/>
            </a:avLst>
          </a:prstGeom>
          <a:solidFill>
            <a:srgbClr val="F7B246"/>
          </a:solidFill>
          <a:ln>
            <a:solidFill>
              <a:schemeClr val="bg1"/>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chemeClr val="tx1"/>
                </a:solidFill>
              </a:rPr>
              <a:t>9</a:t>
            </a:r>
            <a:r>
              <a:rPr lang="en-GB" b="1" u="none" strike="noStrike" dirty="0">
                <a:solidFill>
                  <a:schemeClr val="tx1"/>
                </a:solidFill>
                <a:effectLst/>
              </a:rPr>
              <a:t> Flagship initiatives</a:t>
            </a:r>
            <a:endParaRPr lang="en-BE" dirty="0">
              <a:solidFill>
                <a:schemeClr val="tx1"/>
              </a:solidFill>
            </a:endParaRPr>
          </a:p>
        </p:txBody>
      </p:sp>
      <p:sp>
        <p:nvSpPr>
          <p:cNvPr id="10" name="Rectangle: Rounded Corners 9">
            <a:extLst>
              <a:ext uri="{FF2B5EF4-FFF2-40B4-BE49-F238E27FC236}">
                <a16:creationId xmlns:a16="http://schemas.microsoft.com/office/drawing/2014/main" id="{7921E4C8-AE9B-4465-FC63-D9582B67D12D}"/>
              </a:ext>
            </a:extLst>
          </p:cNvPr>
          <p:cNvSpPr/>
          <p:nvPr/>
        </p:nvSpPr>
        <p:spPr>
          <a:xfrm>
            <a:off x="838201" y="1821271"/>
            <a:ext cx="8627771" cy="455391"/>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u="none" strike="noStrike" dirty="0">
                <a:solidFill>
                  <a:schemeClr val="bg1"/>
                </a:solidFill>
                <a:effectLst/>
              </a:rPr>
              <a:t>10 SHARED GOALS FOR 2040</a:t>
            </a:r>
            <a:endParaRPr lang="en-BE" dirty="0">
              <a:solidFill>
                <a:schemeClr val="bg1"/>
              </a:solidFill>
            </a:endParaRPr>
          </a:p>
        </p:txBody>
      </p:sp>
      <p:sp>
        <p:nvSpPr>
          <p:cNvPr id="4" name="Rectangle: Rounded Corners 3">
            <a:extLst>
              <a:ext uri="{FF2B5EF4-FFF2-40B4-BE49-F238E27FC236}">
                <a16:creationId xmlns:a16="http://schemas.microsoft.com/office/drawing/2014/main" id="{57C703B9-B34E-8965-E098-48285EEE547C}"/>
              </a:ext>
            </a:extLst>
          </p:cNvPr>
          <p:cNvSpPr/>
          <p:nvPr/>
        </p:nvSpPr>
        <p:spPr>
          <a:xfrm>
            <a:off x="838201" y="2394928"/>
            <a:ext cx="8627771" cy="455391"/>
          </a:xfrm>
          <a:prstGeom prst="roundRect">
            <a:avLst/>
          </a:prstGeom>
          <a:solidFill>
            <a:srgbClr val="D696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u="none" strike="noStrike" dirty="0">
                <a:solidFill>
                  <a:schemeClr val="bg1"/>
                </a:solidFill>
                <a:effectLst/>
              </a:rPr>
              <a:t>EU RURAL ACTION PLAN</a:t>
            </a:r>
            <a:endParaRPr lang="en-BE" dirty="0">
              <a:solidFill>
                <a:schemeClr val="bg1"/>
              </a:solidFill>
            </a:endParaRPr>
          </a:p>
        </p:txBody>
      </p:sp>
      <p:pic>
        <p:nvPicPr>
          <p:cNvPr id="12" name="Picture 11" descr="A picture containing graphics, logo, font, graphic design&#10;&#10;Description automatically generated">
            <a:extLst>
              <a:ext uri="{FF2B5EF4-FFF2-40B4-BE49-F238E27FC236}">
                <a16:creationId xmlns:a16="http://schemas.microsoft.com/office/drawing/2014/main" id="{C235A9E2-4B6C-B1A5-0897-0F322E71A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026" y="2940061"/>
            <a:ext cx="416932" cy="317770"/>
          </a:xfrm>
          <a:prstGeom prst="rect">
            <a:avLst/>
          </a:prstGeom>
        </p:spPr>
      </p:pic>
      <p:pic>
        <p:nvPicPr>
          <p:cNvPr id="13" name="Picture 12" descr="A picture containing graphics, logo, font, graphic design&#10;&#10;Description automatically generated">
            <a:extLst>
              <a:ext uri="{FF2B5EF4-FFF2-40B4-BE49-F238E27FC236}">
                <a16:creationId xmlns:a16="http://schemas.microsoft.com/office/drawing/2014/main" id="{DE86EFAC-BD98-6E2D-0FA2-DEA6261F3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026" y="3296693"/>
            <a:ext cx="416932" cy="317770"/>
          </a:xfrm>
          <a:prstGeom prst="rect">
            <a:avLst/>
          </a:prstGeom>
        </p:spPr>
      </p:pic>
      <p:pic>
        <p:nvPicPr>
          <p:cNvPr id="15" name="Picture 14" descr="A picture containing circle, graphics, screenshot, design&#10;&#10;Description automatically generated">
            <a:extLst>
              <a:ext uri="{FF2B5EF4-FFF2-40B4-BE49-F238E27FC236}">
                <a16:creationId xmlns:a16="http://schemas.microsoft.com/office/drawing/2014/main" id="{66153ECB-4FF6-BC22-ED2A-37EC1C89B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026" y="3701390"/>
            <a:ext cx="399970" cy="304842"/>
          </a:xfrm>
          <a:prstGeom prst="rect">
            <a:avLst/>
          </a:prstGeom>
        </p:spPr>
      </p:pic>
      <p:pic>
        <p:nvPicPr>
          <p:cNvPr id="17" name="Picture 16" descr="A picture containing graphics, heart, symbol, logo&#10;&#10;Description automatically generated">
            <a:extLst>
              <a:ext uri="{FF2B5EF4-FFF2-40B4-BE49-F238E27FC236}">
                <a16:creationId xmlns:a16="http://schemas.microsoft.com/office/drawing/2014/main" id="{36299C42-1AFB-9C1C-458F-FCB543570E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861" y="5960046"/>
            <a:ext cx="391570" cy="298440"/>
          </a:xfrm>
          <a:prstGeom prst="rect">
            <a:avLst/>
          </a:prstGeom>
        </p:spPr>
      </p:pic>
      <p:pic>
        <p:nvPicPr>
          <p:cNvPr id="19" name="Picture 18" descr="A green and white logo&#10;&#10;Description automatically generated with low confidence">
            <a:extLst>
              <a:ext uri="{FF2B5EF4-FFF2-40B4-BE49-F238E27FC236}">
                <a16:creationId xmlns:a16="http://schemas.microsoft.com/office/drawing/2014/main" id="{5AF80952-EC8C-3BEC-DE2C-8223E210C2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3027" y="4446390"/>
            <a:ext cx="391570" cy="298440"/>
          </a:xfrm>
          <a:prstGeom prst="rect">
            <a:avLst/>
          </a:prstGeom>
        </p:spPr>
      </p:pic>
      <p:pic>
        <p:nvPicPr>
          <p:cNvPr id="20" name="Picture 19" descr="A picture containing circle, graphics, screenshot, design&#10;&#10;Description automatically generated">
            <a:extLst>
              <a:ext uri="{FF2B5EF4-FFF2-40B4-BE49-F238E27FC236}">
                <a16:creationId xmlns:a16="http://schemas.microsoft.com/office/drawing/2014/main" id="{60A5D09A-8DAB-11F5-36AC-27228A63E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1507" y="4082262"/>
            <a:ext cx="399970" cy="304842"/>
          </a:xfrm>
          <a:prstGeom prst="rect">
            <a:avLst/>
          </a:prstGeom>
        </p:spPr>
      </p:pic>
      <p:pic>
        <p:nvPicPr>
          <p:cNvPr id="21" name="Picture 20" descr="A green and white logo&#10;&#10;Description automatically generated with low confidence">
            <a:extLst>
              <a:ext uri="{FF2B5EF4-FFF2-40B4-BE49-F238E27FC236}">
                <a16:creationId xmlns:a16="http://schemas.microsoft.com/office/drawing/2014/main" id="{453FB10F-021E-CECD-8E7A-1D0A6765B4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707" y="4861883"/>
            <a:ext cx="391570" cy="298440"/>
          </a:xfrm>
          <a:prstGeom prst="rect">
            <a:avLst/>
          </a:prstGeom>
        </p:spPr>
      </p:pic>
      <p:pic>
        <p:nvPicPr>
          <p:cNvPr id="22" name="Picture 21" descr="A green and white logo&#10;&#10;Description automatically generated with low confidence">
            <a:extLst>
              <a:ext uri="{FF2B5EF4-FFF2-40B4-BE49-F238E27FC236}">
                <a16:creationId xmlns:a16="http://schemas.microsoft.com/office/drawing/2014/main" id="{C3127ADE-0BC7-A042-D275-994B0D2D68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8388" y="5221776"/>
            <a:ext cx="391570" cy="298440"/>
          </a:xfrm>
          <a:prstGeom prst="rect">
            <a:avLst/>
          </a:prstGeom>
        </p:spPr>
      </p:pic>
      <p:pic>
        <p:nvPicPr>
          <p:cNvPr id="24" name="Picture 23" descr="A green and white logo&#10;&#10;Description automatically generated with low confidence">
            <a:extLst>
              <a:ext uri="{FF2B5EF4-FFF2-40B4-BE49-F238E27FC236}">
                <a16:creationId xmlns:a16="http://schemas.microsoft.com/office/drawing/2014/main" id="{FB6F3322-091C-07A3-E981-13BFAB1C6F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861" y="5587975"/>
            <a:ext cx="391570" cy="298440"/>
          </a:xfrm>
          <a:prstGeom prst="rect">
            <a:avLst/>
          </a:prstGeom>
        </p:spPr>
      </p:pic>
      <p:sp>
        <p:nvSpPr>
          <p:cNvPr id="26" name="TextBox 25">
            <a:extLst>
              <a:ext uri="{FF2B5EF4-FFF2-40B4-BE49-F238E27FC236}">
                <a16:creationId xmlns:a16="http://schemas.microsoft.com/office/drawing/2014/main" id="{062DD621-0726-60F6-9906-5404157B33A0}"/>
              </a:ext>
            </a:extLst>
          </p:cNvPr>
          <p:cNvSpPr txBox="1"/>
          <p:nvPr/>
        </p:nvSpPr>
        <p:spPr>
          <a:xfrm>
            <a:off x="9019984" y="4788214"/>
            <a:ext cx="955133" cy="276999"/>
          </a:xfrm>
          <a:prstGeom prst="rect">
            <a:avLst/>
          </a:prstGeom>
          <a:noFill/>
        </p:spPr>
        <p:txBody>
          <a:bodyPr wrap="none" rtlCol="0">
            <a:spAutoFit/>
          </a:bodyPr>
          <a:lstStyle/>
          <a:p>
            <a:r>
              <a:rPr lang="en-GB" sz="1200" b="1" dirty="0">
                <a:solidFill>
                  <a:schemeClr val="bg1"/>
                </a:solidFill>
              </a:rPr>
              <a:t>Connected</a:t>
            </a:r>
            <a:endParaRPr lang="en-GB" b="1" dirty="0">
              <a:solidFill>
                <a:schemeClr val="bg1"/>
              </a:solidFill>
            </a:endParaRPr>
          </a:p>
        </p:txBody>
      </p:sp>
      <p:sp>
        <p:nvSpPr>
          <p:cNvPr id="28" name="TextBox 27">
            <a:extLst>
              <a:ext uri="{FF2B5EF4-FFF2-40B4-BE49-F238E27FC236}">
                <a16:creationId xmlns:a16="http://schemas.microsoft.com/office/drawing/2014/main" id="{7C5F20ED-493B-3A52-A444-729CEEA3DDA5}"/>
              </a:ext>
            </a:extLst>
          </p:cNvPr>
          <p:cNvSpPr txBox="1"/>
          <p:nvPr/>
        </p:nvSpPr>
        <p:spPr>
          <a:xfrm>
            <a:off x="9019984" y="5103034"/>
            <a:ext cx="817211" cy="276999"/>
          </a:xfrm>
          <a:prstGeom prst="rect">
            <a:avLst/>
          </a:prstGeom>
          <a:noFill/>
        </p:spPr>
        <p:txBody>
          <a:bodyPr wrap="none" rtlCol="0">
            <a:spAutoFit/>
          </a:bodyPr>
          <a:lstStyle/>
          <a:p>
            <a:r>
              <a:rPr lang="en-GB" sz="1200" b="1" dirty="0">
                <a:solidFill>
                  <a:schemeClr val="bg1"/>
                </a:solidFill>
              </a:rPr>
              <a:t>Resilient</a:t>
            </a:r>
            <a:endParaRPr lang="en-GB" b="1" dirty="0">
              <a:solidFill>
                <a:schemeClr val="bg1"/>
              </a:solidFill>
            </a:endParaRPr>
          </a:p>
        </p:txBody>
      </p:sp>
      <p:sp>
        <p:nvSpPr>
          <p:cNvPr id="29" name="TextBox 28">
            <a:extLst>
              <a:ext uri="{FF2B5EF4-FFF2-40B4-BE49-F238E27FC236}">
                <a16:creationId xmlns:a16="http://schemas.microsoft.com/office/drawing/2014/main" id="{5054EED2-5B24-15BD-B0A6-EDB019A01A78}"/>
              </a:ext>
            </a:extLst>
          </p:cNvPr>
          <p:cNvSpPr txBox="1"/>
          <p:nvPr/>
        </p:nvSpPr>
        <p:spPr>
          <a:xfrm>
            <a:off x="6436372" y="5065213"/>
            <a:ext cx="996235" cy="276999"/>
          </a:xfrm>
          <a:prstGeom prst="rect">
            <a:avLst/>
          </a:prstGeom>
          <a:noFill/>
        </p:spPr>
        <p:txBody>
          <a:bodyPr wrap="none" rtlCol="0">
            <a:spAutoFit/>
          </a:bodyPr>
          <a:lstStyle/>
          <a:p>
            <a:r>
              <a:rPr lang="en-GB" sz="1200" b="1" dirty="0">
                <a:solidFill>
                  <a:schemeClr val="bg1"/>
                </a:solidFill>
              </a:rPr>
              <a:t>Prosperous</a:t>
            </a:r>
            <a:endParaRPr lang="en-GB" b="1" dirty="0">
              <a:solidFill>
                <a:schemeClr val="bg1"/>
              </a:solidFill>
            </a:endParaRPr>
          </a:p>
        </p:txBody>
      </p:sp>
      <p:pic>
        <p:nvPicPr>
          <p:cNvPr id="31" name="Picture 30">
            <a:extLst>
              <a:ext uri="{FF2B5EF4-FFF2-40B4-BE49-F238E27FC236}">
                <a16:creationId xmlns:a16="http://schemas.microsoft.com/office/drawing/2014/main" id="{6B53F120-DCCF-D93A-0252-648CBB740B91}"/>
              </a:ext>
            </a:extLst>
          </p:cNvPr>
          <p:cNvPicPr>
            <a:picLocks noChangeAspect="1"/>
          </p:cNvPicPr>
          <p:nvPr/>
        </p:nvPicPr>
        <p:blipFill>
          <a:blip r:embed="rId7"/>
          <a:stretch>
            <a:fillRect/>
          </a:stretch>
        </p:blipFill>
        <p:spPr>
          <a:xfrm>
            <a:off x="9428589" y="2792053"/>
            <a:ext cx="2605818" cy="2273160"/>
          </a:xfrm>
          <a:prstGeom prst="rect">
            <a:avLst/>
          </a:prstGeom>
        </p:spPr>
      </p:pic>
    </p:spTree>
    <p:extLst>
      <p:ext uri="{BB962C8B-B14F-4D97-AF65-F5344CB8AC3E}">
        <p14:creationId xmlns:p14="http://schemas.microsoft.com/office/powerpoint/2010/main" val="323459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1">
            <a:extLst>
              <a:ext uri="{FF2B5EF4-FFF2-40B4-BE49-F238E27FC236}">
                <a16:creationId xmlns:a16="http://schemas.microsoft.com/office/drawing/2014/main" id="{FE687877-6070-D33C-B70E-FD0773203D40}"/>
              </a:ext>
            </a:extLst>
          </p:cNvPr>
          <p:cNvSpPr/>
          <p:nvPr/>
        </p:nvSpPr>
        <p:spPr>
          <a:xfrm>
            <a:off x="410154" y="5190076"/>
            <a:ext cx="2756879" cy="1158013"/>
          </a:xfrm>
          <a:prstGeom prst="roundRect">
            <a:avLst>
              <a:gd name="adj" fmla="val 9064"/>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3628" y="1516733"/>
            <a:ext cx="2834459" cy="1366744"/>
            <a:chOff x="7251192" y="685800"/>
            <a:chExt cx="4054954" cy="404596"/>
          </a:xfrm>
          <a:solidFill>
            <a:schemeClr val="accent3">
              <a:lumMod val="60000"/>
              <a:lumOff val="40000"/>
            </a:schemeClr>
          </a:solidFill>
        </p:grpSpPr>
        <p:sp>
          <p:nvSpPr>
            <p:cNvPr id="9" name="Rounded Rectangle 8"/>
            <p:cNvSpPr/>
            <p:nvPr/>
          </p:nvSpPr>
          <p:spPr>
            <a:xfrm>
              <a:off x="7251192" y="685800"/>
              <a:ext cx="3986784" cy="404596"/>
            </a:xfrm>
            <a:prstGeom prst="roundRect">
              <a:avLst>
                <a:gd name="adj" fmla="val 9589"/>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mj-lt"/>
                <a:ea typeface="+mn-ea"/>
                <a:cs typeface="+mn-cs"/>
              </a:endParaRPr>
            </a:p>
          </p:txBody>
        </p:sp>
        <p:sp>
          <p:nvSpPr>
            <p:cNvPr id="10" name="TextBox 9"/>
            <p:cNvSpPr txBox="1"/>
            <p:nvPr/>
          </p:nvSpPr>
          <p:spPr>
            <a:xfrm>
              <a:off x="7344306" y="707227"/>
              <a:ext cx="3961840" cy="33975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66700" marR="0" lvl="0" indent="-266700" algn="l" defTabSz="914400" rtl="0" eaLnBrk="1" fontAlgn="auto" latinLnBrk="0" hangingPunct="1">
                <a:lnSpc>
                  <a:spcPct val="100000"/>
                </a:lnSpc>
                <a:spcBef>
                  <a:spcPts val="0"/>
                </a:spcBef>
                <a:spcAft>
                  <a:spcPts val="300"/>
                </a:spcAft>
                <a:buClr>
                  <a:schemeClr val="accent6">
                    <a:lumMod val="50000"/>
                  </a:schemeClr>
                </a:buClr>
                <a:buSzTx/>
                <a:buFont typeface="Arial" panose="020B0604020202020204" pitchFamily="34" charset="0"/>
                <a:buChar char="►"/>
                <a:tabLst/>
                <a:defRPr/>
              </a:pPr>
              <a:r>
                <a:rPr kumimoji="0" lang="en-GB" sz="1500" b="1" i="0" u="none" strike="noStrike" kern="1200" cap="none" spc="0" normalizeH="0" baseline="0" noProof="0" dirty="0">
                  <a:ln>
                    <a:noFill/>
                  </a:ln>
                  <a:solidFill>
                    <a:prstClr val="black"/>
                  </a:solidFill>
                  <a:effectLst/>
                  <a:uLnTx/>
                  <a:uFillTx/>
                  <a:latin typeface="+mj-lt"/>
                  <a:ea typeface="+mn-ea"/>
                  <a:cs typeface="+mn-cs"/>
                </a:rPr>
                <a:t>Rural revitalisation platform</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Enabling factors</a:t>
              </a:r>
              <a:r>
                <a:rPr lang="en-GB" sz="1400" dirty="0">
                  <a:solidFill>
                    <a:prstClr val="black"/>
                  </a:solidFill>
                  <a:latin typeface="+mj-lt"/>
                </a:rPr>
                <a:t>, self-assessment tool</a:t>
              </a:r>
              <a:endParaRPr kumimoji="0" lang="en-GB" sz="1400" i="0" u="none" strike="noStrike" kern="1200" cap="none" spc="0" normalizeH="0" baseline="0" noProof="0" dirty="0">
                <a:ln>
                  <a:noFill/>
                </a:ln>
                <a:solidFill>
                  <a:prstClr val="black"/>
                </a:solidFill>
                <a:effectLst/>
                <a:uLnTx/>
                <a:uFillTx/>
                <a:latin typeface="+mj-lt"/>
                <a:ea typeface="+mn-ea"/>
                <a:cs typeface="+mn-cs"/>
              </a:endParaRP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Launch 29 June 2023</a:t>
              </a:r>
            </a:p>
          </p:txBody>
        </p:sp>
      </p:grpSp>
      <p:grpSp>
        <p:nvGrpSpPr>
          <p:cNvPr id="21" name="Group 20"/>
          <p:cNvGrpSpPr/>
          <p:nvPr/>
        </p:nvGrpSpPr>
        <p:grpSpPr>
          <a:xfrm>
            <a:off x="403628" y="2984106"/>
            <a:ext cx="2786807" cy="2056643"/>
            <a:chOff x="7251192" y="685799"/>
            <a:chExt cx="3986784" cy="1762795"/>
          </a:xfrm>
        </p:grpSpPr>
        <p:sp>
          <p:nvSpPr>
            <p:cNvPr id="22" name="Rounded Rectangle 21"/>
            <p:cNvSpPr/>
            <p:nvPr/>
          </p:nvSpPr>
          <p:spPr>
            <a:xfrm>
              <a:off x="7251192" y="685799"/>
              <a:ext cx="3986784" cy="1762795"/>
            </a:xfrm>
            <a:prstGeom prst="roundRect">
              <a:avLst>
                <a:gd name="adj" fmla="val 9064"/>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7319773" y="792020"/>
              <a:ext cx="3849622" cy="146410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chemeClr val="accent6">
                    <a:lumMod val="50000"/>
                  </a:schemeClr>
                </a:buClr>
                <a:buSzTx/>
                <a:buFont typeface="Arial" panose="020B0604020202020204" pitchFamily="34" charset="0"/>
                <a:buChar char="►"/>
                <a:tabLst/>
                <a:defRPr/>
              </a:pPr>
              <a:r>
                <a:rPr lang="en-GB" sz="1500" b="1" dirty="0">
                  <a:solidFill>
                    <a:prstClr val="black"/>
                  </a:solidFill>
                  <a:latin typeface="+mj-lt"/>
                </a:rPr>
                <a:t>Research and innovation </a:t>
              </a:r>
              <a:r>
                <a:rPr kumimoji="0" lang="en-GB" sz="1500" b="0" i="0" u="none" strike="noStrike" kern="1200" cap="none" spc="0" normalizeH="0" baseline="0" noProof="0" dirty="0">
                  <a:ln>
                    <a:noFill/>
                  </a:ln>
                  <a:solidFill>
                    <a:prstClr val="black"/>
                  </a:solidFill>
                  <a:effectLst/>
                  <a:uLnTx/>
                  <a:uFillTx/>
                  <a:latin typeface="+mj-lt"/>
                  <a:ea typeface="+mn-ea"/>
                  <a:cs typeface="+mn-cs"/>
                </a:rPr>
                <a:t>for rural communities</a:t>
              </a:r>
            </a:p>
            <a:p>
              <a:pPr marL="533400" marR="0" lvl="1"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mj-lt"/>
                </a:rPr>
                <a:t>Horizon 2021-2024 launched (120 M€)</a:t>
              </a:r>
            </a:p>
            <a:p>
              <a:pPr marL="533400" marR="0" lvl="1"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mj-lt"/>
                </a:rPr>
                <a:t>Startup village forum</a:t>
              </a:r>
            </a:p>
            <a:p>
              <a:pPr marL="533400" marR="0" lvl="1"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mj-lt"/>
                </a:rPr>
                <a:t>EIP-AGRI, RIS3</a:t>
              </a:r>
            </a:p>
            <a:p>
              <a:pPr marL="533400" marR="0" lvl="1"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mj-lt"/>
                </a:rPr>
                <a:t>Horizon 2025-2027</a:t>
              </a:r>
            </a:p>
          </p:txBody>
        </p:sp>
      </p:grpSp>
      <p:sp>
        <p:nvSpPr>
          <p:cNvPr id="14" name="TextBox 13"/>
          <p:cNvSpPr txBox="1"/>
          <p:nvPr/>
        </p:nvSpPr>
        <p:spPr>
          <a:xfrm>
            <a:off x="3451703" y="2946503"/>
            <a:ext cx="2718791" cy="5539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kumimoji="0" lang="en-GB" sz="1500" b="1" i="0" u="none" strike="noStrike" kern="1200" cap="none" spc="0" normalizeH="0" baseline="0" dirty="0">
                <a:ln>
                  <a:noFill/>
                </a:ln>
                <a:solidFill>
                  <a:srgbClr val="006666"/>
                </a:solidFill>
                <a:effectLst/>
                <a:uLnTx/>
                <a:uFillTx/>
                <a:latin typeface="+mj-lt"/>
                <a:ea typeface="+mn-ea"/>
                <a:cs typeface="+mn-cs"/>
              </a:rPr>
              <a:t>Urban mobility framework published</a:t>
            </a:r>
          </a:p>
        </p:txBody>
      </p:sp>
      <p:sp>
        <p:nvSpPr>
          <p:cNvPr id="2" name="TextBox 1">
            <a:extLst>
              <a:ext uri="{FF2B5EF4-FFF2-40B4-BE49-F238E27FC236}">
                <a16:creationId xmlns:a16="http://schemas.microsoft.com/office/drawing/2014/main" id="{A24B15F7-813A-5274-3642-C3933BCAA55F}"/>
              </a:ext>
            </a:extLst>
          </p:cNvPr>
          <p:cNvSpPr txBox="1"/>
          <p:nvPr/>
        </p:nvSpPr>
        <p:spPr>
          <a:xfrm>
            <a:off x="477896" y="5255482"/>
            <a:ext cx="2795864" cy="104644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chemeClr val="accent6">
                  <a:lumMod val="50000"/>
                </a:schemeClr>
              </a:buClr>
              <a:buSzTx/>
              <a:buFont typeface="Arial" panose="020B0604020202020204" pitchFamily="34" charset="0"/>
              <a:buChar char="►"/>
              <a:tabLst/>
              <a:defRPr/>
            </a:pPr>
            <a:r>
              <a:rPr lang="en-GB" sz="1500" b="1" dirty="0">
                <a:solidFill>
                  <a:prstClr val="black"/>
                </a:solidFill>
                <a:latin typeface="+mj-lt"/>
              </a:rPr>
              <a:t>Education and youth</a:t>
            </a:r>
            <a:endParaRPr kumimoji="0" lang="en-GB" sz="1500" b="0" i="0" u="none" strike="noStrike" kern="1200" cap="none" spc="0" normalizeH="0" baseline="0" noProof="0" dirty="0">
              <a:ln>
                <a:noFill/>
              </a:ln>
              <a:solidFill>
                <a:prstClr val="black"/>
              </a:solidFill>
              <a:effectLst/>
              <a:uLnTx/>
              <a:uFillTx/>
              <a:latin typeface="+mj-lt"/>
              <a:ea typeface="+mn-ea"/>
              <a:cs typeface="+mn-cs"/>
            </a:endParaRPr>
          </a:p>
          <a:p>
            <a:pPr marL="533400" marR="0" lvl="1"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mj-lt"/>
              </a:rPr>
              <a:t>Study on rural young people access to ERASMUS and ESCP</a:t>
            </a:r>
          </a:p>
        </p:txBody>
      </p:sp>
      <p:grpSp>
        <p:nvGrpSpPr>
          <p:cNvPr id="4" name="Group 3">
            <a:extLst>
              <a:ext uri="{FF2B5EF4-FFF2-40B4-BE49-F238E27FC236}">
                <a16:creationId xmlns:a16="http://schemas.microsoft.com/office/drawing/2014/main" id="{87D6B887-93AA-AB0D-1B5B-344F470E5B20}"/>
              </a:ext>
            </a:extLst>
          </p:cNvPr>
          <p:cNvGrpSpPr/>
          <p:nvPr/>
        </p:nvGrpSpPr>
        <p:grpSpPr>
          <a:xfrm>
            <a:off x="3324532" y="1516733"/>
            <a:ext cx="2895481" cy="1317757"/>
            <a:chOff x="7251192" y="685800"/>
            <a:chExt cx="4054954" cy="444178"/>
          </a:xfrm>
          <a:solidFill>
            <a:schemeClr val="accent4">
              <a:lumMod val="60000"/>
              <a:lumOff val="40000"/>
            </a:schemeClr>
          </a:solidFill>
        </p:grpSpPr>
        <p:sp>
          <p:nvSpPr>
            <p:cNvPr id="5" name="Rounded Rectangle 8">
              <a:extLst>
                <a:ext uri="{FF2B5EF4-FFF2-40B4-BE49-F238E27FC236}">
                  <a16:creationId xmlns:a16="http://schemas.microsoft.com/office/drawing/2014/main" id="{2160F800-D63C-165A-66A0-48FE956984FE}"/>
                </a:ext>
              </a:extLst>
            </p:cNvPr>
            <p:cNvSpPr/>
            <p:nvPr/>
          </p:nvSpPr>
          <p:spPr>
            <a:xfrm>
              <a:off x="7251192" y="685800"/>
              <a:ext cx="3986784" cy="444178"/>
            </a:xfrm>
            <a:prstGeom prst="roundRect">
              <a:avLst>
                <a:gd name="adj" fmla="val 9589"/>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mj-lt"/>
                <a:ea typeface="+mn-ea"/>
                <a:cs typeface="+mn-cs"/>
              </a:endParaRPr>
            </a:p>
          </p:txBody>
        </p:sp>
        <p:sp>
          <p:nvSpPr>
            <p:cNvPr id="6" name="TextBox 5">
              <a:extLst>
                <a:ext uri="{FF2B5EF4-FFF2-40B4-BE49-F238E27FC236}">
                  <a16:creationId xmlns:a16="http://schemas.microsoft.com/office/drawing/2014/main" id="{A53E568F-AFE0-3F4C-18AB-09E7C39D4BB5}"/>
                </a:ext>
              </a:extLst>
            </p:cNvPr>
            <p:cNvSpPr txBox="1"/>
            <p:nvPr/>
          </p:nvSpPr>
          <p:spPr>
            <a:xfrm>
              <a:off x="7344306" y="707227"/>
              <a:ext cx="3961840" cy="42275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66700" marR="0" lvl="0" indent="-266700" algn="l" defTabSz="914400" rtl="0" eaLnBrk="1" fontAlgn="auto" latinLnBrk="0" hangingPunct="1">
                <a:lnSpc>
                  <a:spcPct val="100000"/>
                </a:lnSpc>
                <a:spcBef>
                  <a:spcPts val="0"/>
                </a:spcBef>
                <a:spcAft>
                  <a:spcPts val="300"/>
                </a:spcAft>
                <a:buClr>
                  <a:schemeClr val="accent4">
                    <a:lumMod val="50000"/>
                  </a:schemeClr>
                </a:buClr>
                <a:buSzTx/>
                <a:buFont typeface="Arial" panose="020B0604020202020204" pitchFamily="34" charset="0"/>
                <a:buChar char="►"/>
                <a:tabLst/>
                <a:defRPr/>
              </a:pPr>
              <a:r>
                <a:rPr kumimoji="0" lang="en-GB" sz="1500" i="0" u="none" strike="noStrike" kern="1200" cap="none" spc="0" normalizeH="0" baseline="0" noProof="0" dirty="0">
                  <a:ln>
                    <a:noFill/>
                  </a:ln>
                  <a:solidFill>
                    <a:prstClr val="black"/>
                  </a:solidFill>
                  <a:effectLst/>
                  <a:uLnTx/>
                  <a:uFillTx/>
                  <a:latin typeface="+mj-lt"/>
                  <a:ea typeface="+mn-ea"/>
                  <a:cs typeface="+mn-cs"/>
                </a:rPr>
                <a:t>Sustainable multimodal </a:t>
              </a:r>
              <a:r>
                <a:rPr kumimoji="0" lang="en-GB" sz="1500" b="1" i="0" u="none" strike="noStrike" kern="1200" cap="none" spc="0" normalizeH="0" baseline="0" noProof="0" dirty="0">
                  <a:ln>
                    <a:noFill/>
                  </a:ln>
                  <a:solidFill>
                    <a:prstClr val="black"/>
                  </a:solidFill>
                  <a:effectLst/>
                  <a:uLnTx/>
                  <a:uFillTx/>
                  <a:latin typeface="+mj-lt"/>
                  <a:ea typeface="+mn-ea"/>
                  <a:cs typeface="+mn-cs"/>
                </a:rPr>
                <a:t>mobility</a:t>
              </a:r>
              <a:r>
                <a:rPr kumimoji="0" lang="en-GB" sz="1500" i="0" u="none" strike="noStrike" kern="1200" cap="none" spc="0" normalizeH="0" baseline="0" noProof="0" dirty="0">
                  <a:ln>
                    <a:noFill/>
                  </a:ln>
                  <a:solidFill>
                    <a:prstClr val="black"/>
                  </a:solidFill>
                  <a:effectLst/>
                  <a:uLnTx/>
                  <a:uFillTx/>
                  <a:latin typeface="+mj-lt"/>
                  <a:ea typeface="+mn-ea"/>
                  <a:cs typeface="+mn-cs"/>
                </a:rPr>
                <a:t> best practices for rural areas</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SMARTA NET Networking for municipalities</a:t>
              </a:r>
              <a:endParaRPr kumimoji="0" lang="en-GB" sz="1400" b="0" i="0" u="none" strike="noStrike" kern="1200" cap="none" spc="0" normalizeH="0" baseline="0" noProof="0" dirty="0">
                <a:ln>
                  <a:noFill/>
                </a:ln>
                <a:solidFill>
                  <a:prstClr val="black"/>
                </a:solidFill>
                <a:effectLst/>
                <a:uLnTx/>
                <a:uFillTx/>
                <a:latin typeface="+mj-lt"/>
                <a:ea typeface="+mn-ea"/>
                <a:cs typeface="+mn-cs"/>
              </a:endParaRPr>
            </a:p>
          </p:txBody>
        </p:sp>
      </p:grpSp>
      <p:grpSp>
        <p:nvGrpSpPr>
          <p:cNvPr id="7" name="Group 6">
            <a:extLst>
              <a:ext uri="{FF2B5EF4-FFF2-40B4-BE49-F238E27FC236}">
                <a16:creationId xmlns:a16="http://schemas.microsoft.com/office/drawing/2014/main" id="{5826223D-CFE1-7C56-913F-8553673E6CC0}"/>
              </a:ext>
            </a:extLst>
          </p:cNvPr>
          <p:cNvGrpSpPr/>
          <p:nvPr/>
        </p:nvGrpSpPr>
        <p:grpSpPr>
          <a:xfrm>
            <a:off x="3319899" y="3577495"/>
            <a:ext cx="2846803" cy="2724427"/>
            <a:chOff x="7251192" y="685800"/>
            <a:chExt cx="4054954" cy="685343"/>
          </a:xfrm>
          <a:solidFill>
            <a:schemeClr val="accent4">
              <a:lumMod val="60000"/>
              <a:lumOff val="40000"/>
            </a:schemeClr>
          </a:solidFill>
        </p:grpSpPr>
        <p:sp>
          <p:nvSpPr>
            <p:cNvPr id="8" name="Rounded Rectangle 8">
              <a:extLst>
                <a:ext uri="{FF2B5EF4-FFF2-40B4-BE49-F238E27FC236}">
                  <a16:creationId xmlns:a16="http://schemas.microsoft.com/office/drawing/2014/main" id="{944A80F0-0BAA-253E-4E2D-F4AFE12B3FA3}"/>
                </a:ext>
              </a:extLst>
            </p:cNvPr>
            <p:cNvSpPr/>
            <p:nvPr/>
          </p:nvSpPr>
          <p:spPr>
            <a:xfrm>
              <a:off x="7251192" y="685800"/>
              <a:ext cx="3986784" cy="685343"/>
            </a:xfrm>
            <a:prstGeom prst="roundRect">
              <a:avLst>
                <a:gd name="adj" fmla="val 6326"/>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mj-lt"/>
                <a:ea typeface="+mn-ea"/>
                <a:cs typeface="+mn-cs"/>
              </a:endParaRPr>
            </a:p>
          </p:txBody>
        </p:sp>
        <p:sp>
          <p:nvSpPr>
            <p:cNvPr id="12" name="TextBox 11">
              <a:extLst>
                <a:ext uri="{FF2B5EF4-FFF2-40B4-BE49-F238E27FC236}">
                  <a16:creationId xmlns:a16="http://schemas.microsoft.com/office/drawing/2014/main" id="{EC57648B-56BD-3CEA-EA05-A8718FE5D10A}"/>
                </a:ext>
              </a:extLst>
            </p:cNvPr>
            <p:cNvSpPr txBox="1"/>
            <p:nvPr/>
          </p:nvSpPr>
          <p:spPr>
            <a:xfrm>
              <a:off x="7344306" y="707227"/>
              <a:ext cx="3961840" cy="63023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66700" marR="0" lvl="0" indent="-266700" algn="l" defTabSz="914400" rtl="0" eaLnBrk="1" fontAlgn="auto" latinLnBrk="0" hangingPunct="1">
                <a:lnSpc>
                  <a:spcPct val="100000"/>
                </a:lnSpc>
                <a:spcBef>
                  <a:spcPts val="0"/>
                </a:spcBef>
                <a:spcAft>
                  <a:spcPts val="300"/>
                </a:spcAft>
                <a:buClr>
                  <a:schemeClr val="accent4">
                    <a:lumMod val="50000"/>
                  </a:schemeClr>
                </a:buClr>
                <a:buSzTx/>
                <a:buFont typeface="Arial" panose="020B0604020202020204" pitchFamily="34" charset="0"/>
                <a:buChar char="►"/>
                <a:tabLst/>
                <a:defRPr/>
              </a:pPr>
              <a:r>
                <a:rPr kumimoji="0" lang="en-GB" sz="1500" b="1" i="0" u="none" strike="noStrike" kern="1200" cap="none" spc="0" normalizeH="0" baseline="0" noProof="0" dirty="0">
                  <a:ln>
                    <a:noFill/>
                  </a:ln>
                  <a:solidFill>
                    <a:prstClr val="black"/>
                  </a:solidFill>
                  <a:effectLst/>
                  <a:uLnTx/>
                  <a:uFillTx/>
                  <a:latin typeface="+mj-lt"/>
                  <a:ea typeface="+mn-ea"/>
                  <a:cs typeface="+mn-cs"/>
                </a:rPr>
                <a:t>Rural Digital Futures</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Horizon + DEP WP published</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EDIH</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Digital skills and jobs platform</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Pilots on digital education for children in remote areas</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5G for smart com.</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Rural digital index</a:t>
              </a:r>
              <a:endParaRPr kumimoji="0" lang="en-GB" sz="1400" b="0" i="0" u="none" strike="noStrike" kern="1200" cap="none" spc="0" normalizeH="0" baseline="0" noProof="0" dirty="0">
                <a:ln>
                  <a:noFill/>
                </a:ln>
                <a:solidFill>
                  <a:prstClr val="black"/>
                </a:solidFill>
                <a:effectLst/>
                <a:uLnTx/>
                <a:uFillTx/>
                <a:latin typeface="+mj-lt"/>
                <a:ea typeface="+mn-ea"/>
                <a:cs typeface="+mn-cs"/>
              </a:endParaRPr>
            </a:p>
          </p:txBody>
        </p:sp>
      </p:grpSp>
      <p:grpSp>
        <p:nvGrpSpPr>
          <p:cNvPr id="15" name="Group 14">
            <a:extLst>
              <a:ext uri="{FF2B5EF4-FFF2-40B4-BE49-F238E27FC236}">
                <a16:creationId xmlns:a16="http://schemas.microsoft.com/office/drawing/2014/main" id="{3770F012-1DC8-27F1-B63D-E060B0213512}"/>
              </a:ext>
            </a:extLst>
          </p:cNvPr>
          <p:cNvGrpSpPr/>
          <p:nvPr/>
        </p:nvGrpSpPr>
        <p:grpSpPr>
          <a:xfrm>
            <a:off x="6281037" y="1516732"/>
            <a:ext cx="2764007" cy="1361952"/>
            <a:chOff x="7251192" y="685800"/>
            <a:chExt cx="4054954" cy="393125"/>
          </a:xfrm>
          <a:solidFill>
            <a:schemeClr val="accent1">
              <a:lumMod val="60000"/>
              <a:lumOff val="40000"/>
            </a:schemeClr>
          </a:solidFill>
        </p:grpSpPr>
        <p:sp>
          <p:nvSpPr>
            <p:cNvPr id="16" name="Rounded Rectangle 8">
              <a:extLst>
                <a:ext uri="{FF2B5EF4-FFF2-40B4-BE49-F238E27FC236}">
                  <a16:creationId xmlns:a16="http://schemas.microsoft.com/office/drawing/2014/main" id="{37EE80E6-B899-8406-9782-C838E6F2E69D}"/>
                </a:ext>
              </a:extLst>
            </p:cNvPr>
            <p:cNvSpPr/>
            <p:nvPr/>
          </p:nvSpPr>
          <p:spPr>
            <a:xfrm>
              <a:off x="7251192" y="685800"/>
              <a:ext cx="3986785" cy="393125"/>
            </a:xfrm>
            <a:prstGeom prst="roundRect">
              <a:avLst>
                <a:gd name="adj" fmla="val 9589"/>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mj-lt"/>
                <a:ea typeface="+mn-ea"/>
                <a:cs typeface="+mn-cs"/>
              </a:endParaRPr>
            </a:p>
          </p:txBody>
        </p:sp>
        <p:sp>
          <p:nvSpPr>
            <p:cNvPr id="17" name="TextBox 16">
              <a:extLst>
                <a:ext uri="{FF2B5EF4-FFF2-40B4-BE49-F238E27FC236}">
                  <a16:creationId xmlns:a16="http://schemas.microsoft.com/office/drawing/2014/main" id="{388AADCA-730F-8BA7-9C79-FC33C954FE11}"/>
                </a:ext>
              </a:extLst>
            </p:cNvPr>
            <p:cNvSpPr txBox="1"/>
            <p:nvPr/>
          </p:nvSpPr>
          <p:spPr>
            <a:xfrm>
              <a:off x="7344306" y="707227"/>
              <a:ext cx="3961840" cy="36201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66700" marR="0" lvl="0" indent="-266700" algn="l" defTabSz="914400" rtl="0" eaLnBrk="1" fontAlgn="auto" latinLnBrk="0" hangingPunct="1">
                <a:lnSpc>
                  <a:spcPct val="100000"/>
                </a:lnSpc>
                <a:spcBef>
                  <a:spcPts val="0"/>
                </a:spcBef>
                <a:spcAft>
                  <a:spcPts val="300"/>
                </a:spcAft>
                <a:buClr>
                  <a:schemeClr val="accent1">
                    <a:lumMod val="50000"/>
                  </a:schemeClr>
                </a:buClr>
                <a:buSzTx/>
                <a:buFont typeface="Arial" panose="020B0604020202020204" pitchFamily="34" charset="0"/>
                <a:buChar char="►"/>
                <a:tabLst/>
                <a:defRPr/>
              </a:pPr>
              <a:r>
                <a:rPr kumimoji="0" lang="en-GB" sz="1500" b="1" i="0" u="none" strike="noStrike" kern="1200" cap="none" spc="0" normalizeH="0" baseline="0" noProof="0" dirty="0">
                  <a:ln>
                    <a:noFill/>
                  </a:ln>
                  <a:solidFill>
                    <a:prstClr val="black"/>
                  </a:solidFill>
                  <a:effectLst/>
                  <a:uLnTx/>
                  <a:uFillTx/>
                  <a:latin typeface="+mj-lt"/>
                  <a:ea typeface="+mn-ea"/>
                  <a:cs typeface="+mn-cs"/>
                </a:rPr>
                <a:t>Rural municipalities in energy </a:t>
              </a:r>
              <a:r>
                <a:rPr kumimoji="0" lang="en-GB" sz="1500" i="0" u="none" strike="noStrike" kern="1200" cap="none" spc="0" normalizeH="0" baseline="0" noProof="0" dirty="0">
                  <a:ln>
                    <a:noFill/>
                  </a:ln>
                  <a:solidFill>
                    <a:prstClr val="black"/>
                  </a:solidFill>
                  <a:effectLst/>
                  <a:uLnTx/>
                  <a:uFillTx/>
                  <a:latin typeface="+mj-lt"/>
                  <a:ea typeface="+mn-ea"/>
                  <a:cs typeface="+mn-cs"/>
                </a:rPr>
                <a:t>transition &amp; Climate change</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Rural energy communities advisory hub</a:t>
              </a:r>
            </a:p>
          </p:txBody>
        </p:sp>
      </p:grpSp>
      <p:grpSp>
        <p:nvGrpSpPr>
          <p:cNvPr id="18" name="Group 17">
            <a:extLst>
              <a:ext uri="{FF2B5EF4-FFF2-40B4-BE49-F238E27FC236}">
                <a16:creationId xmlns:a16="http://schemas.microsoft.com/office/drawing/2014/main" id="{AF19B397-E1AB-7269-927D-15BAF9D871A5}"/>
              </a:ext>
            </a:extLst>
          </p:cNvPr>
          <p:cNvGrpSpPr/>
          <p:nvPr/>
        </p:nvGrpSpPr>
        <p:grpSpPr>
          <a:xfrm>
            <a:off x="6256068" y="2974430"/>
            <a:ext cx="2764007" cy="2281051"/>
            <a:chOff x="7251192" y="685800"/>
            <a:chExt cx="4054954" cy="571517"/>
          </a:xfrm>
          <a:solidFill>
            <a:schemeClr val="accent4"/>
          </a:solidFill>
        </p:grpSpPr>
        <p:sp>
          <p:nvSpPr>
            <p:cNvPr id="19" name="Rounded Rectangle 8">
              <a:extLst>
                <a:ext uri="{FF2B5EF4-FFF2-40B4-BE49-F238E27FC236}">
                  <a16:creationId xmlns:a16="http://schemas.microsoft.com/office/drawing/2014/main" id="{5F931AAB-0473-6380-2964-49E15C1D550D}"/>
                </a:ext>
              </a:extLst>
            </p:cNvPr>
            <p:cNvSpPr/>
            <p:nvPr/>
          </p:nvSpPr>
          <p:spPr>
            <a:xfrm>
              <a:off x="7251192" y="685800"/>
              <a:ext cx="3986785" cy="571517"/>
            </a:xfrm>
            <a:prstGeom prst="roundRect">
              <a:avLst>
                <a:gd name="adj" fmla="val 9589"/>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mj-lt"/>
                <a:ea typeface="+mn-ea"/>
                <a:cs typeface="+mn-cs"/>
              </a:endParaRPr>
            </a:p>
          </p:txBody>
        </p:sp>
        <p:sp>
          <p:nvSpPr>
            <p:cNvPr id="20" name="TextBox 19">
              <a:extLst>
                <a:ext uri="{FF2B5EF4-FFF2-40B4-BE49-F238E27FC236}">
                  <a16:creationId xmlns:a16="http://schemas.microsoft.com/office/drawing/2014/main" id="{B3EA5738-B73C-FA55-589B-142D1FD005E8}"/>
                </a:ext>
              </a:extLst>
            </p:cNvPr>
            <p:cNvSpPr txBox="1"/>
            <p:nvPr/>
          </p:nvSpPr>
          <p:spPr>
            <a:xfrm>
              <a:off x="7344306" y="707227"/>
              <a:ext cx="3961840" cy="54414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66700" marR="0" lvl="0" indent="-266700" algn="l" defTabSz="914400" rtl="0" eaLnBrk="1" fontAlgn="auto" latinLnBrk="0" hangingPunct="1">
                <a:lnSpc>
                  <a:spcPct val="100000"/>
                </a:lnSpc>
                <a:spcBef>
                  <a:spcPts val="0"/>
                </a:spcBef>
                <a:spcAft>
                  <a:spcPts val="300"/>
                </a:spcAft>
                <a:buClr>
                  <a:schemeClr val="accent1">
                    <a:lumMod val="50000"/>
                  </a:schemeClr>
                </a:buClr>
                <a:buSzTx/>
                <a:buFont typeface="Arial" panose="020B0604020202020204" pitchFamily="34" charset="0"/>
                <a:buChar char="►"/>
                <a:tabLst/>
                <a:defRPr/>
              </a:pPr>
              <a:r>
                <a:rPr kumimoji="0" lang="en-GB" sz="1500" b="1" i="0" u="none" strike="noStrike" kern="1200" cap="none" spc="0" normalizeH="0" baseline="0" noProof="0" dirty="0">
                  <a:ln>
                    <a:noFill/>
                  </a:ln>
                  <a:solidFill>
                    <a:prstClr val="black"/>
                  </a:solidFill>
                  <a:effectLst/>
                  <a:uLnTx/>
                  <a:uFillTx/>
                  <a:latin typeface="+mj-lt"/>
                  <a:ea typeface="+mn-ea"/>
                  <a:cs typeface="+mn-cs"/>
                </a:rPr>
                <a:t>Climate action in peatland /carbon farming</a:t>
              </a:r>
              <a:endParaRPr kumimoji="0" lang="en-GB" sz="1500" i="0" u="none" strike="noStrike" kern="1200" cap="none" spc="0" normalizeH="0" baseline="0" noProof="0" dirty="0">
                <a:ln>
                  <a:noFill/>
                </a:ln>
                <a:solidFill>
                  <a:prstClr val="black"/>
                </a:solidFill>
                <a:effectLst/>
                <a:uLnTx/>
                <a:uFillTx/>
                <a:latin typeface="+mj-lt"/>
                <a:ea typeface="+mn-ea"/>
                <a:cs typeface="+mn-cs"/>
              </a:endParaRP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Comm “Sustainable C cycles”</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3 LIFE projects</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Just transition fund</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CAP assessments</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Certif. C removals</a:t>
              </a:r>
            </a:p>
          </p:txBody>
        </p:sp>
      </p:grpSp>
      <p:grpSp>
        <p:nvGrpSpPr>
          <p:cNvPr id="24" name="Group 23">
            <a:extLst>
              <a:ext uri="{FF2B5EF4-FFF2-40B4-BE49-F238E27FC236}">
                <a16:creationId xmlns:a16="http://schemas.microsoft.com/office/drawing/2014/main" id="{715974AB-09AB-2CFF-CC3D-2E3E7A73AFC3}"/>
              </a:ext>
            </a:extLst>
          </p:cNvPr>
          <p:cNvGrpSpPr/>
          <p:nvPr/>
        </p:nvGrpSpPr>
        <p:grpSpPr>
          <a:xfrm>
            <a:off x="6238964" y="5445293"/>
            <a:ext cx="2764007" cy="902796"/>
            <a:chOff x="7251192" y="685800"/>
            <a:chExt cx="4054954" cy="571517"/>
          </a:xfrm>
          <a:solidFill>
            <a:schemeClr val="accent4"/>
          </a:solidFill>
        </p:grpSpPr>
        <p:sp>
          <p:nvSpPr>
            <p:cNvPr id="25" name="Rounded Rectangle 8">
              <a:extLst>
                <a:ext uri="{FF2B5EF4-FFF2-40B4-BE49-F238E27FC236}">
                  <a16:creationId xmlns:a16="http://schemas.microsoft.com/office/drawing/2014/main" id="{FD880FF7-1142-0E74-093D-F07AA815EF6B}"/>
                </a:ext>
              </a:extLst>
            </p:cNvPr>
            <p:cNvSpPr/>
            <p:nvPr/>
          </p:nvSpPr>
          <p:spPr>
            <a:xfrm>
              <a:off x="7251192" y="685800"/>
              <a:ext cx="3986785" cy="571517"/>
            </a:xfrm>
            <a:prstGeom prst="roundRect">
              <a:avLst>
                <a:gd name="adj" fmla="val 9589"/>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mj-lt"/>
                <a:ea typeface="+mn-ea"/>
                <a:cs typeface="+mn-cs"/>
              </a:endParaRPr>
            </a:p>
          </p:txBody>
        </p:sp>
        <p:sp>
          <p:nvSpPr>
            <p:cNvPr id="28" name="TextBox 27">
              <a:extLst>
                <a:ext uri="{FF2B5EF4-FFF2-40B4-BE49-F238E27FC236}">
                  <a16:creationId xmlns:a16="http://schemas.microsoft.com/office/drawing/2014/main" id="{86991756-C54E-09EA-DCB2-85177E64FA93}"/>
                </a:ext>
              </a:extLst>
            </p:cNvPr>
            <p:cNvSpPr txBox="1"/>
            <p:nvPr/>
          </p:nvSpPr>
          <p:spPr>
            <a:xfrm>
              <a:off x="7344306" y="707227"/>
              <a:ext cx="3961840" cy="23320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66700" marR="0" lvl="0" indent="-266700" algn="l" defTabSz="914400" rtl="0" eaLnBrk="1" fontAlgn="auto" latinLnBrk="0" hangingPunct="1">
                <a:lnSpc>
                  <a:spcPct val="100000"/>
                </a:lnSpc>
                <a:spcBef>
                  <a:spcPts val="0"/>
                </a:spcBef>
                <a:spcAft>
                  <a:spcPts val="300"/>
                </a:spcAft>
                <a:buClr>
                  <a:schemeClr val="accent1">
                    <a:lumMod val="50000"/>
                  </a:schemeClr>
                </a:buClr>
                <a:buSzTx/>
                <a:buFont typeface="Arial" panose="020B0604020202020204" pitchFamily="34" charset="0"/>
                <a:buChar char="►"/>
                <a:tabLst/>
                <a:defRPr/>
              </a:pPr>
              <a:r>
                <a:rPr kumimoji="0" lang="en-GB" sz="1500" b="1" i="0" u="none" strike="noStrike" kern="1200" cap="none" spc="0" normalizeH="0" baseline="0" noProof="0" dirty="0">
                  <a:ln>
                    <a:noFill/>
                  </a:ln>
                  <a:solidFill>
                    <a:prstClr val="black"/>
                  </a:solidFill>
                  <a:effectLst/>
                  <a:uLnTx/>
                  <a:uFillTx/>
                  <a:latin typeface="+mj-lt"/>
                  <a:ea typeface="+mn-ea"/>
                  <a:cs typeface="+mn-cs"/>
                </a:rPr>
                <a:t>EU mission: A soil deal for Europe</a:t>
              </a:r>
              <a:endParaRPr kumimoji="0" lang="en-GB" sz="1500" i="0" u="none" strike="noStrike" kern="1200" cap="none" spc="0" normalizeH="0" baseline="0" noProof="0" dirty="0">
                <a:ln>
                  <a:noFill/>
                </a:ln>
                <a:solidFill>
                  <a:prstClr val="black"/>
                </a:solidFill>
                <a:effectLst/>
                <a:uLnTx/>
                <a:uFillTx/>
                <a:latin typeface="+mj-lt"/>
                <a:ea typeface="+mn-ea"/>
                <a:cs typeface="+mn-cs"/>
              </a:endParaRP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Calls published</a:t>
              </a:r>
            </a:p>
          </p:txBody>
        </p:sp>
      </p:grpSp>
      <p:grpSp>
        <p:nvGrpSpPr>
          <p:cNvPr id="29" name="Group 28">
            <a:extLst>
              <a:ext uri="{FF2B5EF4-FFF2-40B4-BE49-F238E27FC236}">
                <a16:creationId xmlns:a16="http://schemas.microsoft.com/office/drawing/2014/main" id="{3D269F24-9B3F-0139-D851-6E7DF089C1F5}"/>
              </a:ext>
            </a:extLst>
          </p:cNvPr>
          <p:cNvGrpSpPr/>
          <p:nvPr/>
        </p:nvGrpSpPr>
        <p:grpSpPr>
          <a:xfrm>
            <a:off x="9146325" y="5170815"/>
            <a:ext cx="2773365" cy="1353408"/>
            <a:chOff x="7251192" y="685800"/>
            <a:chExt cx="4054954" cy="669265"/>
          </a:xfrm>
          <a:solidFill>
            <a:schemeClr val="accent4"/>
          </a:solidFill>
        </p:grpSpPr>
        <p:sp>
          <p:nvSpPr>
            <p:cNvPr id="51" name="Rounded Rectangle 8">
              <a:extLst>
                <a:ext uri="{FF2B5EF4-FFF2-40B4-BE49-F238E27FC236}">
                  <a16:creationId xmlns:a16="http://schemas.microsoft.com/office/drawing/2014/main" id="{AA639870-862E-9C54-5D2D-5B7C27F3318F}"/>
                </a:ext>
              </a:extLst>
            </p:cNvPr>
            <p:cNvSpPr/>
            <p:nvPr/>
          </p:nvSpPr>
          <p:spPr>
            <a:xfrm>
              <a:off x="7251192" y="685800"/>
              <a:ext cx="3986785" cy="571517"/>
            </a:xfrm>
            <a:prstGeom prst="roundRect">
              <a:avLst>
                <a:gd name="adj" fmla="val 9589"/>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mj-lt"/>
                <a:ea typeface="+mn-ea"/>
                <a:cs typeface="+mn-cs"/>
              </a:endParaRPr>
            </a:p>
          </p:txBody>
        </p:sp>
        <p:sp>
          <p:nvSpPr>
            <p:cNvPr id="52" name="TextBox 51">
              <a:extLst>
                <a:ext uri="{FF2B5EF4-FFF2-40B4-BE49-F238E27FC236}">
                  <a16:creationId xmlns:a16="http://schemas.microsoft.com/office/drawing/2014/main" id="{1D9CED2B-2A5E-4CBB-C76D-E8FC87076320}"/>
                </a:ext>
              </a:extLst>
            </p:cNvPr>
            <p:cNvSpPr txBox="1"/>
            <p:nvPr/>
          </p:nvSpPr>
          <p:spPr>
            <a:xfrm>
              <a:off x="7344306" y="707227"/>
              <a:ext cx="3961840" cy="64783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66700" marR="0" lvl="0" indent="-266700" algn="l" defTabSz="914400" rtl="0" eaLnBrk="1" fontAlgn="auto" latinLnBrk="0" hangingPunct="1">
                <a:lnSpc>
                  <a:spcPct val="100000"/>
                </a:lnSpc>
                <a:spcBef>
                  <a:spcPts val="0"/>
                </a:spcBef>
                <a:spcAft>
                  <a:spcPts val="300"/>
                </a:spcAft>
                <a:buClr>
                  <a:schemeClr val="accent1">
                    <a:lumMod val="50000"/>
                  </a:schemeClr>
                </a:buClr>
                <a:buSzTx/>
                <a:buFont typeface="Arial" panose="020B0604020202020204" pitchFamily="34" charset="0"/>
                <a:buChar char="►"/>
                <a:tabLst/>
                <a:defRPr/>
              </a:pPr>
              <a:r>
                <a:rPr kumimoji="0" lang="en-GB" sz="1500" b="1" i="0" u="none" strike="noStrike" kern="1200" cap="none" spc="0" normalizeH="0" baseline="0" noProof="0" dirty="0">
                  <a:ln>
                    <a:noFill/>
                  </a:ln>
                  <a:solidFill>
                    <a:prstClr val="black"/>
                  </a:solidFill>
                  <a:effectLst/>
                  <a:uLnTx/>
                  <a:uFillTx/>
                  <a:latin typeface="+mj-lt"/>
                  <a:ea typeface="+mn-ea"/>
                  <a:cs typeface="+mn-cs"/>
                </a:rPr>
                <a:t>Social resilience and Women in rural areas</a:t>
              </a:r>
              <a:endParaRPr kumimoji="0" lang="en-GB" sz="1500" i="0" u="none" strike="noStrike" kern="1200" cap="none" spc="0" normalizeH="0" baseline="0" noProof="0" dirty="0">
                <a:ln>
                  <a:noFill/>
                </a:ln>
                <a:solidFill>
                  <a:prstClr val="black"/>
                </a:solidFill>
                <a:effectLst/>
                <a:uLnTx/>
                <a:uFillTx/>
                <a:latin typeface="+mj-lt"/>
                <a:ea typeface="+mn-ea"/>
                <a:cs typeface="+mn-cs"/>
              </a:endParaRP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European care strategy (2022)</a:t>
              </a:r>
            </a:p>
          </p:txBody>
        </p:sp>
      </p:grpSp>
      <p:grpSp>
        <p:nvGrpSpPr>
          <p:cNvPr id="53" name="Group 52">
            <a:extLst>
              <a:ext uri="{FF2B5EF4-FFF2-40B4-BE49-F238E27FC236}">
                <a16:creationId xmlns:a16="http://schemas.microsoft.com/office/drawing/2014/main" id="{146C320B-7513-1DDA-93EA-1D916E057A14}"/>
              </a:ext>
            </a:extLst>
          </p:cNvPr>
          <p:cNvGrpSpPr/>
          <p:nvPr/>
        </p:nvGrpSpPr>
        <p:grpSpPr>
          <a:xfrm>
            <a:off x="9155683" y="1516732"/>
            <a:ext cx="2764007" cy="3524017"/>
            <a:chOff x="7251192" y="685800"/>
            <a:chExt cx="4054954" cy="814316"/>
          </a:xfrm>
          <a:solidFill>
            <a:schemeClr val="accent2">
              <a:lumMod val="60000"/>
              <a:lumOff val="40000"/>
            </a:schemeClr>
          </a:solidFill>
        </p:grpSpPr>
        <p:sp>
          <p:nvSpPr>
            <p:cNvPr id="54" name="Rounded Rectangle 8">
              <a:extLst>
                <a:ext uri="{FF2B5EF4-FFF2-40B4-BE49-F238E27FC236}">
                  <a16:creationId xmlns:a16="http://schemas.microsoft.com/office/drawing/2014/main" id="{0BB6B23E-F077-FC00-009D-B954D6D4CBB0}"/>
                </a:ext>
              </a:extLst>
            </p:cNvPr>
            <p:cNvSpPr/>
            <p:nvPr/>
          </p:nvSpPr>
          <p:spPr>
            <a:xfrm>
              <a:off x="7251192" y="685800"/>
              <a:ext cx="3986784" cy="814316"/>
            </a:xfrm>
            <a:prstGeom prst="roundRect">
              <a:avLst>
                <a:gd name="adj" fmla="val 5850"/>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mj-lt"/>
                <a:ea typeface="+mn-ea"/>
                <a:cs typeface="+mn-cs"/>
              </a:endParaRPr>
            </a:p>
          </p:txBody>
        </p:sp>
        <p:sp>
          <p:nvSpPr>
            <p:cNvPr id="57" name="TextBox 56">
              <a:extLst>
                <a:ext uri="{FF2B5EF4-FFF2-40B4-BE49-F238E27FC236}">
                  <a16:creationId xmlns:a16="http://schemas.microsoft.com/office/drawing/2014/main" id="{791D774E-9D5E-C3C8-D67A-974D4DFE1D00}"/>
                </a:ext>
              </a:extLst>
            </p:cNvPr>
            <p:cNvSpPr txBox="1"/>
            <p:nvPr/>
          </p:nvSpPr>
          <p:spPr>
            <a:xfrm>
              <a:off x="7344306" y="707227"/>
              <a:ext cx="3961840" cy="79288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66700" marR="0" lvl="0" indent="-266700" algn="l" defTabSz="914400" rtl="0" eaLnBrk="1" fontAlgn="auto" latinLnBrk="0" hangingPunct="1">
                <a:lnSpc>
                  <a:spcPct val="100000"/>
                </a:lnSpc>
                <a:spcBef>
                  <a:spcPts val="0"/>
                </a:spcBef>
                <a:spcAft>
                  <a:spcPts val="300"/>
                </a:spcAft>
                <a:buClr>
                  <a:schemeClr val="accent2">
                    <a:lumMod val="50000"/>
                  </a:schemeClr>
                </a:buClr>
                <a:buSzTx/>
                <a:buFont typeface="Arial" panose="020B0604020202020204" pitchFamily="34" charset="0"/>
                <a:buChar char="►"/>
                <a:tabLst/>
                <a:defRPr/>
              </a:pPr>
              <a:r>
                <a:rPr kumimoji="0" lang="en-GB" sz="1500" b="1" i="0" u="none" strike="noStrike" kern="1200" cap="none" spc="0" normalizeH="0" baseline="0" noProof="0" dirty="0">
                  <a:ln>
                    <a:noFill/>
                  </a:ln>
                  <a:solidFill>
                    <a:prstClr val="black"/>
                  </a:solidFill>
                  <a:effectLst/>
                  <a:uLnTx/>
                  <a:uFillTx/>
                  <a:latin typeface="+mj-lt"/>
                  <a:ea typeface="+mn-ea"/>
                  <a:cs typeface="+mn-cs"/>
                </a:rPr>
                <a:t>Entrepreneurship and social economy</a:t>
              </a:r>
              <a:endParaRPr kumimoji="0" lang="en-GB" sz="1500" i="0" u="none" strike="noStrike" kern="1200" cap="none" spc="0" normalizeH="0" baseline="0" noProof="0" dirty="0">
                <a:ln>
                  <a:noFill/>
                </a:ln>
                <a:solidFill>
                  <a:prstClr val="black"/>
                </a:solidFill>
                <a:effectLst/>
                <a:uLnTx/>
                <a:uFillTx/>
                <a:latin typeface="+mj-lt"/>
                <a:ea typeface="+mn-ea"/>
                <a:cs typeface="+mn-cs"/>
              </a:endParaRP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Clusters of social and ecologic innovation (rural focus) report published – study by RTD</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err="1">
                  <a:ln>
                    <a:noFill/>
                  </a:ln>
                  <a:solidFill>
                    <a:prstClr val="black"/>
                  </a:solidFill>
                  <a:effectLst/>
                  <a:uLnTx/>
                  <a:uFillTx/>
                  <a:latin typeface="+mj-lt"/>
                  <a:ea typeface="+mn-ea"/>
                  <a:cs typeface="+mn-cs"/>
                </a:rPr>
                <a:t>Euroclusters</a:t>
              </a:r>
              <a:r>
                <a:rPr kumimoji="0" lang="en-GB" sz="1400" i="0" u="none" strike="noStrike" kern="1200" cap="none" spc="0" normalizeH="0" baseline="0" noProof="0" dirty="0">
                  <a:ln>
                    <a:noFill/>
                  </a:ln>
                  <a:solidFill>
                    <a:prstClr val="black"/>
                  </a:solidFill>
                  <a:effectLst/>
                  <a:uLnTx/>
                  <a:uFillTx/>
                  <a:latin typeface="+mj-lt"/>
                  <a:ea typeface="+mn-ea"/>
                  <a:cs typeface="+mn-cs"/>
                </a:rPr>
                <a:t> call</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European cluster collaboration platform</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mj-lt"/>
                  <a:ea typeface="+mn-ea"/>
                  <a:cs typeface="+mn-cs"/>
                </a:rPr>
                <a:t>Transition pathway for proximity and social economy</a:t>
              </a:r>
            </a:p>
          </p:txBody>
        </p:sp>
      </p:grpSp>
      <p:sp>
        <p:nvSpPr>
          <p:cNvPr id="58" name="Title 1">
            <a:extLst>
              <a:ext uri="{FF2B5EF4-FFF2-40B4-BE49-F238E27FC236}">
                <a16:creationId xmlns:a16="http://schemas.microsoft.com/office/drawing/2014/main" id="{73D4FBD1-7A72-A8C3-3200-576E7864465A}"/>
              </a:ext>
            </a:extLst>
          </p:cNvPr>
          <p:cNvSpPr>
            <a:spLocks noGrp="1"/>
          </p:cNvSpPr>
          <p:nvPr>
            <p:ph type="title"/>
          </p:nvPr>
        </p:nvSpPr>
        <p:spPr>
          <a:xfrm>
            <a:off x="838201" y="136525"/>
            <a:ext cx="9927538" cy="1201259"/>
          </a:xfrm>
        </p:spPr>
        <p:txBody>
          <a:bodyPr/>
          <a:lstStyle/>
          <a:p>
            <a:r>
              <a:rPr lang="en-GB" dirty="0"/>
              <a:t>The rural action plan: 24 thematic actions</a:t>
            </a:r>
            <a:endParaRPr lang="en-BE" dirty="0"/>
          </a:p>
        </p:txBody>
      </p:sp>
      <p:pic>
        <p:nvPicPr>
          <p:cNvPr id="59" name="Picture 58" descr="A picture containing graphics, logo, font, graphic design&#10;&#10;Description automatically generated">
            <a:extLst>
              <a:ext uri="{FF2B5EF4-FFF2-40B4-BE49-F238E27FC236}">
                <a16:creationId xmlns:a16="http://schemas.microsoft.com/office/drawing/2014/main" id="{A43A321A-A5BD-E11A-ED0D-9D54451D7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49" y="1355566"/>
            <a:ext cx="416932" cy="317770"/>
          </a:xfrm>
          <a:prstGeom prst="rect">
            <a:avLst/>
          </a:prstGeom>
        </p:spPr>
      </p:pic>
      <p:pic>
        <p:nvPicPr>
          <p:cNvPr id="60" name="Picture 59" descr="A picture containing graphics, logo, font, graphic design&#10;&#10;Description automatically generated">
            <a:extLst>
              <a:ext uri="{FF2B5EF4-FFF2-40B4-BE49-F238E27FC236}">
                <a16:creationId xmlns:a16="http://schemas.microsoft.com/office/drawing/2014/main" id="{8BC9721F-33A5-D876-5344-C5212B8B4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99" y="2879801"/>
            <a:ext cx="416932" cy="317770"/>
          </a:xfrm>
          <a:prstGeom prst="rect">
            <a:avLst/>
          </a:prstGeom>
        </p:spPr>
      </p:pic>
      <p:pic>
        <p:nvPicPr>
          <p:cNvPr id="61" name="Picture 60" descr="A picture containing graphics, logo, font, graphic design&#10;&#10;Description automatically generated">
            <a:extLst>
              <a:ext uri="{FF2B5EF4-FFF2-40B4-BE49-F238E27FC236}">
                <a16:creationId xmlns:a16="http://schemas.microsoft.com/office/drawing/2014/main" id="{11409487-423B-1544-32E0-255D32CEF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49" y="5084360"/>
            <a:ext cx="416932" cy="317770"/>
          </a:xfrm>
          <a:prstGeom prst="rect">
            <a:avLst/>
          </a:prstGeom>
        </p:spPr>
      </p:pic>
      <p:pic>
        <p:nvPicPr>
          <p:cNvPr id="63" name="Picture 62" descr="A picture containing circle, graphics, screenshot, design&#10;&#10;Description automatically generated">
            <a:extLst>
              <a:ext uri="{FF2B5EF4-FFF2-40B4-BE49-F238E27FC236}">
                <a16:creationId xmlns:a16="http://schemas.microsoft.com/office/drawing/2014/main" id="{AFE1F52C-AE91-DB18-BC9D-6E5FF3E717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2435" y="1374679"/>
            <a:ext cx="399970" cy="304842"/>
          </a:xfrm>
          <a:prstGeom prst="rect">
            <a:avLst/>
          </a:prstGeom>
        </p:spPr>
      </p:pic>
      <p:pic>
        <p:nvPicPr>
          <p:cNvPr id="64" name="Picture 63" descr="A picture containing circle, graphics, screenshot, design&#10;&#10;Description automatically generated">
            <a:extLst>
              <a:ext uri="{FF2B5EF4-FFF2-40B4-BE49-F238E27FC236}">
                <a16:creationId xmlns:a16="http://schemas.microsoft.com/office/drawing/2014/main" id="{90F095BC-5360-DB41-6BC5-B2B8BCFE0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0348" y="3433258"/>
            <a:ext cx="399970" cy="304842"/>
          </a:xfrm>
          <a:prstGeom prst="rect">
            <a:avLst/>
          </a:prstGeom>
        </p:spPr>
      </p:pic>
      <p:pic>
        <p:nvPicPr>
          <p:cNvPr id="65" name="Picture 64" descr="A green and white logo&#10;&#10;Description automatically generated with low confidence">
            <a:extLst>
              <a:ext uri="{FF2B5EF4-FFF2-40B4-BE49-F238E27FC236}">
                <a16:creationId xmlns:a16="http://schemas.microsoft.com/office/drawing/2014/main" id="{A93DE82E-9FE6-C568-2D78-8BA3A078F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259" y="1323470"/>
            <a:ext cx="391570" cy="298440"/>
          </a:xfrm>
          <a:prstGeom prst="rect">
            <a:avLst/>
          </a:prstGeom>
        </p:spPr>
      </p:pic>
      <p:pic>
        <p:nvPicPr>
          <p:cNvPr id="66" name="Picture 65" descr="A green and white logo&#10;&#10;Description automatically generated with low confidence">
            <a:extLst>
              <a:ext uri="{FF2B5EF4-FFF2-40B4-BE49-F238E27FC236}">
                <a16:creationId xmlns:a16="http://schemas.microsoft.com/office/drawing/2014/main" id="{61C367D7-CF0A-D7B9-58B5-1A1E7F1D8C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259" y="2834886"/>
            <a:ext cx="391570" cy="298440"/>
          </a:xfrm>
          <a:prstGeom prst="rect">
            <a:avLst/>
          </a:prstGeom>
        </p:spPr>
      </p:pic>
      <p:pic>
        <p:nvPicPr>
          <p:cNvPr id="67" name="Picture 66" descr="A green and white logo&#10;&#10;Description automatically generated with low confidence">
            <a:extLst>
              <a:ext uri="{FF2B5EF4-FFF2-40B4-BE49-F238E27FC236}">
                <a16:creationId xmlns:a16="http://schemas.microsoft.com/office/drawing/2014/main" id="{2CB7F598-3539-BF55-0CEC-F6C30A552A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2237" y="5287331"/>
            <a:ext cx="391570" cy="298440"/>
          </a:xfrm>
          <a:prstGeom prst="rect">
            <a:avLst/>
          </a:prstGeom>
        </p:spPr>
      </p:pic>
      <p:pic>
        <p:nvPicPr>
          <p:cNvPr id="68" name="Picture 67" descr="A green and white logo&#10;&#10;Description automatically generated with low confidence">
            <a:extLst>
              <a:ext uri="{FF2B5EF4-FFF2-40B4-BE49-F238E27FC236}">
                <a16:creationId xmlns:a16="http://schemas.microsoft.com/office/drawing/2014/main" id="{73BF960C-644F-5209-F39C-9205BD4029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4111" y="4999930"/>
            <a:ext cx="391570" cy="298440"/>
          </a:xfrm>
          <a:prstGeom prst="rect">
            <a:avLst/>
          </a:prstGeom>
        </p:spPr>
      </p:pic>
      <p:pic>
        <p:nvPicPr>
          <p:cNvPr id="69" name="Picture 68" descr="A picture containing graphics, heart, symbol, logo&#10;&#10;Description automatically generated">
            <a:extLst>
              <a:ext uri="{FF2B5EF4-FFF2-40B4-BE49-F238E27FC236}">
                <a16:creationId xmlns:a16="http://schemas.microsoft.com/office/drawing/2014/main" id="{95DA2ACA-A596-E9E0-3EC1-31D4E704D8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9601" y="1311678"/>
            <a:ext cx="391570" cy="298440"/>
          </a:xfrm>
          <a:prstGeom prst="rect">
            <a:avLst/>
          </a:prstGeom>
        </p:spPr>
      </p:pic>
    </p:spTree>
    <p:extLst>
      <p:ext uri="{BB962C8B-B14F-4D97-AF65-F5344CB8AC3E}">
        <p14:creationId xmlns:p14="http://schemas.microsoft.com/office/powerpoint/2010/main" val="146685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231D0-FD7B-5921-4916-C52301D801DE}"/>
              </a:ext>
            </a:extLst>
          </p:cNvPr>
          <p:cNvSpPr/>
          <p:nvPr/>
        </p:nvSpPr>
        <p:spPr>
          <a:xfrm>
            <a:off x="986385"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dirty="0"/>
              <a:t>The long-term vision for the EU’s rural areas</a:t>
            </a:r>
            <a:endParaRPr lang="en-BE" dirty="0"/>
          </a:p>
        </p:txBody>
      </p:sp>
      <p:sp>
        <p:nvSpPr>
          <p:cNvPr id="7" name="TextBox 6">
            <a:extLst>
              <a:ext uri="{FF2B5EF4-FFF2-40B4-BE49-F238E27FC236}">
                <a16:creationId xmlns:a16="http://schemas.microsoft.com/office/drawing/2014/main" id="{AAB0DBF8-0460-755B-58C0-C9401BFA6ABC}"/>
              </a:ext>
            </a:extLst>
          </p:cNvPr>
          <p:cNvSpPr txBox="1"/>
          <p:nvPr/>
        </p:nvSpPr>
        <p:spPr>
          <a:xfrm>
            <a:off x="838202" y="1337784"/>
            <a:ext cx="6642862" cy="369332"/>
          </a:xfrm>
          <a:prstGeom prst="rect">
            <a:avLst/>
          </a:prstGeom>
          <a:noFill/>
        </p:spPr>
        <p:txBody>
          <a:bodyPr wrap="square" rtlCol="0">
            <a:spAutoFit/>
          </a:bodyPr>
          <a:lstStyle/>
          <a:p>
            <a:r>
              <a:rPr lang="en-GB" b="1" dirty="0">
                <a:solidFill>
                  <a:srgbClr val="1C726F"/>
                </a:solidFill>
              </a:rPr>
              <a:t>LONG-TERM VISION FOR RURAL AREAS</a:t>
            </a:r>
          </a:p>
        </p:txBody>
      </p:sp>
      <p:sp>
        <p:nvSpPr>
          <p:cNvPr id="8" name="Rectangle: Rounded Corners 7">
            <a:extLst>
              <a:ext uri="{FF2B5EF4-FFF2-40B4-BE49-F238E27FC236}">
                <a16:creationId xmlns:a16="http://schemas.microsoft.com/office/drawing/2014/main" id="{92454384-2B58-9AFD-1ED5-30CC760E2A96}"/>
              </a:ext>
            </a:extLst>
          </p:cNvPr>
          <p:cNvSpPr/>
          <p:nvPr/>
        </p:nvSpPr>
        <p:spPr>
          <a:xfrm>
            <a:off x="838201" y="2452984"/>
            <a:ext cx="8627771" cy="455391"/>
          </a:xfrm>
          <a:prstGeom prst="roundRect">
            <a:avLst/>
          </a:prstGeom>
          <a:solidFill>
            <a:srgbClr val="D696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u="none" strike="noStrike" dirty="0">
                <a:solidFill>
                  <a:schemeClr val="bg1"/>
                </a:solidFill>
                <a:effectLst/>
              </a:rPr>
              <a:t>EU RURAL ACTION PLAN</a:t>
            </a:r>
            <a:endParaRPr lang="en-BE" dirty="0">
              <a:solidFill>
                <a:schemeClr val="bg1"/>
              </a:solidFill>
            </a:endParaRPr>
          </a:p>
        </p:txBody>
      </p:sp>
      <p:sp>
        <p:nvSpPr>
          <p:cNvPr id="3" name="Content Placeholder 2">
            <a:extLst>
              <a:ext uri="{FF2B5EF4-FFF2-40B4-BE49-F238E27FC236}">
                <a16:creationId xmlns:a16="http://schemas.microsoft.com/office/drawing/2014/main" id="{0DCB25A1-AF5C-225B-D5F8-B5E05A84C9AA}"/>
              </a:ext>
            </a:extLst>
          </p:cNvPr>
          <p:cNvSpPr>
            <a:spLocks noGrp="1"/>
          </p:cNvSpPr>
          <p:nvPr>
            <p:ph idx="1"/>
          </p:nvPr>
        </p:nvSpPr>
        <p:spPr>
          <a:xfrm>
            <a:off x="2357203" y="3084697"/>
            <a:ext cx="5201987" cy="3432014"/>
          </a:xfrm>
          <a:solidFill>
            <a:schemeClr val="bg1">
              <a:alpha val="85000"/>
            </a:schemeClr>
          </a:solidFill>
        </p:spPr>
        <p:txBody>
          <a:bodyPr>
            <a:normAutofit/>
          </a:bodyPr>
          <a:lstStyle/>
          <a:p>
            <a:pPr marL="177800" indent="292100">
              <a:lnSpc>
                <a:spcPct val="134000"/>
              </a:lnSpc>
              <a:buClr>
                <a:srgbClr val="F7B246"/>
              </a:buClr>
              <a:buSzPct val="125000"/>
              <a:buFont typeface="+mj-lt"/>
              <a:buAutoNum type="arabicPeriod"/>
            </a:pPr>
            <a:r>
              <a:rPr lang="en-US" sz="1800" dirty="0"/>
              <a:t>Rural Observatory</a:t>
            </a:r>
          </a:p>
          <a:p>
            <a:pPr marL="177800" indent="292100">
              <a:lnSpc>
                <a:spcPct val="134000"/>
              </a:lnSpc>
              <a:buClr>
                <a:srgbClr val="F7B246"/>
              </a:buClr>
              <a:buSzPct val="125000"/>
              <a:buFont typeface="+mj-lt"/>
              <a:buAutoNum type="arabicPeriod"/>
            </a:pPr>
            <a:r>
              <a:rPr lang="en-US" sz="1800" dirty="0"/>
              <a:t>Functional Rural Areas</a:t>
            </a:r>
          </a:p>
          <a:p>
            <a:pPr marL="177800" indent="292100">
              <a:lnSpc>
                <a:spcPct val="134000"/>
              </a:lnSpc>
              <a:buClr>
                <a:srgbClr val="F7B246"/>
              </a:buClr>
              <a:buSzPct val="125000"/>
              <a:buFont typeface="+mj-lt"/>
              <a:buAutoNum type="arabicPeriod"/>
            </a:pPr>
            <a:r>
              <a:rPr lang="en-US" sz="1800" dirty="0"/>
              <a:t>Improved Statistics</a:t>
            </a:r>
          </a:p>
          <a:p>
            <a:pPr marL="177800" indent="292100">
              <a:lnSpc>
                <a:spcPct val="134000"/>
              </a:lnSpc>
              <a:buClr>
                <a:srgbClr val="F7B246"/>
              </a:buClr>
              <a:buSzPct val="125000"/>
              <a:buFont typeface="+mj-lt"/>
              <a:buAutoNum type="arabicPeriod"/>
            </a:pPr>
            <a:r>
              <a:rPr lang="en-US" sz="1800" dirty="0"/>
              <a:t>Rural Proofing</a:t>
            </a:r>
            <a:endParaRPr lang="en-US" sz="1800" b="1" dirty="0"/>
          </a:p>
          <a:p>
            <a:pPr marL="177800" indent="292100">
              <a:lnSpc>
                <a:spcPct val="134000"/>
              </a:lnSpc>
              <a:buClr>
                <a:srgbClr val="F7B246"/>
              </a:buClr>
              <a:buSzPct val="125000"/>
              <a:buFont typeface="+mj-lt"/>
              <a:buAutoNum type="arabicPeriod"/>
            </a:pPr>
            <a:r>
              <a:rPr lang="en-US" sz="1800" dirty="0"/>
              <a:t>Toolkit on EU funding</a:t>
            </a:r>
          </a:p>
          <a:p>
            <a:pPr marL="177800" indent="292100">
              <a:lnSpc>
                <a:spcPct val="134000"/>
              </a:lnSpc>
              <a:buClr>
                <a:srgbClr val="F7B246"/>
              </a:buClr>
              <a:buSzPct val="125000"/>
              <a:buFont typeface="+mj-lt"/>
              <a:buAutoNum type="arabicPeriod"/>
            </a:pPr>
            <a:r>
              <a:rPr lang="en-US" sz="1800" b="1" dirty="0"/>
              <a:t>Rural Pact</a:t>
            </a:r>
          </a:p>
        </p:txBody>
      </p:sp>
      <p:sp>
        <p:nvSpPr>
          <p:cNvPr id="9" name="Rectangle: Rounded Corners 8">
            <a:extLst>
              <a:ext uri="{FF2B5EF4-FFF2-40B4-BE49-F238E27FC236}">
                <a16:creationId xmlns:a16="http://schemas.microsoft.com/office/drawing/2014/main" id="{F1ED6B1D-5C9D-0DC3-C70F-124D1EA98313}"/>
              </a:ext>
            </a:extLst>
          </p:cNvPr>
          <p:cNvSpPr/>
          <p:nvPr/>
        </p:nvSpPr>
        <p:spPr>
          <a:xfrm>
            <a:off x="838201" y="1821271"/>
            <a:ext cx="8627771" cy="455391"/>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u="none" strike="noStrike" dirty="0">
                <a:solidFill>
                  <a:schemeClr val="bg1"/>
                </a:solidFill>
                <a:effectLst/>
              </a:rPr>
              <a:t>10 SHARED GOALS FOR 2040</a:t>
            </a:r>
            <a:endParaRPr lang="en-BE" dirty="0">
              <a:solidFill>
                <a:schemeClr val="bg1"/>
              </a:solidFill>
            </a:endParaRPr>
          </a:p>
        </p:txBody>
      </p:sp>
      <p:sp>
        <p:nvSpPr>
          <p:cNvPr id="11" name="Rectangle: Rounded Corners 10">
            <a:extLst>
              <a:ext uri="{FF2B5EF4-FFF2-40B4-BE49-F238E27FC236}">
                <a16:creationId xmlns:a16="http://schemas.microsoft.com/office/drawing/2014/main" id="{990B1CF4-017E-EFE5-D8E4-7C9BCE804339}"/>
              </a:ext>
            </a:extLst>
          </p:cNvPr>
          <p:cNvSpPr/>
          <p:nvPr/>
        </p:nvSpPr>
        <p:spPr>
          <a:xfrm>
            <a:off x="838202" y="2951917"/>
            <a:ext cx="1455056" cy="3395922"/>
          </a:xfrm>
          <a:prstGeom prst="roundRect">
            <a:avLst>
              <a:gd name="adj" fmla="val 11062"/>
            </a:avLst>
          </a:prstGeom>
          <a:solidFill>
            <a:schemeClr val="accent6">
              <a:lumMod val="40000"/>
              <a:lumOff val="60000"/>
            </a:schemeClr>
          </a:solidFill>
          <a:ln>
            <a:solidFill>
              <a:schemeClr val="bg1"/>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chemeClr val="tx1"/>
                </a:solidFill>
              </a:rPr>
              <a:t>6 Horizontal actions</a:t>
            </a:r>
            <a:endParaRPr lang="en-BE" dirty="0">
              <a:solidFill>
                <a:schemeClr val="tx1"/>
              </a:solidFill>
            </a:endParaRPr>
          </a:p>
        </p:txBody>
      </p:sp>
      <p:pic>
        <p:nvPicPr>
          <p:cNvPr id="18" name="Picture 17">
            <a:extLst>
              <a:ext uri="{FF2B5EF4-FFF2-40B4-BE49-F238E27FC236}">
                <a16:creationId xmlns:a16="http://schemas.microsoft.com/office/drawing/2014/main" id="{7EE8401F-149C-D38C-F60D-80E171717BBD}"/>
              </a:ext>
            </a:extLst>
          </p:cNvPr>
          <p:cNvPicPr>
            <a:picLocks noChangeAspect="1"/>
          </p:cNvPicPr>
          <p:nvPr/>
        </p:nvPicPr>
        <p:blipFill>
          <a:blip r:embed="rId3"/>
          <a:stretch>
            <a:fillRect/>
          </a:stretch>
        </p:blipFill>
        <p:spPr>
          <a:xfrm>
            <a:off x="7481063" y="3084698"/>
            <a:ext cx="3724551" cy="3246534"/>
          </a:xfrm>
          <a:prstGeom prst="rect">
            <a:avLst/>
          </a:prstGeom>
        </p:spPr>
      </p:pic>
      <p:sp>
        <p:nvSpPr>
          <p:cNvPr id="19" name="TextBox 18">
            <a:extLst>
              <a:ext uri="{FF2B5EF4-FFF2-40B4-BE49-F238E27FC236}">
                <a16:creationId xmlns:a16="http://schemas.microsoft.com/office/drawing/2014/main" id="{832FAA14-2217-CB3A-9CF7-207823FA82CA}"/>
              </a:ext>
            </a:extLst>
          </p:cNvPr>
          <p:cNvSpPr txBox="1"/>
          <p:nvPr/>
        </p:nvSpPr>
        <p:spPr>
          <a:xfrm>
            <a:off x="9977436" y="4473961"/>
            <a:ext cx="855458" cy="253916"/>
          </a:xfrm>
          <a:prstGeom prst="rect">
            <a:avLst/>
          </a:prstGeom>
          <a:noFill/>
        </p:spPr>
        <p:txBody>
          <a:bodyPr wrap="square" rtlCol="0">
            <a:spAutoFit/>
          </a:bodyPr>
          <a:lstStyle/>
          <a:p>
            <a:r>
              <a:rPr lang="en-GB" sz="1050" b="1" dirty="0">
                <a:solidFill>
                  <a:schemeClr val="bg1"/>
                </a:solidFill>
              </a:rPr>
              <a:t>Connected</a:t>
            </a:r>
            <a:endParaRPr lang="en-GB" sz="1400" b="1" dirty="0">
              <a:solidFill>
                <a:schemeClr val="bg1"/>
              </a:solidFill>
            </a:endParaRPr>
          </a:p>
        </p:txBody>
      </p:sp>
      <p:sp>
        <p:nvSpPr>
          <p:cNvPr id="20" name="TextBox 19">
            <a:extLst>
              <a:ext uri="{FF2B5EF4-FFF2-40B4-BE49-F238E27FC236}">
                <a16:creationId xmlns:a16="http://schemas.microsoft.com/office/drawing/2014/main" id="{0A1C5553-E6F0-589D-68D6-EFC2E3E1FE5E}"/>
              </a:ext>
            </a:extLst>
          </p:cNvPr>
          <p:cNvSpPr txBox="1"/>
          <p:nvPr/>
        </p:nvSpPr>
        <p:spPr>
          <a:xfrm>
            <a:off x="9977436" y="4763362"/>
            <a:ext cx="855458" cy="253916"/>
          </a:xfrm>
          <a:prstGeom prst="rect">
            <a:avLst/>
          </a:prstGeom>
          <a:noFill/>
        </p:spPr>
        <p:txBody>
          <a:bodyPr wrap="square" rtlCol="0">
            <a:spAutoFit/>
          </a:bodyPr>
          <a:lstStyle/>
          <a:p>
            <a:r>
              <a:rPr lang="en-GB" sz="1050" b="1" dirty="0">
                <a:solidFill>
                  <a:schemeClr val="bg1"/>
                </a:solidFill>
              </a:rPr>
              <a:t>Resilient</a:t>
            </a:r>
            <a:endParaRPr lang="en-GB" sz="1400" b="1" dirty="0">
              <a:solidFill>
                <a:schemeClr val="bg1"/>
              </a:solidFill>
            </a:endParaRPr>
          </a:p>
        </p:txBody>
      </p:sp>
      <p:sp>
        <p:nvSpPr>
          <p:cNvPr id="21" name="TextBox 20">
            <a:extLst>
              <a:ext uri="{FF2B5EF4-FFF2-40B4-BE49-F238E27FC236}">
                <a16:creationId xmlns:a16="http://schemas.microsoft.com/office/drawing/2014/main" id="{0F6B533C-EB22-AD8F-29B0-A6FA27598077}"/>
              </a:ext>
            </a:extLst>
          </p:cNvPr>
          <p:cNvSpPr txBox="1"/>
          <p:nvPr/>
        </p:nvSpPr>
        <p:spPr>
          <a:xfrm>
            <a:off x="7815528" y="4685769"/>
            <a:ext cx="892271" cy="253916"/>
          </a:xfrm>
          <a:prstGeom prst="rect">
            <a:avLst/>
          </a:prstGeom>
          <a:noFill/>
        </p:spPr>
        <p:txBody>
          <a:bodyPr wrap="square" rtlCol="0">
            <a:spAutoFit/>
          </a:bodyPr>
          <a:lstStyle/>
          <a:p>
            <a:r>
              <a:rPr lang="en-GB" sz="1050" b="1" dirty="0">
                <a:solidFill>
                  <a:schemeClr val="bg1"/>
                </a:solidFill>
              </a:rPr>
              <a:t>Prosperous</a:t>
            </a:r>
            <a:endParaRPr lang="en-GB" sz="1400" b="1" dirty="0">
              <a:solidFill>
                <a:schemeClr val="bg1"/>
              </a:solidFill>
            </a:endParaRPr>
          </a:p>
        </p:txBody>
      </p:sp>
      <p:sp>
        <p:nvSpPr>
          <p:cNvPr id="22" name="TextBox 21">
            <a:extLst>
              <a:ext uri="{FF2B5EF4-FFF2-40B4-BE49-F238E27FC236}">
                <a16:creationId xmlns:a16="http://schemas.microsoft.com/office/drawing/2014/main" id="{C5631339-7433-2BD3-EC7E-F835FA86E9A0}"/>
              </a:ext>
            </a:extLst>
          </p:cNvPr>
          <p:cNvSpPr txBox="1"/>
          <p:nvPr/>
        </p:nvSpPr>
        <p:spPr>
          <a:xfrm>
            <a:off x="7906467" y="4509446"/>
            <a:ext cx="911350" cy="253916"/>
          </a:xfrm>
          <a:prstGeom prst="rect">
            <a:avLst/>
          </a:prstGeom>
          <a:noFill/>
        </p:spPr>
        <p:txBody>
          <a:bodyPr wrap="square" rtlCol="0">
            <a:spAutoFit/>
          </a:bodyPr>
          <a:lstStyle/>
          <a:p>
            <a:r>
              <a:rPr lang="en-GB" sz="1050" b="1" dirty="0">
                <a:solidFill>
                  <a:schemeClr val="bg1"/>
                </a:solidFill>
              </a:rPr>
              <a:t>Stronger</a:t>
            </a:r>
            <a:endParaRPr lang="en-GB" sz="1400" b="1" dirty="0">
              <a:solidFill>
                <a:schemeClr val="bg1"/>
              </a:solidFill>
            </a:endParaRPr>
          </a:p>
        </p:txBody>
      </p:sp>
    </p:spTree>
    <p:extLst>
      <p:ext uri="{BB962C8B-B14F-4D97-AF65-F5344CB8AC3E}">
        <p14:creationId xmlns:p14="http://schemas.microsoft.com/office/powerpoint/2010/main" val="425030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lstStyle/>
          <a:p>
            <a:r>
              <a:rPr lang="en-US" dirty="0"/>
              <a:t>The Rural Pact</a:t>
            </a:r>
            <a:endParaRPr lang="en-BE" dirty="0"/>
          </a:p>
        </p:txBody>
      </p:sp>
      <p:sp>
        <p:nvSpPr>
          <p:cNvPr id="3" name="Rectangle: Rounded Corners 2">
            <a:extLst>
              <a:ext uri="{FF2B5EF4-FFF2-40B4-BE49-F238E27FC236}">
                <a16:creationId xmlns:a16="http://schemas.microsoft.com/office/drawing/2014/main" id="{36578B11-2713-2425-F2B4-8894FE6B8DBB}"/>
              </a:ext>
            </a:extLst>
          </p:cNvPr>
          <p:cNvSpPr/>
          <p:nvPr/>
        </p:nvSpPr>
        <p:spPr>
          <a:xfrm>
            <a:off x="8198465" y="2242040"/>
            <a:ext cx="2593289" cy="455391"/>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BE" b="1">
              <a:solidFill>
                <a:schemeClr val="tx2"/>
              </a:solidFill>
            </a:endParaRPr>
          </a:p>
        </p:txBody>
      </p:sp>
      <p:pic>
        <p:nvPicPr>
          <p:cNvPr id="8" name="Picture 7">
            <a:extLst>
              <a:ext uri="{FF2B5EF4-FFF2-40B4-BE49-F238E27FC236}">
                <a16:creationId xmlns:a16="http://schemas.microsoft.com/office/drawing/2014/main" id="{46029801-6BEF-C0F6-AEF1-E33F7FAFFF72}"/>
              </a:ext>
            </a:extLst>
          </p:cNvPr>
          <p:cNvPicPr>
            <a:picLocks noChangeAspect="1"/>
          </p:cNvPicPr>
          <p:nvPr/>
        </p:nvPicPr>
        <p:blipFill>
          <a:blip r:embed="rId3"/>
          <a:stretch>
            <a:fillRect/>
          </a:stretch>
        </p:blipFill>
        <p:spPr>
          <a:xfrm>
            <a:off x="8014646" y="1441247"/>
            <a:ext cx="2960923" cy="3838234"/>
          </a:xfrm>
          <a:prstGeom prst="rect">
            <a:avLst/>
          </a:prstGeom>
          <a:ln>
            <a:solidFill>
              <a:schemeClr val="bg2">
                <a:lumMod val="75000"/>
              </a:schemeClr>
            </a:solidFill>
          </a:ln>
        </p:spPr>
      </p:pic>
      <p:sp>
        <p:nvSpPr>
          <p:cNvPr id="9" name="TextBox 8">
            <a:extLst>
              <a:ext uri="{FF2B5EF4-FFF2-40B4-BE49-F238E27FC236}">
                <a16:creationId xmlns:a16="http://schemas.microsoft.com/office/drawing/2014/main" id="{7FD56128-BEF1-D3CB-27BA-8E4B59655E59}"/>
              </a:ext>
            </a:extLst>
          </p:cNvPr>
          <p:cNvSpPr txBox="1"/>
          <p:nvPr/>
        </p:nvSpPr>
        <p:spPr>
          <a:xfrm>
            <a:off x="7221215" y="5378342"/>
            <a:ext cx="4547783" cy="646331"/>
          </a:xfrm>
          <a:prstGeom prst="rect">
            <a:avLst/>
          </a:prstGeom>
          <a:noFill/>
        </p:spPr>
        <p:txBody>
          <a:bodyPr wrap="none" rtlCol="0">
            <a:spAutoFit/>
          </a:bodyPr>
          <a:lstStyle/>
          <a:p>
            <a:pPr algn="ctr"/>
            <a:r>
              <a:rPr lang="fr-BE" b="1" dirty="0" err="1">
                <a:solidFill>
                  <a:schemeClr val="accent6"/>
                </a:solidFill>
              </a:rPr>
              <a:t>Proposal</a:t>
            </a:r>
            <a:r>
              <a:rPr lang="fr-BE" b="1" dirty="0">
                <a:solidFill>
                  <a:schemeClr val="accent6"/>
                </a:solidFill>
              </a:rPr>
              <a:t> </a:t>
            </a:r>
            <a:r>
              <a:rPr lang="fr-BE" b="1" dirty="0" err="1">
                <a:solidFill>
                  <a:schemeClr val="accent6"/>
                </a:solidFill>
              </a:rPr>
              <a:t>endorsed</a:t>
            </a:r>
            <a:endParaRPr lang="fr-BE" b="1" dirty="0">
              <a:solidFill>
                <a:schemeClr val="accent5"/>
              </a:solidFill>
            </a:endParaRPr>
          </a:p>
          <a:p>
            <a:pPr algn="ctr"/>
            <a:r>
              <a:rPr lang="fr-BE" b="1" dirty="0">
                <a:solidFill>
                  <a:schemeClr val="accent5"/>
                </a:solidFill>
              </a:rPr>
              <a:t>Rural Pact </a:t>
            </a:r>
            <a:r>
              <a:rPr lang="fr-BE" b="1" dirty="0" err="1">
                <a:solidFill>
                  <a:schemeClr val="accent5"/>
                </a:solidFill>
              </a:rPr>
              <a:t>Conference</a:t>
            </a:r>
            <a:r>
              <a:rPr lang="fr-BE" b="1" dirty="0">
                <a:solidFill>
                  <a:schemeClr val="accent5"/>
                </a:solidFill>
              </a:rPr>
              <a:t> (15-16 June 2022</a:t>
            </a:r>
            <a:r>
              <a:rPr lang="fr-BE" dirty="0">
                <a:solidFill>
                  <a:schemeClr val="accent5"/>
                </a:solidFill>
              </a:rPr>
              <a:t>)</a:t>
            </a:r>
            <a:endParaRPr lang="en-GB" dirty="0">
              <a:solidFill>
                <a:schemeClr val="accent5"/>
              </a:solidFill>
            </a:endParaRPr>
          </a:p>
        </p:txBody>
      </p:sp>
      <p:sp>
        <p:nvSpPr>
          <p:cNvPr id="10" name="Rectangle 9">
            <a:extLst>
              <a:ext uri="{FF2B5EF4-FFF2-40B4-BE49-F238E27FC236}">
                <a16:creationId xmlns:a16="http://schemas.microsoft.com/office/drawing/2014/main" id="{60663C2F-CE62-C1B9-2C02-A546696A9A0C}"/>
              </a:ext>
            </a:extLst>
          </p:cNvPr>
          <p:cNvSpPr/>
          <p:nvPr/>
        </p:nvSpPr>
        <p:spPr>
          <a:xfrm>
            <a:off x="8120131" y="897746"/>
            <a:ext cx="2749950" cy="400110"/>
          </a:xfrm>
          <a:prstGeom prst="rect">
            <a:avLst/>
          </a:prstGeom>
          <a:noFill/>
          <a:ln>
            <a:no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5"/>
                </a:solidFill>
                <a:effectLst/>
                <a:uLnTx/>
                <a:uFillTx/>
                <a:latin typeface="+mj-lt"/>
                <a:ea typeface="+mn-ea"/>
                <a:cs typeface="+mn-cs"/>
              </a:rPr>
              <a:t>Participatory </a:t>
            </a:r>
            <a:r>
              <a:rPr lang="en-GB" sz="2000" b="1" dirty="0">
                <a:solidFill>
                  <a:schemeClr val="accent5"/>
                </a:solidFill>
                <a:latin typeface="+mj-lt"/>
              </a:rPr>
              <a:t>p</a:t>
            </a:r>
            <a:r>
              <a:rPr kumimoji="0" lang="en-GB" sz="2000" b="1" i="0" u="none" strike="noStrike" kern="1200" cap="none" spc="0" normalizeH="0" baseline="0" noProof="0" dirty="0" err="1">
                <a:ln>
                  <a:noFill/>
                </a:ln>
                <a:solidFill>
                  <a:schemeClr val="accent5"/>
                </a:solidFill>
                <a:effectLst/>
                <a:uLnTx/>
                <a:uFillTx/>
                <a:latin typeface="+mj-lt"/>
                <a:ea typeface="+mn-ea"/>
                <a:cs typeface="+mn-cs"/>
              </a:rPr>
              <a:t>rocess</a:t>
            </a:r>
            <a:endParaRPr kumimoji="0" lang="en-GB" sz="2000" b="1" i="0" u="none" strike="noStrike" kern="1200" cap="none" spc="0" normalizeH="0" baseline="0" noProof="0" dirty="0">
              <a:ln>
                <a:noFill/>
              </a:ln>
              <a:solidFill>
                <a:schemeClr val="accent5"/>
              </a:solidFill>
              <a:effectLst/>
              <a:uLnTx/>
              <a:uFillTx/>
              <a:latin typeface="+mj-lt"/>
              <a:ea typeface="+mn-ea"/>
              <a:cs typeface="+mn-cs"/>
            </a:endParaRPr>
          </a:p>
        </p:txBody>
      </p:sp>
      <p:pic>
        <p:nvPicPr>
          <p:cNvPr id="11" name="Picture 10">
            <a:extLst>
              <a:ext uri="{FF2B5EF4-FFF2-40B4-BE49-F238E27FC236}">
                <a16:creationId xmlns:a16="http://schemas.microsoft.com/office/drawing/2014/main" id="{1C271E38-7FBA-AC4C-83D2-0B6DEA3056D2}"/>
              </a:ext>
            </a:extLst>
          </p:cNvPr>
          <p:cNvPicPr>
            <a:picLocks noChangeAspect="1"/>
          </p:cNvPicPr>
          <p:nvPr/>
        </p:nvPicPr>
        <p:blipFill>
          <a:blip r:embed="rId4"/>
          <a:stretch>
            <a:fillRect/>
          </a:stretch>
        </p:blipFill>
        <p:spPr>
          <a:xfrm>
            <a:off x="1079272" y="1359001"/>
            <a:ext cx="5295727" cy="3232937"/>
          </a:xfrm>
          <a:prstGeom prst="rect">
            <a:avLst/>
          </a:prstGeom>
        </p:spPr>
      </p:pic>
      <p:sp>
        <p:nvSpPr>
          <p:cNvPr id="12" name="TextBox 11">
            <a:extLst>
              <a:ext uri="{FF2B5EF4-FFF2-40B4-BE49-F238E27FC236}">
                <a16:creationId xmlns:a16="http://schemas.microsoft.com/office/drawing/2014/main" id="{63F91915-B3E6-8C21-5EB7-89F6059BBDCF}"/>
              </a:ext>
            </a:extLst>
          </p:cNvPr>
          <p:cNvSpPr txBox="1"/>
          <p:nvPr/>
        </p:nvSpPr>
        <p:spPr>
          <a:xfrm>
            <a:off x="402463" y="5078542"/>
            <a:ext cx="6658175" cy="1191545"/>
          </a:xfrm>
          <a:prstGeom prst="rect">
            <a:avLst/>
          </a:prstGeom>
          <a:noFill/>
        </p:spPr>
        <p:txBody>
          <a:bodyPr wrap="square">
            <a:spAutoFit/>
          </a:bodyPr>
          <a:lstStyle/>
          <a:p>
            <a:pPr marL="0" indent="0">
              <a:lnSpc>
                <a:spcPct val="114000"/>
              </a:lnSpc>
              <a:buNone/>
            </a:pPr>
            <a:r>
              <a:rPr lang="en-US" sz="1600" b="1" dirty="0">
                <a:solidFill>
                  <a:srgbClr val="D69600"/>
                </a:solidFill>
                <a:effectLst/>
              </a:rPr>
              <a:t>The Rural Pact is a formal space and framework to boost cooperation </a:t>
            </a:r>
            <a:r>
              <a:rPr lang="en-US" sz="1600" dirty="0">
                <a:solidFill>
                  <a:schemeClr val="accent5"/>
                </a:solidFill>
                <a:effectLst/>
              </a:rPr>
              <a:t>between national, regional and local governments, civil society </a:t>
            </a:r>
            <a:r>
              <a:rPr lang="en-US" sz="1600" dirty="0" err="1">
                <a:solidFill>
                  <a:schemeClr val="accent5"/>
                </a:solidFill>
                <a:effectLst/>
              </a:rPr>
              <a:t>organisations</a:t>
            </a:r>
            <a:r>
              <a:rPr lang="en-US" sz="1600" dirty="0">
                <a:solidFill>
                  <a:schemeClr val="accent5"/>
                </a:solidFill>
                <a:effectLst/>
              </a:rPr>
              <a:t>, businesses, academics and citizens to act towards the shared goals of the rural vision. </a:t>
            </a:r>
          </a:p>
        </p:txBody>
      </p:sp>
      <p:sp>
        <p:nvSpPr>
          <p:cNvPr id="13" name="TextBox 12">
            <a:extLst>
              <a:ext uri="{FF2B5EF4-FFF2-40B4-BE49-F238E27FC236}">
                <a16:creationId xmlns:a16="http://schemas.microsoft.com/office/drawing/2014/main" id="{1CF7DCEC-5292-6DDD-3027-FDA514B39D29}"/>
              </a:ext>
            </a:extLst>
          </p:cNvPr>
          <p:cNvSpPr txBox="1"/>
          <p:nvPr/>
        </p:nvSpPr>
        <p:spPr>
          <a:xfrm>
            <a:off x="402463" y="4596679"/>
            <a:ext cx="4776861" cy="542071"/>
          </a:xfrm>
          <a:prstGeom prst="rect">
            <a:avLst/>
          </a:prstGeom>
          <a:noFill/>
        </p:spPr>
        <p:txBody>
          <a:bodyPr wrap="square">
            <a:spAutoFit/>
          </a:bodyPr>
          <a:lstStyle/>
          <a:p>
            <a:pPr marL="0" indent="0">
              <a:lnSpc>
                <a:spcPct val="114000"/>
              </a:lnSpc>
              <a:buNone/>
            </a:pPr>
            <a:r>
              <a:rPr lang="en-US" b="1" dirty="0">
                <a:solidFill>
                  <a:schemeClr val="accent5"/>
                </a:solidFill>
                <a:effectLst/>
              </a:rPr>
              <a:t>What is the Rural Pact </a:t>
            </a:r>
            <a:r>
              <a:rPr lang="en-US" sz="2800" b="1" dirty="0">
                <a:solidFill>
                  <a:schemeClr val="accent5"/>
                </a:solidFill>
                <a:effectLst/>
              </a:rPr>
              <a:t>?</a:t>
            </a:r>
            <a:endParaRPr lang="en-US" dirty="0">
              <a:solidFill>
                <a:schemeClr val="accent5"/>
              </a:solidFill>
              <a:effectLst/>
            </a:endParaRPr>
          </a:p>
        </p:txBody>
      </p:sp>
    </p:spTree>
    <p:extLst>
      <p:ext uri="{BB962C8B-B14F-4D97-AF65-F5344CB8AC3E}">
        <p14:creationId xmlns:p14="http://schemas.microsoft.com/office/powerpoint/2010/main" val="2695361594"/>
      </p:ext>
    </p:extLst>
  </p:cSld>
  <p:clrMapOvr>
    <a:masterClrMapping/>
  </p:clrMapOvr>
</p:sld>
</file>

<file path=ppt/theme/theme1.xml><?xml version="1.0" encoding="utf-8"?>
<a:theme xmlns:a="http://schemas.openxmlformats.org/drawingml/2006/main" name="Office Theme">
  <a:themeElements>
    <a:clrScheme name="RPSO">
      <a:dk1>
        <a:sysClr val="windowText" lastClr="000000"/>
      </a:dk1>
      <a:lt1>
        <a:sysClr val="window" lastClr="FFFFFF"/>
      </a:lt1>
      <a:dk2>
        <a:srgbClr val="1F497D"/>
      </a:dk2>
      <a:lt2>
        <a:srgbClr val="EEECE1"/>
      </a:lt2>
      <a:accent1>
        <a:srgbClr val="6ABA76"/>
      </a:accent1>
      <a:accent2>
        <a:srgbClr val="E63437"/>
      </a:accent2>
      <a:accent3>
        <a:srgbClr val="EFC216"/>
      </a:accent3>
      <a:accent4>
        <a:srgbClr val="6DC7F1"/>
      </a:accent4>
      <a:accent5>
        <a:srgbClr val="1C726F"/>
      </a:accent5>
      <a:accent6>
        <a:srgbClr val="F7B44B"/>
      </a:accent6>
      <a:hlink>
        <a:srgbClr val="0000FF"/>
      </a:hlink>
      <a:folHlink>
        <a:srgbClr val="800080"/>
      </a:folHlink>
    </a:clrScheme>
    <a:fontScheme name="Rural Pact Font">
      <a:majorFont>
        <a:latin typeface="Leelawadee"/>
        <a:ea typeface=""/>
        <a:cs typeface=""/>
      </a:majorFont>
      <a:minorFont>
        <a:latin typeface="Leelawa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7B7BFF882854783B2AFEB81A9CCE9" ma:contentTypeVersion="13" ma:contentTypeDescription="Create a new document." ma:contentTypeScope="" ma:versionID="230585caa72941eed627f4e924c5e0a0">
  <xsd:schema xmlns:xsd="http://www.w3.org/2001/XMLSchema" xmlns:xs="http://www.w3.org/2001/XMLSchema" xmlns:p="http://schemas.microsoft.com/office/2006/metadata/properties" xmlns:ns2="9a9637e9-1c11-4ee9-91b8-f060e3608fb2" xmlns:ns3="4af8c89d-4332-4d32-84a3-abf4120a8008" targetNamespace="http://schemas.microsoft.com/office/2006/metadata/properties" ma:root="true" ma:fieldsID="45faf30f183f5f4e7a65f7a0e64cffc9" ns2:_="" ns3:_="">
    <xsd:import namespace="9a9637e9-1c11-4ee9-91b8-f060e3608fb2"/>
    <xsd:import namespace="4af8c89d-4332-4d32-84a3-abf4120a80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637e9-1c11-4ee9-91b8-f060e3608f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f8c89d-4332-4d32-84a3-abf4120a800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558ff89-541a-466f-936d-42d5f279c14b}" ma:internalName="TaxCatchAll" ma:showField="CatchAllData" ma:web="4af8c89d-4332-4d32-84a3-abf4120a800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f8c89d-4332-4d32-84a3-abf4120a8008" xsi:nil="true"/>
    <lcf76f155ced4ddcb4097134ff3c332f xmlns="9a9637e9-1c11-4ee9-91b8-f060e3608f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2A145A-4BFA-469D-BA87-7A8223556C44}"/>
</file>

<file path=customXml/itemProps2.xml><?xml version="1.0" encoding="utf-8"?>
<ds:datastoreItem xmlns:ds="http://schemas.openxmlformats.org/officeDocument/2006/customXml" ds:itemID="{61CDB2DD-C8CA-4B30-9C13-7B35A8722ACF}">
  <ds:schemaRefs>
    <ds:schemaRef ds:uri="http://schemas.microsoft.com/sharepoint/v3/contenttype/forms"/>
  </ds:schemaRefs>
</ds:datastoreItem>
</file>

<file path=customXml/itemProps3.xml><?xml version="1.0" encoding="utf-8"?>
<ds:datastoreItem xmlns:ds="http://schemas.openxmlformats.org/officeDocument/2006/customXml" ds:itemID="{6D73AC65-C717-4F36-9702-51CECBD1E561}">
  <ds:schemaRefs>
    <ds:schemaRef ds:uri="http://schemas.microsoft.com/office/2006/documentManagement/types"/>
    <ds:schemaRef ds:uri="http://schemas.microsoft.com/office/2006/metadata/properties"/>
    <ds:schemaRef ds:uri="http://purl.org/dc/elements/1.1/"/>
    <ds:schemaRef ds:uri="617be797-29fd-4177-91d5-ff42ab0e1422"/>
    <ds:schemaRef ds:uri="7e963527-b07b-43a9-a077-2cf23ae43101"/>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3337</TotalTime>
  <Words>3815</Words>
  <Application>Microsoft Office PowerPoint</Application>
  <PresentationFormat>Widescreen</PresentationFormat>
  <Paragraphs>321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Bahnschrift</vt:lpstr>
      <vt:lpstr>Calibri</vt:lpstr>
      <vt:lpstr>Leelawadee</vt:lpstr>
      <vt:lpstr>open sans</vt:lpstr>
      <vt:lpstr>Wingdings</vt:lpstr>
      <vt:lpstr>Office Theme</vt:lpstr>
      <vt:lpstr>The long-term vision for rural areas &amp; the Rural Pact</vt:lpstr>
      <vt:lpstr>The long-term vision for EU’s rural areas</vt:lpstr>
      <vt:lpstr>The long-term vision for EU’s rural areas</vt:lpstr>
      <vt:lpstr>The rural vision by 2040</vt:lpstr>
      <vt:lpstr>The long-term vision for the EU’s rural areas</vt:lpstr>
      <vt:lpstr>The long-term vision for the EU’s rural areas</vt:lpstr>
      <vt:lpstr>The rural action plan: 24 thematic actions</vt:lpstr>
      <vt:lpstr>The long-term vision for the EU’s rural areas</vt:lpstr>
      <vt:lpstr>The Rural Pact</vt:lpstr>
      <vt:lpstr>The Rural Pact - Objectives</vt:lpstr>
      <vt:lpstr>The Rural Pact Community Members</vt:lpstr>
      <vt:lpstr>Rural Pact Support Office</vt:lpstr>
      <vt:lpstr>The Rural Pact Support Office</vt:lpstr>
      <vt:lpstr>Main Events in 2023</vt:lpstr>
      <vt:lpstr>Main Events in 2023</vt:lpstr>
      <vt:lpstr>Be informed, participate and take action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Corvi</dc:creator>
  <cp:lastModifiedBy>Julie de Galard</cp:lastModifiedBy>
  <cp:revision>28</cp:revision>
  <dcterms:created xsi:type="dcterms:W3CDTF">2016-11-14T13:56:45Z</dcterms:created>
  <dcterms:modified xsi:type="dcterms:W3CDTF">2023-05-15T10:08:58Z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0x0101007697B7BFF882854783B2AFEB81A9CCE9</vt:lpwstr>
  </property>
  <property fmtid="{D5CDD505-2E9C-101B-9397-08002B2CF9AE}" pid="3" name="MediaServiceImageTags">
    <vt:lpwstr/>
  </property>
</Properties>
</file>